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6" r:id="rId3"/>
    <p:sldId id="284" r:id="rId4"/>
    <p:sldId id="285" r:id="rId5"/>
    <p:sldId id="286" r:id="rId6"/>
    <p:sldId id="287" r:id="rId7"/>
    <p:sldId id="288" r:id="rId8"/>
    <p:sldId id="289" r:id="rId9"/>
    <p:sldId id="28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2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6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08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08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953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62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73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28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54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41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45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79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16437" y="3244965"/>
            <a:ext cx="7704137" cy="2087563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Informatika pro ekonomy </a:t>
            </a:r>
            <a:r>
              <a:rPr lang="cs-CZ" sz="4900" b="1" dirty="0" smtClean="0">
                <a:solidFill>
                  <a:srgbClr val="000000"/>
                </a:solidFill>
              </a:rPr>
              <a:t>II</a:t>
            </a:r>
            <a:br>
              <a:rPr lang="cs-CZ" sz="4900" b="1" dirty="0" smtClean="0">
                <a:solidFill>
                  <a:srgbClr val="000000"/>
                </a:solidFill>
              </a:rPr>
            </a:br>
            <a:r>
              <a:rPr lang="cs-CZ" sz="4900" b="1" dirty="0" smtClean="0"/>
              <a:t>INM / BPNIE - BKNIE </a:t>
            </a:r>
            <a:r>
              <a:rPr lang="cs-CZ" sz="4900" b="1" dirty="0" smtClean="0">
                <a:solidFill>
                  <a:srgbClr val="000000"/>
                </a:solidFill>
              </a:rPr>
              <a:t> </a:t>
            </a:r>
            <a:r>
              <a:rPr lang="cs-CZ" sz="4900" b="1" dirty="0">
                <a:solidFill>
                  <a:srgbClr val="000000"/>
                </a:solidFill>
              </a:rPr>
              <a:t/>
            </a:r>
            <a:br>
              <a:rPr lang="cs-CZ" sz="4900" b="1" dirty="0">
                <a:solidFill>
                  <a:srgbClr val="000000"/>
                </a:solidFill>
              </a:rPr>
            </a:br>
            <a:r>
              <a:rPr lang="cs-CZ" sz="4800" dirty="0">
                <a:solidFill>
                  <a:srgbClr val="000000"/>
                </a:solidFill>
              </a:rPr>
              <a:t> </a:t>
            </a:r>
            <a:r>
              <a:rPr lang="cs-CZ" sz="3600" dirty="0">
                <a:solidFill>
                  <a:srgbClr val="000000"/>
                </a:solidFill>
              </a:rPr>
              <a:t>Přednáška č. </a:t>
            </a:r>
            <a:r>
              <a:rPr lang="cs-CZ" sz="3600" dirty="0" smtClean="0">
                <a:solidFill>
                  <a:srgbClr val="000000"/>
                </a:solidFill>
              </a:rPr>
              <a:t>7 </a:t>
            </a:r>
            <a:r>
              <a:rPr lang="cs-CZ" sz="3600" dirty="0">
                <a:solidFill>
                  <a:srgbClr val="000000"/>
                </a:solidFill>
              </a:rPr>
              <a:t/>
            </a:r>
            <a:br>
              <a:rPr lang="cs-CZ" sz="3600" dirty="0">
                <a:solidFill>
                  <a:srgbClr val="000000"/>
                </a:solidFill>
              </a:rPr>
            </a:br>
            <a:r>
              <a:rPr lang="cs-CZ" sz="3600" dirty="0" smtClean="0">
                <a:solidFill>
                  <a:srgbClr val="000000"/>
                </a:solidFill>
              </a:rPr>
              <a:t>Kontingenční tabulky a grafy</a:t>
            </a:r>
            <a:br>
              <a:rPr lang="cs-CZ" sz="3600" dirty="0" smtClean="0">
                <a:solidFill>
                  <a:srgbClr val="000000"/>
                </a:solidFill>
              </a:rPr>
            </a:b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08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Kontingenční tabulka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726831" y="1248128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b="1" dirty="0"/>
              <a:t>Kontingenční tabulka</a:t>
            </a:r>
            <a:r>
              <a:rPr lang="cs-CZ" dirty="0"/>
              <a:t> se ve statistice užívá k přehledné vizualizaci vzájemného vztahu </a:t>
            </a:r>
            <a:r>
              <a:rPr lang="cs-CZ" dirty="0" smtClean="0"/>
              <a:t>dvou statistických znaků. </a:t>
            </a:r>
          </a:p>
          <a:p>
            <a:pPr algn="just"/>
            <a:r>
              <a:rPr lang="cs-CZ" dirty="0" smtClean="0"/>
              <a:t>V </a:t>
            </a:r>
            <a:r>
              <a:rPr lang="cs-CZ" dirty="0"/>
              <a:t>tabulkových procesorech </a:t>
            </a:r>
            <a:r>
              <a:rPr lang="cs-CZ" dirty="0" smtClean="0"/>
              <a:t>kontingenční tabulkou rozumíme nástroj </a:t>
            </a:r>
            <a:r>
              <a:rPr lang="cs-CZ" dirty="0"/>
              <a:t>na zpracování dat - ten však nemusí vyhodnocovat </a:t>
            </a:r>
            <a:r>
              <a:rPr lang="cs-CZ" dirty="0" smtClean="0"/>
              <a:t>pouze dva znaky</a:t>
            </a:r>
            <a:r>
              <a:rPr lang="cs-CZ" dirty="0"/>
              <a:t>, může vyhodnocovat i jeden nebo více </a:t>
            </a:r>
            <a:r>
              <a:rPr lang="cs-CZ" dirty="0" smtClean="0"/>
              <a:t>znaků (zpravidla tři).</a:t>
            </a:r>
          </a:p>
          <a:p>
            <a:pPr algn="just"/>
            <a:r>
              <a:rPr lang="cs-CZ" dirty="0" smtClean="0"/>
              <a:t>Znaky jsou umístěny do sloupců resp. řádků, případně třetího rozměru (v Excelu označený jako „Filtr“).</a:t>
            </a:r>
          </a:p>
          <a:p>
            <a:pPr algn="just"/>
            <a:r>
              <a:rPr lang="cs-CZ" dirty="0" smtClean="0"/>
              <a:t>Hodnotami v tabulce jsou</a:t>
            </a:r>
            <a:r>
              <a:rPr lang="cs-CZ" b="1" dirty="0" smtClean="0"/>
              <a:t> Agregační funkce.</a:t>
            </a:r>
            <a:r>
              <a:rPr lang="cs-CZ" dirty="0" smtClean="0"/>
              <a:t> AF jsou funkce</a:t>
            </a:r>
            <a:r>
              <a:rPr lang="cs-CZ" dirty="0"/>
              <a:t>, </a:t>
            </a:r>
            <a:r>
              <a:rPr lang="cs-CZ" dirty="0" smtClean="0"/>
              <a:t>které umožňují </a:t>
            </a:r>
            <a:r>
              <a:rPr lang="cs-CZ" dirty="0"/>
              <a:t>seskupit vybrané </a:t>
            </a:r>
            <a:r>
              <a:rPr lang="cs-CZ" dirty="0" smtClean="0"/>
              <a:t>hodnoty znaků a </a:t>
            </a:r>
            <a:r>
              <a:rPr lang="cs-CZ" dirty="0"/>
              <a:t>spočítat nad nimi výsledek </a:t>
            </a:r>
            <a:r>
              <a:rPr lang="cs-CZ" dirty="0" smtClean="0"/>
              <a:t>určité aritmetické  </a:t>
            </a:r>
            <a:r>
              <a:rPr lang="cs-CZ" dirty="0"/>
              <a:t>nebo statistické funkce.</a:t>
            </a:r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469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Kontingenční tabulka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726831" y="1248128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KT resp. KG se vkládají přes Kartu „Vložení“: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862" y="2190749"/>
            <a:ext cx="11008984" cy="3635620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515815" y="2450123"/>
            <a:ext cx="978877" cy="97887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8709556" y="2498566"/>
            <a:ext cx="978877" cy="97887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1616075" y="2067139"/>
            <a:ext cx="978877" cy="38298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237392" y="3873285"/>
            <a:ext cx="8812479" cy="248208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se šipkou 6"/>
          <p:cNvCxnSpPr>
            <a:stCxn id="8" idx="1"/>
          </p:cNvCxnSpPr>
          <p:nvPr/>
        </p:nvCxnSpPr>
        <p:spPr>
          <a:xfrm flipH="1" flipV="1">
            <a:off x="8918332" y="5488296"/>
            <a:ext cx="620978" cy="60770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9539310" y="5634334"/>
            <a:ext cx="208429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Hromadná data nad kterými lze vytvářet KT resp. KG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9534037" y="4133988"/>
            <a:ext cx="20842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Řádek názvů polí </a:t>
            </a:r>
            <a:endParaRPr lang="cs-CZ" dirty="0"/>
          </a:p>
        </p:txBody>
      </p:sp>
      <p:cxnSp>
        <p:nvCxnSpPr>
          <p:cNvPr id="23" name="Přímá spojnice se šipkou 22"/>
          <p:cNvCxnSpPr/>
          <p:nvPr/>
        </p:nvCxnSpPr>
        <p:spPr>
          <a:xfrm flipH="1">
            <a:off x="8709556" y="4133988"/>
            <a:ext cx="82448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795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Kontingenční tabulka – návrh KT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726831" y="1248128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Po volbě -	        postupujeme podle dialogové nabídky:	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0895" y="1043696"/>
            <a:ext cx="771525" cy="7048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0522" y="2158999"/>
            <a:ext cx="5472113" cy="4425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45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3582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Kontingenční tabulka </a:t>
            </a:r>
            <a:r>
              <a:rPr lang="cs-CZ" sz="3600" b="1" dirty="0">
                <a:solidFill>
                  <a:srgbClr val="000000"/>
                </a:solidFill>
              </a:rPr>
              <a:t>– návrh KT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6846" y="722033"/>
            <a:ext cx="11214157" cy="614736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3852" y="651188"/>
            <a:ext cx="2539813" cy="615089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116" y="804692"/>
            <a:ext cx="1809750" cy="33909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78976" y="1641381"/>
            <a:ext cx="2352675" cy="31718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ovéPole 7"/>
          <p:cNvSpPr txBox="1"/>
          <p:nvPr/>
        </p:nvSpPr>
        <p:spPr>
          <a:xfrm>
            <a:off x="8543738" y="885375"/>
            <a:ext cx="111125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Nástroje</a:t>
            </a:r>
            <a:endParaRPr lang="cs-CZ" dirty="0"/>
          </a:p>
        </p:txBody>
      </p:sp>
      <p:cxnSp>
        <p:nvCxnSpPr>
          <p:cNvPr id="10" name="Přímá spojnice se šipkou 9"/>
          <p:cNvCxnSpPr>
            <a:stCxn id="8" idx="1"/>
          </p:cNvCxnSpPr>
          <p:nvPr/>
        </p:nvCxnSpPr>
        <p:spPr>
          <a:xfrm flipH="1">
            <a:off x="8062867" y="1070041"/>
            <a:ext cx="48087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8" idx="3"/>
          </p:cNvCxnSpPr>
          <p:nvPr/>
        </p:nvCxnSpPr>
        <p:spPr>
          <a:xfrm>
            <a:off x="9654988" y="1070041"/>
            <a:ext cx="605118" cy="57134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2959057" y="986379"/>
            <a:ext cx="193413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Pole reprezentující znaky</a:t>
            </a:r>
            <a:endParaRPr lang="cs-CZ" dirty="0"/>
          </a:p>
        </p:txBody>
      </p:sp>
      <p:cxnSp>
        <p:nvCxnSpPr>
          <p:cNvPr id="23" name="Přímá spojnice se šipkou 22"/>
          <p:cNvCxnSpPr>
            <a:stCxn id="22" idx="3"/>
          </p:cNvCxnSpPr>
          <p:nvPr/>
        </p:nvCxnSpPr>
        <p:spPr>
          <a:xfrm>
            <a:off x="4893190" y="1309545"/>
            <a:ext cx="883191" cy="7613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22" idx="3"/>
          </p:cNvCxnSpPr>
          <p:nvPr/>
        </p:nvCxnSpPr>
        <p:spPr>
          <a:xfrm>
            <a:off x="4893190" y="1309545"/>
            <a:ext cx="883191" cy="104519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22" idx="3"/>
          </p:cNvCxnSpPr>
          <p:nvPr/>
        </p:nvCxnSpPr>
        <p:spPr>
          <a:xfrm>
            <a:off x="4893190" y="1309545"/>
            <a:ext cx="850443" cy="16386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>
            <a:off x="4059121" y="1630500"/>
            <a:ext cx="3165835" cy="29415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>
            <a:off x="4059121" y="1630500"/>
            <a:ext cx="2217126" cy="291702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>
            <a:off x="4059121" y="1630500"/>
            <a:ext cx="2018210" cy="420765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2508754" y="3937906"/>
            <a:ext cx="1934133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Pole reprezentující agregované funkce</a:t>
            </a:r>
            <a:endParaRPr lang="cs-CZ" dirty="0"/>
          </a:p>
        </p:txBody>
      </p:sp>
      <p:cxnSp>
        <p:nvCxnSpPr>
          <p:cNvPr id="39" name="Přímá spojnice se šipkou 38"/>
          <p:cNvCxnSpPr/>
          <p:nvPr/>
        </p:nvCxnSpPr>
        <p:spPr>
          <a:xfrm flipV="1">
            <a:off x="3334053" y="2458518"/>
            <a:ext cx="2404088" cy="147938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V="1">
            <a:off x="3350312" y="2624681"/>
            <a:ext cx="2393321" cy="131322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/>
          <p:nvPr/>
        </p:nvCxnSpPr>
        <p:spPr>
          <a:xfrm flipV="1">
            <a:off x="3300859" y="2792880"/>
            <a:ext cx="2475522" cy="117868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>
            <a:off x="4442887" y="4292519"/>
            <a:ext cx="2869985" cy="161648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19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3582" y="0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Kontingenční tabulka </a:t>
            </a:r>
            <a:r>
              <a:rPr lang="cs-CZ" sz="3600" b="1" dirty="0">
                <a:solidFill>
                  <a:srgbClr val="000000"/>
                </a:solidFill>
              </a:rPr>
              <a:t>– </a:t>
            </a:r>
            <a:r>
              <a:rPr lang="cs-CZ" sz="3600" b="1" dirty="0" smtClean="0">
                <a:solidFill>
                  <a:srgbClr val="000000"/>
                </a:solidFill>
              </a:rPr>
              <a:t>příklad návrhu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6846" y="722033"/>
            <a:ext cx="11214157" cy="614736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537" y="1062038"/>
            <a:ext cx="2524125" cy="27336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7782" y="1062038"/>
            <a:ext cx="2495550" cy="23336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TextovéPole 10"/>
          <p:cNvSpPr txBox="1"/>
          <p:nvPr/>
        </p:nvSpPr>
        <p:spPr>
          <a:xfrm>
            <a:off x="8942296" y="2142194"/>
            <a:ext cx="18556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Nastavení hodnot</a:t>
            </a:r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9475" y="3233559"/>
            <a:ext cx="3419475" cy="3105150"/>
          </a:xfrm>
          <a:prstGeom prst="rect">
            <a:avLst/>
          </a:prstGeom>
        </p:spPr>
      </p:pic>
      <p:cxnSp>
        <p:nvCxnSpPr>
          <p:cNvPr id="13" name="Přímá spojnice se šipkou 12"/>
          <p:cNvCxnSpPr/>
          <p:nvPr/>
        </p:nvCxnSpPr>
        <p:spPr>
          <a:xfrm flipV="1">
            <a:off x="1739083" y="1526725"/>
            <a:ext cx="3394938" cy="220894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9938439" y="2592209"/>
            <a:ext cx="0" cy="64135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H="1">
            <a:off x="7315200" y="2335900"/>
            <a:ext cx="1627096" cy="60459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>
            <a:off x="1638354" y="2601172"/>
            <a:ext cx="3446266" cy="39239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V="1">
            <a:off x="1636644" y="1552163"/>
            <a:ext cx="4744287" cy="138615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 flipV="1">
            <a:off x="1616075" y="3021182"/>
            <a:ext cx="4948848" cy="12178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4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3582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Kontingenční tabulka </a:t>
            </a:r>
            <a:r>
              <a:rPr lang="cs-CZ" sz="3600" b="1" dirty="0">
                <a:solidFill>
                  <a:srgbClr val="000000"/>
                </a:solidFill>
              </a:rPr>
              <a:t>– </a:t>
            </a:r>
            <a:r>
              <a:rPr lang="cs-CZ" sz="3600" b="1" dirty="0" smtClean="0">
                <a:solidFill>
                  <a:srgbClr val="000000"/>
                </a:solidFill>
              </a:rPr>
              <a:t>výsledek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6846" y="722033"/>
            <a:ext cx="11214157" cy="614736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86" y="823340"/>
            <a:ext cx="10658475" cy="573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43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39755" y="320675"/>
            <a:ext cx="775310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KT a KG </a:t>
            </a:r>
            <a:r>
              <a:rPr lang="cs-CZ" sz="3600" b="1" dirty="0">
                <a:solidFill>
                  <a:srgbClr val="000000"/>
                </a:solidFill>
              </a:rPr>
              <a:t>– </a:t>
            </a:r>
            <a:r>
              <a:rPr lang="cs-CZ" sz="3600" b="1" dirty="0" smtClean="0">
                <a:solidFill>
                  <a:srgbClr val="000000"/>
                </a:solidFill>
              </a:rPr>
              <a:t>výsledek graf a tabulka pro města Bruntál, Frýdek-Místek a Karviná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6846" y="722033"/>
            <a:ext cx="11214157" cy="614736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997" y="1418858"/>
            <a:ext cx="4800600" cy="28479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4606" y="3292352"/>
            <a:ext cx="5867400" cy="28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65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mtClean="0">
                <a:solidFill>
                  <a:srgbClr val="000000"/>
                </a:solidFill>
              </a:rPr>
              <a:t>Sedmé </a:t>
            </a:r>
            <a:r>
              <a:rPr lang="cs-CZ" b="1" dirty="0" smtClean="0">
                <a:solidFill>
                  <a:srgbClr val="000000"/>
                </a:solidFill>
              </a:rPr>
              <a:t>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764245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/>
              <a:t>	</a:t>
            </a:r>
            <a:endParaRPr lang="cs-CZ" sz="2000" dirty="0" smtClean="0"/>
          </a:p>
          <a:p>
            <a:pPr algn="ctr"/>
            <a:r>
              <a:rPr lang="cs-CZ" sz="3600" dirty="0" smtClean="0"/>
              <a:t>Kontingenční tabulky a kontingenční grafy</a:t>
            </a:r>
          </a:p>
          <a:p>
            <a:pPr algn="ctr"/>
            <a:r>
              <a:rPr lang="cs-CZ" sz="3600" dirty="0" smtClean="0"/>
              <a:t>Práce s makry</a:t>
            </a:r>
          </a:p>
          <a:p>
            <a:pPr algn="ctr"/>
            <a:endParaRPr lang="cs-CZ" sz="3600" dirty="0"/>
          </a:p>
          <a:p>
            <a:pPr algn="ctr"/>
            <a:endParaRPr lang="cs-CZ" sz="3600" dirty="0" smtClean="0"/>
          </a:p>
          <a:p>
            <a:pPr algn="ctr"/>
            <a:endParaRPr lang="cs-CZ" sz="3600" dirty="0"/>
          </a:p>
          <a:p>
            <a:pPr lvl="0"/>
            <a:r>
              <a:rPr lang="cs-CZ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Pomocný soubor:</a:t>
            </a:r>
            <a:endParaRPr lang="cs-CZ" sz="36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cs-CZ" sz="360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Pomocny_7.xlsx</a:t>
            </a:r>
            <a:endParaRPr lang="cs-CZ" sz="36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cs-CZ" sz="36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59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1320</TotalTime>
  <Words>179</Words>
  <Application>Microsoft Office PowerPoint</Application>
  <PresentationFormat>Širokoúhlá obrazovka</PresentationFormat>
  <Paragraphs>34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Motiv Office</vt:lpstr>
      <vt:lpstr>Informatika pro ekonomy II INM / BPNIE - BKNIE    Přednáška č. 7  Kontingenční tabulky a grafy </vt:lpstr>
      <vt:lpstr>Kontingenční tabulka</vt:lpstr>
      <vt:lpstr>Kontingenční tabulka</vt:lpstr>
      <vt:lpstr>Kontingenční tabulka – návrh KT</vt:lpstr>
      <vt:lpstr>Kontingenční tabulka – návrh KT</vt:lpstr>
      <vt:lpstr>Kontingenční tabulka – příklad návrhu</vt:lpstr>
      <vt:lpstr>Kontingenční tabulka – výsledek</vt:lpstr>
      <vt:lpstr>KT a KG – výsledek graf a tabulka pro města Bruntál, Frýdek-Místek a Karviná </vt:lpstr>
      <vt:lpstr>Sedmé 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Přednáška č. 5  Vybrané speciální dovednosti</dc:title>
  <dc:creator>koliba</dc:creator>
  <cp:lastModifiedBy>suchanek</cp:lastModifiedBy>
  <cp:revision>91</cp:revision>
  <dcterms:created xsi:type="dcterms:W3CDTF">2016-03-15T07:39:58Z</dcterms:created>
  <dcterms:modified xsi:type="dcterms:W3CDTF">2019-04-06T19:09:54Z</dcterms:modified>
</cp:coreProperties>
</file>