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303" r:id="rId8"/>
    <p:sldId id="304" r:id="rId9"/>
    <p:sldId id="305" r:id="rId10"/>
    <p:sldId id="306" r:id="rId11"/>
    <p:sldId id="307" r:id="rId12"/>
    <p:sldId id="308" r:id="rId13"/>
    <p:sldId id="28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660"/>
  </p:normalViewPr>
  <p:slideViewPr>
    <p:cSldViewPr snapToGrid="0">
      <p:cViewPr>
        <p:scale>
          <a:sx n="81" d="100"/>
          <a:sy n="81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2</a:t>
            </a:r>
            <a:r>
              <a:rPr lang="cs-CZ" sz="3200" dirty="0" smtClean="0">
                <a:solidFill>
                  <a:schemeClr val="bg1"/>
                </a:solidFill>
              </a:rPr>
              <a:t>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566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Témata přednášky: 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v</a:t>
            </a:r>
            <a:r>
              <a:rPr lang="cs-CZ" sz="2400" b="1" i="1" dirty="0" smtClean="0">
                <a:solidFill>
                  <a:srgbClr val="002060"/>
                </a:solidFill>
              </a:rPr>
              <a:t>ýpočet příkladu k popisné statistice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n</a:t>
            </a:r>
            <a:r>
              <a:rPr lang="cs-CZ" sz="2400" b="1" i="1" dirty="0" smtClean="0">
                <a:solidFill>
                  <a:srgbClr val="002060"/>
                </a:solidFill>
              </a:rPr>
              <a:t>áhodný pokus, náhodný jev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v</a:t>
            </a:r>
            <a:r>
              <a:rPr lang="cs-CZ" sz="2400" b="1" i="1" dirty="0" smtClean="0">
                <a:solidFill>
                  <a:srgbClr val="002060"/>
                </a:solidFill>
              </a:rPr>
              <a:t>ýpočet pravděpodobnosti.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2124502"/>
            <a:ext cx="88346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z 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10, počet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 jevů je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4, (bílé)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              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4/10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749" y="1933433"/>
            <a:ext cx="9818901" cy="433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pětice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800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se rovná počtu všech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kombinací 5 koulí vytažených z 10 koulí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tj.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252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což je 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možných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výsledků!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086" y="3820970"/>
            <a:ext cx="24098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1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1988024"/>
            <a:ext cx="89165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výsledků je počet těch kombinací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5 koulí, kde 3 jsou černé (ze 6) a 2 bílé (ze 4),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tedy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.      = 20.6 = 120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Hledaná pravděpodobnost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podle vzorce: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		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0,461 tj. 46,1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08" y="3071432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86" y="3091997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516" y="4589202"/>
            <a:ext cx="7239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3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163" y="274187"/>
            <a:ext cx="8300852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Jaká je pravděpodobnost, že si vytočíte slevu 100% 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 descr="kolo stes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5" y="1740705"/>
            <a:ext cx="7331446" cy="47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3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 náhodného jevu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466" y="1769423"/>
            <a:ext cx="8459787" cy="42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i="1" u="sng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Jaká je šance, že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000" b="1" i="1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0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Vytočíte alespoň</a:t>
            </a:r>
            <a:r>
              <a:rPr lang="cs-CZ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000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právě 25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3333CC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100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FF0000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alespoň 50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Kolo štěstí – šance (pravděpodobnosti)</a:t>
            </a:r>
            <a:endParaRPr lang="cs-CZ" b="1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59914"/>
              </p:ext>
            </p:extLst>
          </p:nvPr>
        </p:nvGraphicFramePr>
        <p:xfrm>
          <a:off x="2426588" y="1710423"/>
          <a:ext cx="5411129" cy="4876944"/>
        </p:xfrm>
        <a:graphic>
          <a:graphicData uri="http://schemas.openxmlformats.org/drawingml/2006/table">
            <a:tbl>
              <a:tblPr/>
              <a:tblGrid>
                <a:gridCol w="1947656"/>
                <a:gridCol w="1731737"/>
                <a:gridCol w="1731736"/>
              </a:tblGrid>
              <a:tr h="494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</a:t>
                      </a: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Sleva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1" lang="cs-CZ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Četnost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Pr-st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pokus  x  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6655" y="1840675"/>
            <a:ext cx="8604250" cy="45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cs-CZ" altLang="cs-CZ" sz="2800" b="1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</a:t>
            </a: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náhodného pokusu</a:t>
            </a:r>
            <a:endParaRPr lang="cs-CZ" altLang="cs-CZ" sz="2800" kern="0" dirty="0" smtClean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kolo štěstí, hod kostkou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zjišťováni volebních preferencí polit. stran voličů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zjišťování hodnoty nákupů zákazníků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náhodného jevu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padne nejméně 80</a:t>
            </a:r>
            <a:r>
              <a:rPr lang="en-US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%</a:t>
            </a:r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padne šestka 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volič preferuje VV (ODS, TOP09, ČSSD aj.)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hodnota nákupu zákazníka je 126 Kč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2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4597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jistý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musí nutně nastat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nemožný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za žádných okolností pokusu nastat nemůže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Jev, který spočívá v nenastoupení jevu </a:t>
            </a:r>
            <a:r>
              <a:rPr lang="cs-CZ" altLang="cs-CZ" sz="3600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je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jevem opačným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Jevy</a:t>
            </a:r>
            <a:r>
              <a:rPr lang="cs-CZ" altLang="cs-CZ" sz="36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nemohou současně nastat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2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pravděpodobnosti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68495" y="2001672"/>
            <a:ext cx="84248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Prst = číslo z intervalu mezi 0 a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nemožnému se přiřazuje       Prst = 0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jistému Prst =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Čím větší má jev pravděpodobnost, tím větší je šance, že jev nastane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Klasická pravděpodobnost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60560"/>
            <a:ext cx="8992050" cy="49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áhodný pokus má </a:t>
            </a:r>
            <a:r>
              <a:rPr lang="cs-CZ" altLang="cs-CZ" sz="3000" i="1" kern="0" dirty="0" smtClean="0"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elementárních jevů (tj. výsledků pokusu), které mají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stejnou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výskytu</a:t>
            </a:r>
            <a:endParaRPr lang="cs-CZ" altLang="cs-CZ" sz="30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Jev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nastane tehdy, když nastane jeden z 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předem stanovených příznivých výsledků  </a:t>
            </a: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Potom pravděpodobnost jevu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dána podílem všech příznivých výsledků a všech možných </a:t>
            </a:r>
            <a:r>
              <a:rPr lang="cs-CZ" altLang="cs-CZ" sz="3000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výsledků:</a:t>
            </a: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         </a:t>
            </a:r>
          </a:p>
          <a:p>
            <a:pPr marL="0" indent="0" eaLnBrk="1" hangingPunct="1">
              <a:buNone/>
            </a:pPr>
            <a:r>
              <a:rPr lang="cs-CZ" altLang="cs-CZ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                                </a:t>
            </a:r>
            <a:r>
              <a:rPr lang="cs-CZ" altLang="cs-CZ" i="1" kern="0" dirty="0" smtClean="0">
                <a:cs typeface="Times New Roman" pitchFamily="18" charset="0"/>
              </a:rPr>
              <a:t>Prst</a:t>
            </a:r>
            <a:r>
              <a:rPr lang="cs-CZ" altLang="cs-CZ" kern="0" dirty="0" smtClean="0">
                <a:cs typeface="Times New Roman" pitchFamily="18" charset="0"/>
              </a:rPr>
              <a:t>(</a:t>
            </a:r>
            <a:r>
              <a:rPr lang="cs-CZ" altLang="cs-CZ" i="1" kern="0" dirty="0" smtClean="0">
                <a:cs typeface="Times New Roman" pitchFamily="18" charset="0"/>
              </a:rPr>
              <a:t>X</a:t>
            </a:r>
            <a:r>
              <a:rPr lang="cs-CZ" altLang="cs-CZ" kern="0" dirty="0" smtClean="0">
                <a:cs typeface="Times New Roman" pitchFamily="18" charset="0"/>
              </a:rPr>
              <a:t>)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=</a:t>
            </a:r>
            <a:r>
              <a:rPr lang="cs-CZ" altLang="cs-CZ" kern="0" dirty="0" smtClean="0">
                <a:latin typeface="Arial" pitchFamily="34" charset="0"/>
              </a:rPr>
              <a:t>     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	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408" y="5011856"/>
            <a:ext cx="573655" cy="106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96190" y="1978926"/>
            <a:ext cx="7772400" cy="427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 urně je 10 koulí, 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 toho 6 černých a 4 bílé: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    1 vytažená koule bude bílá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z 5 vytažených koulí budou 3 černé a 2 bílé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326</Words>
  <Application>Microsoft Office PowerPoint</Application>
  <PresentationFormat>Vlastní</PresentationFormat>
  <Paragraphs>121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Prezentace aplikace PowerPoint</vt:lpstr>
      <vt:lpstr>Jaká je pravděpodobnost, že si vytočíte slevu 100% ?</vt:lpstr>
      <vt:lpstr>Pravděpodobnost náhodného jevu</vt:lpstr>
      <vt:lpstr>Kolo štěstí – šance (pravděpodobnosti)</vt:lpstr>
      <vt:lpstr>Náhodný pokus  x  náhodný jev</vt:lpstr>
      <vt:lpstr>Náhodný jev</vt:lpstr>
      <vt:lpstr>Vlastnosti pravděpodobnosti</vt:lpstr>
      <vt:lpstr>Klasická pravděpodobnost</vt:lpstr>
      <vt:lpstr>Příklad</vt:lpstr>
      <vt:lpstr>Řešení příkladu a)</vt:lpstr>
      <vt:lpstr>Řešení příkladu b)</vt:lpstr>
      <vt:lpstr>Řešení příkladu b)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98</cp:revision>
  <dcterms:created xsi:type="dcterms:W3CDTF">2016-11-25T20:36:16Z</dcterms:created>
  <dcterms:modified xsi:type="dcterms:W3CDTF">2019-06-13T06:51:02Z</dcterms:modified>
</cp:coreProperties>
</file>