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9" r:id="rId4"/>
    <p:sldId id="314" r:id="rId5"/>
    <p:sldId id="278" r:id="rId6"/>
    <p:sldId id="279" r:id="rId7"/>
    <p:sldId id="316" r:id="rId8"/>
    <p:sldId id="280" r:id="rId9"/>
    <p:sldId id="281" r:id="rId10"/>
    <p:sldId id="303" r:id="rId11"/>
    <p:sldId id="304" r:id="rId12"/>
    <p:sldId id="305" r:id="rId13"/>
    <p:sldId id="319" r:id="rId14"/>
    <p:sldId id="283" r:id="rId15"/>
    <p:sldId id="284" r:id="rId16"/>
    <p:sldId id="307" r:id="rId17"/>
    <p:sldId id="308" r:id="rId18"/>
    <p:sldId id="285" r:id="rId19"/>
    <p:sldId id="286" r:id="rId20"/>
    <p:sldId id="288" r:id="rId21"/>
    <p:sldId id="317" r:id="rId22"/>
    <p:sldId id="318" r:id="rId23"/>
    <p:sldId id="311" r:id="rId24"/>
    <p:sldId id="289" r:id="rId25"/>
    <p:sldId id="313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85" autoAdjust="0"/>
  </p:normalViewPr>
  <p:slideViewPr>
    <p:cSldViewPr snapToGrid="0">
      <p:cViewPr>
        <p:scale>
          <a:sx n="77" d="100"/>
          <a:sy n="77" d="100"/>
        </p:scale>
        <p:origin x="-984" y="-7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FCE1-F3F6-471C-865B-162B58151CA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FD600-E493-4A42-AF64-314C342FA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34F1-8C2D-453D-BDCD-D4F95709253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D8CA1-05BA-4207-8C39-6B33987A25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91098-B06E-4926-ACEA-400604DA7B3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0A80D-1218-442E-A095-675D5EF148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92A0A-83F4-41A5-A6A2-DC0D7A628FE3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32FF7-08D0-41E5-847B-D3E778A7B5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05C2-4509-4B9E-AA2D-F760863AF05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93745-A468-406F-9AFA-7E4792BF1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5036-3D49-47B7-B547-12278FB7B5FE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30E50-658F-4B4F-A345-E6C3B2236C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36A2-4A72-4AF6-A63F-BD90D2561EC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17A61-D360-4A34-8D58-32B6F0C464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BF2A-6452-450E-BCF2-394A27FAB87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40560-CC6E-4E1F-BA3D-AAE949A146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03340-7AD1-4B6E-B6FD-6D5E9D1A6703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A9461-D6D0-4E76-B078-01728B0086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F87DC-3A07-4C59-8FE5-00BA9985A299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BE1BE-4CB4-4735-B9AD-E0E6B6D0C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FAAD-20EA-48B5-8436-B1BCD879B144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9A5BA-E1B8-476A-A7E1-83657109C1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1E98-FF1C-49B1-98AE-8116BD7DFDCC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536DB-A067-4F1A-9D72-9CD7FCDA24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61C81-E777-4BA4-841F-7F34F8DC6300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5A519-D590-4955-9DE4-FB7A9C229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862FB-93CB-47DA-8D00-6886D984E599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3EAFF-78AF-405C-9F62-EE15D3C4E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8C34F-6568-4F7B-A3AC-DD06B9A7857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FE1EF-6D41-4E7B-B160-C221CF223D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E6672-BC60-4126-BAE7-350401A57D5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F9E0E-51E4-4EC1-99E2-EF05BBE2D7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0283F-81C4-4B17-B96C-86F199A1994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E01D7-3866-4F08-AC56-E0ED1A4E8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1953-5148-4CA3-B3CB-E5B45AEB7D7C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193C-798F-4C67-A6F9-C8014AEA2E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AE831-CEA0-4D58-AADE-E4993725BDB9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4D6BA-5B33-439D-9FA5-2366DC5CCB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2CC6-5FB7-450C-80E7-72AE5710775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D19A-93FA-42D8-82D8-345959BF05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D4C7-368E-425F-B970-25AB670A8EA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C958-5B10-4FFF-BD75-9906ECC331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C8A82-C651-4115-909F-77BA5B76650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B647-4CD8-4242-AC71-238E8104F0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DCE489-4097-4876-84DD-368EAE740AA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B6AB46-A25D-459C-A7CE-78FEFD0B3A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925FE24-B27E-478D-B004-3AD3788C1ED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5540A3-8F42-4EDF-A1A8-F27ACDF099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/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Přednáška 6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 err="1"/>
              <a:t>Mgr</a:t>
            </a:r>
            <a:r>
              <a:rPr lang="en-GB" altLang="cs-CZ" dirty="0"/>
              <a:t>.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per partes </a:t>
            </a:r>
            <a:r>
              <a:rPr lang="cs-CZ" altLang="cs-CZ" sz="2400" b="1" dirty="0" smtClean="0"/>
              <a:t>– řešený příklad</a:t>
            </a:r>
            <a:r>
              <a:rPr lang="cs-CZ" altLang="cs-CZ" sz="2400" dirty="0" smtClean="0"/>
              <a:t> </a:t>
            </a:r>
            <a:r>
              <a:rPr lang="cs-CZ" altLang="cs-CZ" sz="2400" b="1" dirty="0"/>
              <a:t>3</a:t>
            </a:r>
            <a:endParaRPr lang="en-GB" altLang="cs-CZ" sz="2400" b="1" dirty="0"/>
          </a:p>
        </p:txBody>
      </p:sp>
      <p:sp>
        <p:nvSpPr>
          <p:cNvPr id="7886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8869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74955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8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1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2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3" name="Rectangle 11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74" name="Rectangle 1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8864" name="Object 16"/>
          <p:cNvGraphicFramePr>
            <a:graphicFrameLocks noChangeAspect="1"/>
          </p:cNvGraphicFramePr>
          <p:nvPr/>
        </p:nvGraphicFramePr>
        <p:xfrm>
          <a:off x="2251075" y="1582738"/>
          <a:ext cx="10731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0" name="Equation" r:id="rId3" imgW="660400" imgH="279400" progId="Equation.DSMT4">
                  <p:embed/>
                </p:oleObj>
              </mc:Choice>
              <mc:Fallback>
                <p:oleObj name="Equation" r:id="rId3" imgW="660400" imgH="279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1582738"/>
                        <a:ext cx="10731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8865" name="Object 17"/>
          <p:cNvGraphicFramePr>
            <a:graphicFrameLocks noChangeAspect="1"/>
          </p:cNvGraphicFramePr>
          <p:nvPr/>
        </p:nvGraphicFramePr>
        <p:xfrm>
          <a:off x="781050" y="2974975"/>
          <a:ext cx="78422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1" name="Equation" r:id="rId5" imgW="4673600" imgH="457200" progId="Equation.DSMT4">
                  <p:embed/>
                </p:oleObj>
              </mc:Choice>
              <mc:Fallback>
                <p:oleObj name="Equation" r:id="rId5" imgW="46736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2974975"/>
                        <a:ext cx="784225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6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per partes </a:t>
            </a:r>
            <a:r>
              <a:rPr lang="cs-CZ" altLang="cs-CZ" sz="2400" b="1" dirty="0" smtClean="0"/>
              <a:t>– řešený příklad</a:t>
            </a:r>
            <a:r>
              <a:rPr lang="cs-CZ" altLang="cs-CZ" sz="2400" dirty="0" smtClean="0"/>
              <a:t> </a:t>
            </a:r>
            <a:r>
              <a:rPr lang="cs-CZ" altLang="cs-CZ" sz="2400" b="1" dirty="0"/>
              <a:t>4</a:t>
            </a:r>
            <a:endParaRPr lang="en-GB" altLang="cs-CZ" sz="2400" b="1" dirty="0"/>
          </a:p>
        </p:txBody>
      </p:sp>
      <p:sp>
        <p:nvSpPr>
          <p:cNvPr id="798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896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76466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Vypočtěte:               .</a:t>
            </a:r>
          </a:p>
          <a:p>
            <a:endParaRPr lang="cs-CZ" sz="2200" dirty="0"/>
          </a:p>
          <a:p>
            <a:r>
              <a:rPr lang="cs-CZ" sz="2200" dirty="0"/>
              <a:t>Řešení: </a:t>
            </a:r>
          </a:p>
          <a:p>
            <a:endParaRPr lang="cs-CZ" sz="2200" dirty="0"/>
          </a:p>
          <a:p>
            <a:endParaRPr lang="cs-CZ" sz="2200" dirty="0"/>
          </a:p>
          <a:p>
            <a:r>
              <a:rPr lang="cs-CZ" dirty="0"/>
              <a:t> </a:t>
            </a:r>
          </a:p>
        </p:txBody>
      </p:sp>
      <p:sp>
        <p:nvSpPr>
          <p:cNvPr id="7989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8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99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0" name="Rectangle 1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1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3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04" name="Rectangle 1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891" name="Object 19"/>
          <p:cNvGraphicFramePr>
            <a:graphicFrameLocks noChangeAspect="1"/>
          </p:cNvGraphicFramePr>
          <p:nvPr/>
        </p:nvGraphicFramePr>
        <p:xfrm>
          <a:off x="2224088" y="1585913"/>
          <a:ext cx="1073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7" name="Equation" r:id="rId3" imgW="672808" imgH="279279" progId="Equation.DSMT4">
                  <p:embed/>
                </p:oleObj>
              </mc:Choice>
              <mc:Fallback>
                <p:oleObj name="Equation" r:id="rId3" imgW="672808" imgH="279279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1585913"/>
                        <a:ext cx="1073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0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892" name="Object 20"/>
          <p:cNvGraphicFramePr>
            <a:graphicFrameLocks noChangeAspect="1"/>
          </p:cNvGraphicFramePr>
          <p:nvPr/>
        </p:nvGraphicFramePr>
        <p:xfrm>
          <a:off x="744538" y="3328988"/>
          <a:ext cx="7553325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8" name="Equation" r:id="rId5" imgW="4838700" imgH="660400" progId="Equation.DSMT4">
                  <p:embed/>
                </p:oleObj>
              </mc:Choice>
              <mc:Fallback>
                <p:oleObj name="Equation" r:id="rId5" imgW="4838700" imgH="660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328988"/>
                        <a:ext cx="7553325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4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per partes </a:t>
            </a:r>
            <a:r>
              <a:rPr lang="cs-CZ" altLang="cs-CZ" sz="2400" b="1" dirty="0" smtClean="0"/>
              <a:t>– řešený příklad 5</a:t>
            </a:r>
            <a:endParaRPr lang="en-GB" altLang="cs-CZ" sz="2400" b="1" dirty="0"/>
          </a:p>
        </p:txBody>
      </p:sp>
      <p:sp>
        <p:nvSpPr>
          <p:cNvPr id="16694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6946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4335463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Nyní označme hledaný integrál </a:t>
            </a:r>
            <a:r>
              <a:rPr lang="cs-CZ" sz="2200" i="1"/>
              <a:t>I</a:t>
            </a:r>
            <a:r>
              <a:rPr lang="cs-CZ" sz="2200"/>
              <a:t>: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Odkud plyne: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16694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48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49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0" name="Rectangle 1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1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3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4" name="Rectangle 1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56" name="Rectangle 1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6938" name="Object 26"/>
          <p:cNvGraphicFramePr>
            <a:graphicFrameLocks noChangeAspect="1"/>
          </p:cNvGraphicFramePr>
          <p:nvPr/>
        </p:nvGraphicFramePr>
        <p:xfrm>
          <a:off x="2159000" y="1546225"/>
          <a:ext cx="11620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3" name="Equation" r:id="rId3" imgW="698500" imgH="279400" progId="Equation.DSMT4">
                  <p:embed/>
                </p:oleObj>
              </mc:Choice>
              <mc:Fallback>
                <p:oleObj name="Equation" r:id="rId3" imgW="698500" imgH="279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1546225"/>
                        <a:ext cx="116205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57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6939" name="Object 27"/>
          <p:cNvGraphicFramePr>
            <a:graphicFrameLocks noChangeAspect="1"/>
          </p:cNvGraphicFramePr>
          <p:nvPr/>
        </p:nvGraphicFramePr>
        <p:xfrm>
          <a:off x="1970088" y="2281238"/>
          <a:ext cx="63817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4" name="Equation" r:id="rId5" imgW="4584700" imgH="508000" progId="Equation.DSMT4">
                  <p:embed/>
                </p:oleObj>
              </mc:Choice>
              <mc:Fallback>
                <p:oleObj name="Equation" r:id="rId5" imgW="4584700" imgH="5080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2281238"/>
                        <a:ext cx="638175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58" name="Rectangle 22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6940" name="Object 28"/>
          <p:cNvGraphicFramePr>
            <a:graphicFrameLocks noChangeAspect="1"/>
          </p:cNvGraphicFramePr>
          <p:nvPr/>
        </p:nvGraphicFramePr>
        <p:xfrm>
          <a:off x="2063750" y="3173413"/>
          <a:ext cx="56896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5" name="Equation" r:id="rId7" imgW="3975100" imgH="304800" progId="Equation.DSMT4">
                  <p:embed/>
                </p:oleObj>
              </mc:Choice>
              <mc:Fallback>
                <p:oleObj name="Equation" r:id="rId7" imgW="3975100" imgH="3048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173413"/>
                        <a:ext cx="5689600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59" name="Rectangle 24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6941" name="Object 29"/>
          <p:cNvGraphicFramePr>
            <a:graphicFrameLocks noChangeAspect="1"/>
          </p:cNvGraphicFramePr>
          <p:nvPr/>
        </p:nvGraphicFramePr>
        <p:xfrm>
          <a:off x="3121025" y="4464050"/>
          <a:ext cx="2414588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6" name="Equation" r:id="rId9" imgW="1497950" imgH="203112" progId="Equation.DSMT4">
                  <p:embed/>
                </p:oleObj>
              </mc:Choice>
              <mc:Fallback>
                <p:oleObj name="Equation" r:id="rId9" imgW="1497950" imgH="203112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4464050"/>
                        <a:ext cx="2414588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60" name="Rectangle 2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6942" name="Object 30"/>
          <p:cNvGraphicFramePr>
            <a:graphicFrameLocks noChangeAspect="1"/>
          </p:cNvGraphicFramePr>
          <p:nvPr/>
        </p:nvGraphicFramePr>
        <p:xfrm>
          <a:off x="3101975" y="5103813"/>
          <a:ext cx="224631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7" name="Equation" r:id="rId11" imgW="1524000" imgH="419100" progId="Equation.DSMT4">
                  <p:embed/>
                </p:oleObj>
              </mc:Choice>
              <mc:Fallback>
                <p:oleObj name="Equation" r:id="rId11" imgW="1524000" imgH="4191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975" y="5103813"/>
                        <a:ext cx="2246313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Substituční metoda integrace</a:t>
            </a:r>
            <a:endParaRPr lang="en-GB" altLang="cs-CZ" sz="2400" b="1"/>
          </a:p>
        </p:txBody>
      </p:sp>
      <p:sp>
        <p:nvSpPr>
          <p:cNvPr id="16998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9988" name="Text Box 5"/>
          <p:cNvSpPr txBox="1">
            <a:spLocks noChangeArrowheads="1"/>
          </p:cNvSpPr>
          <p:nvPr/>
        </p:nvSpPr>
        <p:spPr bwMode="auto">
          <a:xfrm>
            <a:off x="793750" y="1604963"/>
            <a:ext cx="63150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Substituci používáme v následujících případech:</a:t>
            </a:r>
            <a:r>
              <a:rPr lang="cs-CZ"/>
              <a:t> </a:t>
            </a:r>
          </a:p>
          <a:p>
            <a:endParaRPr lang="cs-CZ"/>
          </a:p>
          <a:p>
            <a:pPr>
              <a:buFontTx/>
              <a:buChar char="•"/>
            </a:pPr>
            <a:r>
              <a:rPr lang="cs-CZ" sz="2200"/>
              <a:t> Když integrand obsahuje složenou funkci.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Když integrand obsahuje lnx nebo exp(x).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 Když integrand obsahuje goniometrické funkce.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Když integrand obsahuje odmociny.</a:t>
            </a:r>
          </a:p>
          <a:p>
            <a:pPr>
              <a:buFontTx/>
              <a:buChar char="•"/>
            </a:pPr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substitucí – </a:t>
            </a:r>
            <a:r>
              <a:rPr lang="cs-CZ" altLang="cs-CZ" sz="2400" b="1" dirty="0" smtClean="0"/>
              <a:t>řešený příklad </a:t>
            </a:r>
            <a:r>
              <a:rPr lang="cs-CZ" altLang="cs-CZ" sz="2400" b="1" dirty="0"/>
              <a:t>1</a:t>
            </a:r>
            <a:endParaRPr lang="en-GB" altLang="cs-CZ" sz="2400" b="1" dirty="0"/>
          </a:p>
        </p:txBody>
      </p:sp>
      <p:sp>
        <p:nvSpPr>
          <p:cNvPr id="5838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82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5049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</a:t>
            </a:r>
          </a:p>
          <a:p>
            <a:endParaRPr lang="cs-CZ" sz="2200"/>
          </a:p>
          <a:p>
            <a:r>
              <a:rPr lang="cs-CZ" sz="2200"/>
              <a:t>Řešení:</a:t>
            </a:r>
            <a:endParaRPr lang="cs-CZ"/>
          </a:p>
          <a:p>
            <a:endParaRPr lang="cs-CZ"/>
          </a:p>
        </p:txBody>
      </p:sp>
      <p:sp>
        <p:nvSpPr>
          <p:cNvPr id="583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2279650" y="1619250"/>
          <a:ext cx="15113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Equation" r:id="rId3" imgW="850531" imgH="291973" progId="Equation.DSMT4">
                  <p:embed/>
                </p:oleObj>
              </mc:Choice>
              <mc:Fallback>
                <p:oleObj name="Equation" r:id="rId3" imgW="850531" imgH="291973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1619250"/>
                        <a:ext cx="151130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4" name="Rectangle 9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78" name="Object 10"/>
          <p:cNvGraphicFramePr>
            <a:graphicFrameLocks noChangeAspect="1"/>
          </p:cNvGraphicFramePr>
          <p:nvPr/>
        </p:nvGraphicFramePr>
        <p:xfrm>
          <a:off x="922338" y="3059113"/>
          <a:ext cx="72485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Equation" r:id="rId5" imgW="4787900" imgH="495300" progId="Equation.DSMT4">
                  <p:embed/>
                </p:oleObj>
              </mc:Choice>
              <mc:Fallback>
                <p:oleObj name="Equation" r:id="rId5" imgW="4787900" imgH="495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059113"/>
                        <a:ext cx="724852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5" name="Text Box 10"/>
          <p:cNvSpPr txBox="1">
            <a:spLocks noChangeArrowheads="1"/>
          </p:cNvSpPr>
          <p:nvPr/>
        </p:nvSpPr>
        <p:spPr bwMode="auto">
          <a:xfrm>
            <a:off x="954088" y="4424363"/>
            <a:ext cx="6699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Pozn.: Nenahrazujeme pouze integrand, ale také dx!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substitucí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 2 </a:t>
            </a:r>
            <a:r>
              <a:rPr lang="cs-CZ" altLang="cs-CZ" sz="2400" b="1" dirty="0"/>
              <a:t>a 3</a:t>
            </a:r>
            <a:endParaRPr lang="en-GB" altLang="cs-CZ" sz="2400" b="1" dirty="0"/>
          </a:p>
        </p:txBody>
      </p:sp>
      <p:sp>
        <p:nvSpPr>
          <p:cNvPr id="8194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46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5827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</a:t>
            </a:r>
          </a:p>
          <a:p>
            <a:endParaRPr lang="cs-CZ" sz="2200"/>
          </a:p>
          <a:p>
            <a:r>
              <a:rPr lang="cs-CZ" sz="2200"/>
              <a:t>Řešení:</a:t>
            </a:r>
            <a:endParaRPr lang="cs-CZ"/>
          </a:p>
          <a:p>
            <a:endParaRPr lang="cs-CZ"/>
          </a:p>
        </p:txBody>
      </p:sp>
      <p:sp>
        <p:nvSpPr>
          <p:cNvPr id="8194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8" name="Rectangle 8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4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2366963" y="1630363"/>
          <a:ext cx="1182687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1" name="Equation" r:id="rId3" imgW="545863" imgH="279279" progId="Equation.DSMT4">
                  <p:embed/>
                </p:oleObj>
              </mc:Choice>
              <mc:Fallback>
                <p:oleObj name="Equation" r:id="rId3" imgW="545863" imgH="279279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630363"/>
                        <a:ext cx="1182687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40" name="Object 20"/>
          <p:cNvGraphicFramePr>
            <a:graphicFrameLocks noChangeAspect="1"/>
          </p:cNvGraphicFramePr>
          <p:nvPr/>
        </p:nvGraphicFramePr>
        <p:xfrm>
          <a:off x="2178050" y="2276475"/>
          <a:ext cx="62674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2" name="Equation" r:id="rId5" imgW="3924300" imgH="457200" progId="Equation.DSMT4">
                  <p:embed/>
                </p:oleObj>
              </mc:Choice>
              <mc:Fallback>
                <p:oleObj name="Equation" r:id="rId5" imgW="392430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276475"/>
                        <a:ext cx="62674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1" name="Text Box 15"/>
          <p:cNvSpPr txBox="1">
            <a:spLocks noChangeArrowheads="1"/>
          </p:cNvSpPr>
          <p:nvPr/>
        </p:nvSpPr>
        <p:spPr bwMode="auto">
          <a:xfrm>
            <a:off x="906463" y="3575050"/>
            <a:ext cx="15827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</a:t>
            </a:r>
          </a:p>
          <a:p>
            <a:endParaRPr lang="cs-CZ" sz="2200"/>
          </a:p>
          <a:p>
            <a:r>
              <a:rPr lang="cs-CZ" sz="2200"/>
              <a:t>Řešení:</a:t>
            </a:r>
            <a:endParaRPr lang="cs-CZ"/>
          </a:p>
          <a:p>
            <a:endParaRPr lang="cs-CZ"/>
          </a:p>
        </p:txBody>
      </p:sp>
      <p:sp>
        <p:nvSpPr>
          <p:cNvPr id="8195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41" name="Object 21"/>
          <p:cNvGraphicFramePr>
            <a:graphicFrameLocks noChangeAspect="1"/>
          </p:cNvGraphicFramePr>
          <p:nvPr/>
        </p:nvGraphicFramePr>
        <p:xfrm>
          <a:off x="2525713" y="3597275"/>
          <a:ext cx="16779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3" name="Equation" r:id="rId7" imgW="1002865" imgH="279279" progId="Equation.DSMT4">
                  <p:embed/>
                </p:oleObj>
              </mc:Choice>
              <mc:Fallback>
                <p:oleObj name="Equation" r:id="rId7" imgW="1002865" imgH="279279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13" y="3597275"/>
                        <a:ext cx="167798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3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42" name="Object 22"/>
          <p:cNvGraphicFramePr>
            <a:graphicFrameLocks noChangeAspect="1"/>
          </p:cNvGraphicFramePr>
          <p:nvPr/>
        </p:nvGraphicFramePr>
        <p:xfrm>
          <a:off x="1187450" y="4811713"/>
          <a:ext cx="69627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4" name="Equation" r:id="rId9" imgW="4940300" imgH="457200" progId="Equation.DSMT4">
                  <p:embed/>
                </p:oleObj>
              </mc:Choice>
              <mc:Fallback>
                <p:oleObj name="Equation" r:id="rId9" imgW="494030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811713"/>
                        <a:ext cx="69627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7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substitucí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4 a 5</a:t>
            </a:r>
            <a:endParaRPr lang="en-GB" altLang="cs-CZ" sz="2400" b="1" dirty="0"/>
          </a:p>
        </p:txBody>
      </p:sp>
      <p:sp>
        <p:nvSpPr>
          <p:cNvPr id="8297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2975" name="Text Box 5"/>
          <p:cNvSpPr txBox="1">
            <a:spLocks noChangeArrowheads="1"/>
          </p:cNvSpPr>
          <p:nvPr/>
        </p:nvSpPr>
        <p:spPr bwMode="auto">
          <a:xfrm>
            <a:off x="822325" y="1681163"/>
            <a:ext cx="158273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</a:t>
            </a:r>
          </a:p>
          <a:p>
            <a:endParaRPr lang="cs-CZ" sz="2200"/>
          </a:p>
          <a:p>
            <a:r>
              <a:rPr lang="cs-CZ" sz="2200"/>
              <a:t>Řešení:</a:t>
            </a:r>
            <a:endParaRPr lang="cs-CZ"/>
          </a:p>
          <a:p>
            <a:endParaRPr lang="cs-CZ"/>
          </a:p>
        </p:txBody>
      </p:sp>
      <p:sp>
        <p:nvSpPr>
          <p:cNvPr id="8297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7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79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80" name="Text Box 12"/>
          <p:cNvSpPr txBox="1">
            <a:spLocks noChangeArrowheads="1"/>
          </p:cNvSpPr>
          <p:nvPr/>
        </p:nvSpPr>
        <p:spPr bwMode="auto">
          <a:xfrm>
            <a:off x="906463" y="3575050"/>
            <a:ext cx="15827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</a:t>
            </a:r>
          </a:p>
          <a:p>
            <a:endParaRPr lang="cs-CZ" sz="2200"/>
          </a:p>
          <a:p>
            <a:r>
              <a:rPr lang="cs-CZ" sz="2200"/>
              <a:t>Řešení:</a:t>
            </a:r>
            <a:endParaRPr lang="cs-CZ"/>
          </a:p>
          <a:p>
            <a:endParaRPr lang="cs-CZ"/>
          </a:p>
        </p:txBody>
      </p:sp>
      <p:sp>
        <p:nvSpPr>
          <p:cNvPr id="829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82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83" name="Rectangle 1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8" name="Object 24"/>
          <p:cNvGraphicFramePr>
            <a:graphicFrameLocks noChangeAspect="1"/>
          </p:cNvGraphicFramePr>
          <p:nvPr/>
        </p:nvGraphicFramePr>
        <p:xfrm>
          <a:off x="2292350" y="1581150"/>
          <a:ext cx="9398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0" name="Equation" r:id="rId3" imgW="545863" imgH="393529" progId="Equation.DSMT4">
                  <p:embed/>
                </p:oleObj>
              </mc:Choice>
              <mc:Fallback>
                <p:oleObj name="Equation" r:id="rId3" imgW="545863" imgH="393529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0" y="1581150"/>
                        <a:ext cx="939800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4" name="Rectangle 20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69" name="Object 25"/>
          <p:cNvGraphicFramePr>
            <a:graphicFrameLocks noChangeAspect="1"/>
          </p:cNvGraphicFramePr>
          <p:nvPr/>
        </p:nvGraphicFramePr>
        <p:xfrm>
          <a:off x="2271713" y="2214563"/>
          <a:ext cx="48085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1" name="Equation" r:id="rId5" imgW="2959100" imgH="660400" progId="Equation.DSMT4">
                  <p:embed/>
                </p:oleObj>
              </mc:Choice>
              <mc:Fallback>
                <p:oleObj name="Equation" r:id="rId5" imgW="2959100" imgH="6604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214563"/>
                        <a:ext cx="480853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5" name="Rectangle 2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70" name="Object 26"/>
          <p:cNvGraphicFramePr>
            <a:graphicFrameLocks noChangeAspect="1"/>
          </p:cNvGraphicFramePr>
          <p:nvPr/>
        </p:nvGraphicFramePr>
        <p:xfrm>
          <a:off x="2479675" y="3446463"/>
          <a:ext cx="11652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2" name="Equation" r:id="rId7" imgW="685800" imgH="393700" progId="Equation.DSMT4">
                  <p:embed/>
                </p:oleObj>
              </mc:Choice>
              <mc:Fallback>
                <p:oleObj name="Equation" r:id="rId7" imgW="685800" imgH="3937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3446463"/>
                        <a:ext cx="116522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86" name="Rectangle 24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2971" name="Object 27"/>
          <p:cNvGraphicFramePr>
            <a:graphicFrameLocks noChangeAspect="1"/>
          </p:cNvGraphicFramePr>
          <p:nvPr/>
        </p:nvGraphicFramePr>
        <p:xfrm>
          <a:off x="2206625" y="4067175"/>
          <a:ext cx="54356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3" name="Equation" r:id="rId9" imgW="3200400" imgH="660400" progId="Equation.DSMT4">
                  <p:embed/>
                </p:oleObj>
              </mc:Choice>
              <mc:Fallback>
                <p:oleObj name="Equation" r:id="rId9" imgW="3200400" imgH="6604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4067175"/>
                        <a:ext cx="5435600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Integrace goniometrických funkcí</a:t>
            </a:r>
            <a:endParaRPr lang="en-GB" altLang="cs-CZ" sz="2400" b="1"/>
          </a:p>
        </p:txBody>
      </p:sp>
      <p:sp>
        <p:nvSpPr>
          <p:cNvPr id="17510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75108" name="Text Box 5"/>
          <p:cNvSpPr txBox="1">
            <a:spLocks noChangeArrowheads="1"/>
          </p:cNvSpPr>
          <p:nvPr/>
        </p:nvSpPr>
        <p:spPr bwMode="auto">
          <a:xfrm>
            <a:off x="812800" y="1784350"/>
            <a:ext cx="21574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Důležité vztahy:</a:t>
            </a:r>
          </a:p>
        </p:txBody>
      </p:sp>
      <p:sp>
        <p:nvSpPr>
          <p:cNvPr id="175109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7511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9550" y="2335213"/>
            <a:ext cx="4360863" cy="38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Univerzální goniometrická substituce</a:t>
            </a:r>
            <a:r>
              <a:rPr lang="en-GB" altLang="cs-CZ" sz="2400" b="1"/>
              <a:t> </a:t>
            </a:r>
          </a:p>
        </p:txBody>
      </p:sp>
      <p:sp>
        <p:nvSpPr>
          <p:cNvPr id="17613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17613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6650" y="2033588"/>
            <a:ext cx="4462463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iracionálních funkcí – </a:t>
            </a:r>
            <a:r>
              <a:rPr lang="cs-CZ" altLang="cs-CZ" sz="2400" b="1" dirty="0"/>
              <a:t>řešený příklad 1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9422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4222" name="Text Box 5"/>
          <p:cNvSpPr txBox="1">
            <a:spLocks noChangeArrowheads="1"/>
          </p:cNvSpPr>
          <p:nvPr/>
        </p:nvSpPr>
        <p:spPr bwMode="auto">
          <a:xfrm>
            <a:off x="879475" y="1577975"/>
            <a:ext cx="48339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Vypočtěte:                  .</a:t>
            </a:r>
          </a:p>
          <a:p>
            <a:endParaRPr lang="cs-CZ" sz="2200"/>
          </a:p>
          <a:p>
            <a:r>
              <a:rPr lang="cs-CZ" sz="2200"/>
              <a:t>Řešení: nahradíme celou odmocninu.</a:t>
            </a:r>
          </a:p>
        </p:txBody>
      </p:sp>
      <p:sp>
        <p:nvSpPr>
          <p:cNvPr id="94223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17" name="Object 9"/>
          <p:cNvGraphicFramePr>
            <a:graphicFrameLocks noChangeAspect="1"/>
          </p:cNvGraphicFramePr>
          <p:nvPr/>
        </p:nvGraphicFramePr>
        <p:xfrm>
          <a:off x="2359025" y="1939925"/>
          <a:ext cx="12271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Equation" r:id="rId3" imgW="736600" imgH="279400" progId="Equation.DSMT4">
                  <p:embed/>
                </p:oleObj>
              </mc:Choice>
              <mc:Fallback>
                <p:oleObj name="Equation" r:id="rId3" imgW="736600" imgH="279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1939925"/>
                        <a:ext cx="1227138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4" name="Rectangle 9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18" name="Object 10"/>
          <p:cNvGraphicFramePr>
            <a:graphicFrameLocks noChangeAspect="1"/>
          </p:cNvGraphicFramePr>
          <p:nvPr/>
        </p:nvGraphicFramePr>
        <p:xfrm>
          <a:off x="1120775" y="3476625"/>
          <a:ext cx="6856413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4" name="Equation" r:id="rId5" imgW="4953000" imgH="812800" progId="Equation.DSMT4">
                  <p:embed/>
                </p:oleObj>
              </mc:Choice>
              <mc:Fallback>
                <p:oleObj name="Equation" r:id="rId5" imgW="4953000" imgH="812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3476625"/>
                        <a:ext cx="6856413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Obsah přednášky</a:t>
            </a:r>
            <a:r>
              <a:rPr lang="en-GB" altLang="cs-CZ" sz="2400" b="1"/>
              <a:t> </a:t>
            </a:r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614363" y="1774825"/>
            <a:ext cx="6910387" cy="394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cs-CZ" sz="2200" dirty="0"/>
              <a:t>Integrace racionálních funkcí – metoda parciálních zlomků.</a:t>
            </a:r>
          </a:p>
          <a:p>
            <a:pPr marL="342900" indent="-342900">
              <a:lnSpc>
                <a:spcPct val="150000"/>
              </a:lnSpc>
            </a:pPr>
            <a:r>
              <a:rPr lang="cs-CZ" sz="2200" dirty="0"/>
              <a:t>Integrace součinu funkcí – metoda per partes.</a:t>
            </a:r>
          </a:p>
          <a:p>
            <a:pPr marL="342900" indent="-342900">
              <a:lnSpc>
                <a:spcPct val="150000"/>
              </a:lnSpc>
            </a:pPr>
            <a:r>
              <a:rPr lang="cs-CZ" sz="2200" dirty="0"/>
              <a:t>Integrace </a:t>
            </a:r>
            <a:r>
              <a:rPr lang="cs-CZ" sz="2200" dirty="0" smtClean="0"/>
              <a:t>substituční metodou.</a:t>
            </a:r>
            <a:endParaRPr lang="cs-CZ" sz="2200" dirty="0"/>
          </a:p>
          <a:p>
            <a:pPr marL="342900" indent="-342900">
              <a:lnSpc>
                <a:spcPct val="150000"/>
              </a:lnSpc>
            </a:pPr>
            <a:r>
              <a:rPr lang="cs-CZ" sz="2200" dirty="0"/>
              <a:t>Integrace iracionálních funkcí. </a:t>
            </a:r>
          </a:p>
          <a:p>
            <a:pPr marL="342900" indent="-342900">
              <a:lnSpc>
                <a:spcPct val="150000"/>
              </a:lnSpc>
            </a:pPr>
            <a:r>
              <a:rPr lang="cs-CZ" sz="2200" dirty="0"/>
              <a:t>Řešené a samostatné úlohy.                 </a:t>
            </a:r>
          </a:p>
          <a:p>
            <a:pPr marL="342900" indent="-342900">
              <a:lnSpc>
                <a:spcPct val="150000"/>
              </a:lnSpc>
            </a:pPr>
            <a:endParaRPr lang="cs-CZ" sz="2200" dirty="0"/>
          </a:p>
          <a:p>
            <a:pPr marL="342900" indent="-342900"/>
            <a:endParaRPr lang="cs-CZ" sz="2200" dirty="0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iracionálních funkcí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2</a:t>
            </a:r>
            <a:r>
              <a:rPr lang="en-GB" altLang="cs-CZ" sz="2400" b="1" dirty="0"/>
              <a:t> </a:t>
            </a:r>
          </a:p>
        </p:txBody>
      </p:sp>
      <p:sp>
        <p:nvSpPr>
          <p:cNvPr id="16488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4881" name="Text Box 5"/>
          <p:cNvSpPr txBox="1">
            <a:spLocks noChangeArrowheads="1"/>
          </p:cNvSpPr>
          <p:nvPr/>
        </p:nvSpPr>
        <p:spPr bwMode="auto">
          <a:xfrm>
            <a:off x="879475" y="1577975"/>
            <a:ext cx="48339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Vypočtěte:                  .</a:t>
            </a:r>
          </a:p>
          <a:p>
            <a:endParaRPr lang="cs-CZ" sz="2200"/>
          </a:p>
          <a:p>
            <a:r>
              <a:rPr lang="cs-CZ" sz="2200"/>
              <a:t>Řešení: nahradíme celou odmocninu.</a:t>
            </a:r>
          </a:p>
        </p:txBody>
      </p:sp>
      <p:sp>
        <p:nvSpPr>
          <p:cNvPr id="164882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83" name="Rectangle 9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4876" name="Object 12"/>
          <p:cNvGraphicFramePr>
            <a:graphicFrameLocks noChangeAspect="1"/>
          </p:cNvGraphicFramePr>
          <p:nvPr/>
        </p:nvGraphicFramePr>
        <p:xfrm>
          <a:off x="2330450" y="1930400"/>
          <a:ext cx="11779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2" name="Equation" r:id="rId3" imgW="749300" imgH="279400" progId="Equation.DSMT4">
                  <p:embed/>
                </p:oleObj>
              </mc:Choice>
              <mc:Fallback>
                <p:oleObj name="Equation" r:id="rId3" imgW="749300" imgH="27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1930400"/>
                        <a:ext cx="1177925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77" name="Object 13"/>
          <p:cNvGraphicFramePr>
            <a:graphicFrameLocks noChangeAspect="1"/>
          </p:cNvGraphicFramePr>
          <p:nvPr/>
        </p:nvGraphicFramePr>
        <p:xfrm>
          <a:off x="1146175" y="3276600"/>
          <a:ext cx="67437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3" name="Equation" r:id="rId5" imgW="4610100" imgH="812800" progId="Equation.DSMT4">
                  <p:embed/>
                </p:oleObj>
              </mc:Choice>
              <mc:Fallback>
                <p:oleObj name="Equation" r:id="rId5" imgW="4610100" imgH="812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3276600"/>
                        <a:ext cx="6743700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0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iracionálních funkcí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3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16590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5905" name="Text Box 5"/>
          <p:cNvSpPr txBox="1">
            <a:spLocks noChangeArrowheads="1"/>
          </p:cNvSpPr>
          <p:nvPr/>
        </p:nvSpPr>
        <p:spPr bwMode="auto">
          <a:xfrm>
            <a:off x="879475" y="1577975"/>
            <a:ext cx="545623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Vypočtěte:                  .</a:t>
            </a:r>
          </a:p>
          <a:p>
            <a:endParaRPr lang="cs-CZ" sz="2200"/>
          </a:p>
          <a:p>
            <a:r>
              <a:rPr lang="cs-CZ" sz="2200"/>
              <a:t>Řešení: opět nahradíme celou odmocninu.</a:t>
            </a:r>
          </a:p>
        </p:txBody>
      </p:sp>
      <p:sp>
        <p:nvSpPr>
          <p:cNvPr id="165906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07" name="Rectangle 9"/>
          <p:cNvSpPr>
            <a:spLocks noChangeArrowheads="1"/>
          </p:cNvSpPr>
          <p:nvPr/>
        </p:nvSpPr>
        <p:spPr bwMode="auto">
          <a:xfrm>
            <a:off x="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5900" name="Object 12"/>
          <p:cNvGraphicFramePr>
            <a:graphicFrameLocks noChangeAspect="1"/>
          </p:cNvGraphicFramePr>
          <p:nvPr/>
        </p:nvGraphicFramePr>
        <p:xfrm>
          <a:off x="2205038" y="1900238"/>
          <a:ext cx="144303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6" name="Equation" r:id="rId3" imgW="964781" imgH="304668" progId="Equation.DSMT4">
                  <p:embed/>
                </p:oleObj>
              </mc:Choice>
              <mc:Fallback>
                <p:oleObj name="Equation" r:id="rId3" imgW="964781" imgH="304668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1900238"/>
                        <a:ext cx="1443037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01" name="Object 13"/>
          <p:cNvGraphicFramePr>
            <a:graphicFrameLocks noChangeAspect="1"/>
          </p:cNvGraphicFramePr>
          <p:nvPr/>
        </p:nvGraphicFramePr>
        <p:xfrm>
          <a:off x="1017588" y="3395663"/>
          <a:ext cx="7437437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7" name="Equation" r:id="rId5" imgW="4902200" imgH="838200" progId="Equation.DSMT4">
                  <p:embed/>
                </p:oleObj>
              </mc:Choice>
              <mc:Fallback>
                <p:oleObj name="Equation" r:id="rId5" imgW="4902200" imgH="838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3395663"/>
                        <a:ext cx="7437437" cy="127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6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iracionálních funkcí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4</a:t>
            </a:r>
            <a:r>
              <a:rPr lang="en-GB" altLang="cs-CZ" sz="2400" b="1" dirty="0"/>
              <a:t> </a:t>
            </a:r>
          </a:p>
        </p:txBody>
      </p:sp>
      <p:sp>
        <p:nvSpPr>
          <p:cNvPr id="10856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8562" name="Text Box 5"/>
          <p:cNvSpPr txBox="1">
            <a:spLocks noChangeArrowheads="1"/>
          </p:cNvSpPr>
          <p:nvPr/>
        </p:nvSpPr>
        <p:spPr bwMode="auto">
          <a:xfrm>
            <a:off x="860425" y="1333500"/>
            <a:ext cx="2905125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r>
              <a:rPr lang="cs-CZ" sz="2200"/>
              <a:t>Vypočtěte:                  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</p:txBody>
      </p:sp>
      <p:sp>
        <p:nvSpPr>
          <p:cNvPr id="108563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8564" name="Rectangle 11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8557" name="Object 13"/>
          <p:cNvGraphicFramePr>
            <a:graphicFrameLocks noChangeAspect="1"/>
          </p:cNvGraphicFramePr>
          <p:nvPr/>
        </p:nvGraphicFramePr>
        <p:xfrm>
          <a:off x="2357438" y="1968500"/>
          <a:ext cx="128111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3" name="Equation" r:id="rId3" imgW="799753" imgH="304668" progId="Equation.DSMT4">
                  <p:embed/>
                </p:oleObj>
              </mc:Choice>
              <mc:Fallback>
                <p:oleObj name="Equation" r:id="rId3" imgW="799753" imgH="304668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1968500"/>
                        <a:ext cx="1281112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5" name="Rectangle 13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8558" name="Object 14"/>
          <p:cNvGraphicFramePr>
            <a:graphicFrameLocks noChangeAspect="1"/>
          </p:cNvGraphicFramePr>
          <p:nvPr/>
        </p:nvGraphicFramePr>
        <p:xfrm>
          <a:off x="1195388" y="3386138"/>
          <a:ext cx="6237287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Equation" r:id="rId5" imgW="4279900" imgH="990600" progId="Equation.DSMT4">
                  <p:embed/>
                </p:oleObj>
              </mc:Choice>
              <mc:Fallback>
                <p:oleObj name="Equation" r:id="rId5" imgW="4279900" imgH="990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386138"/>
                        <a:ext cx="6237287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6" name="Text Box 14"/>
          <p:cNvSpPr txBox="1">
            <a:spLocks noChangeArrowheads="1"/>
          </p:cNvSpPr>
          <p:nvPr/>
        </p:nvSpPr>
        <p:spPr bwMode="auto">
          <a:xfrm>
            <a:off x="954088" y="5253038"/>
            <a:ext cx="57007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Pozn.: Podívejte se i na Eulerovy substituce.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5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9525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5255" name="Text Box 5"/>
          <p:cNvSpPr txBox="1">
            <a:spLocks noChangeArrowheads="1"/>
          </p:cNvSpPr>
          <p:nvPr/>
        </p:nvSpPr>
        <p:spPr bwMode="auto">
          <a:xfrm>
            <a:off x="935038" y="1482725"/>
            <a:ext cx="150495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</a:t>
            </a:r>
          </a:p>
          <a:p>
            <a:endParaRPr lang="cs-CZ" sz="2200"/>
          </a:p>
          <a:p>
            <a:r>
              <a:rPr lang="cs-CZ" sz="2200"/>
              <a:t>a)</a:t>
            </a:r>
          </a:p>
          <a:p>
            <a:endParaRPr lang="cs-CZ" sz="2200"/>
          </a:p>
          <a:p>
            <a:r>
              <a:rPr lang="cs-CZ" sz="2200"/>
              <a:t>b)</a:t>
            </a:r>
          </a:p>
          <a:p>
            <a:endParaRPr lang="cs-CZ" sz="2200"/>
          </a:p>
          <a:p>
            <a:r>
              <a:rPr lang="cs-CZ" sz="2200"/>
              <a:t>c)</a:t>
            </a:r>
          </a:p>
          <a:p>
            <a:endParaRPr lang="cs-CZ" sz="2200"/>
          </a:p>
          <a:p>
            <a:r>
              <a:rPr lang="cs-CZ" sz="2200"/>
              <a:t>d)</a:t>
            </a:r>
          </a:p>
          <a:p>
            <a:endParaRPr lang="cs-CZ" sz="2200"/>
          </a:p>
          <a:p>
            <a:r>
              <a:rPr lang="cs-CZ" sz="2200"/>
              <a:t>e)</a:t>
            </a:r>
          </a:p>
        </p:txBody>
      </p:sp>
      <p:sp>
        <p:nvSpPr>
          <p:cNvPr id="95256" name="Rectangle 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7" name="Object 15"/>
          <p:cNvGraphicFramePr>
            <a:graphicFrameLocks noChangeAspect="1"/>
          </p:cNvGraphicFramePr>
          <p:nvPr/>
        </p:nvGraphicFramePr>
        <p:xfrm>
          <a:off x="1417638" y="2160588"/>
          <a:ext cx="13350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2" name="Equation" r:id="rId3" imgW="850531" imgH="291973" progId="Equation.DSMT4">
                  <p:embed/>
                </p:oleObj>
              </mc:Choice>
              <mc:Fallback>
                <p:oleObj name="Equation" r:id="rId3" imgW="850531" imgH="291973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638" y="2160588"/>
                        <a:ext cx="1335087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7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8" name="Object 16"/>
          <p:cNvGraphicFramePr>
            <a:graphicFrameLocks noChangeAspect="1"/>
          </p:cNvGraphicFramePr>
          <p:nvPr/>
        </p:nvGraphicFramePr>
        <p:xfrm>
          <a:off x="1343025" y="2820988"/>
          <a:ext cx="14763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3" name="Equation" r:id="rId5" imgW="901309" imgH="279279" progId="Equation.DSMT4">
                  <p:embed/>
                </p:oleObj>
              </mc:Choice>
              <mc:Fallback>
                <p:oleObj name="Equation" r:id="rId5" imgW="901309" imgH="279279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2820988"/>
                        <a:ext cx="147637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8" name="Rectangle 11"/>
          <p:cNvSpPr>
            <a:spLocks noChangeArrowheads="1"/>
          </p:cNvSpPr>
          <p:nvPr/>
        </p:nvSpPr>
        <p:spPr bwMode="auto">
          <a:xfrm>
            <a:off x="400050" y="2925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9" name="Object 17"/>
          <p:cNvGraphicFramePr>
            <a:graphicFrameLocks noChangeAspect="1"/>
          </p:cNvGraphicFramePr>
          <p:nvPr/>
        </p:nvGraphicFramePr>
        <p:xfrm>
          <a:off x="1366838" y="3340100"/>
          <a:ext cx="10287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4" name="Equation" r:id="rId7" imgW="609600" imgH="419100" progId="Equation.DSMT4">
                  <p:embed/>
                </p:oleObj>
              </mc:Choice>
              <mc:Fallback>
                <p:oleObj name="Equation" r:id="rId7" imgW="609600" imgH="4191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40100"/>
                        <a:ext cx="10287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9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50" name="Object 18"/>
          <p:cNvGraphicFramePr>
            <a:graphicFrameLocks noChangeAspect="1"/>
          </p:cNvGraphicFramePr>
          <p:nvPr/>
        </p:nvGraphicFramePr>
        <p:xfrm>
          <a:off x="1385888" y="4138613"/>
          <a:ext cx="10477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5" name="Equation" r:id="rId9" imgW="634725" imgH="279279" progId="Equation.DSMT4">
                  <p:embed/>
                </p:oleObj>
              </mc:Choice>
              <mc:Fallback>
                <p:oleObj name="Equation" r:id="rId9" imgW="634725" imgH="279279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4138613"/>
                        <a:ext cx="104775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60" name="Rectangle 1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51" name="Object 19"/>
          <p:cNvGraphicFramePr>
            <a:graphicFrameLocks noChangeAspect="1"/>
          </p:cNvGraphicFramePr>
          <p:nvPr/>
        </p:nvGraphicFramePr>
        <p:xfrm>
          <a:off x="1377950" y="4848225"/>
          <a:ext cx="12112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6" name="Equation" r:id="rId11" imgW="749300" imgH="279400" progId="Equation.DSMT4">
                  <p:embed/>
                </p:oleObj>
              </mc:Choice>
              <mc:Fallback>
                <p:oleObj name="Equation" r:id="rId11" imgW="749300" imgH="279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4848225"/>
                        <a:ext cx="121126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1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11061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10613" name="Rectangle 5"/>
          <p:cNvSpPr>
            <a:spLocks noChangeArrowheads="1"/>
          </p:cNvSpPr>
          <p:nvPr/>
        </p:nvSpPr>
        <p:spPr bwMode="auto">
          <a:xfrm>
            <a:off x="1046163" y="1735138"/>
            <a:ext cx="150495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</a:t>
            </a:r>
          </a:p>
          <a:p>
            <a:endParaRPr lang="cs-CZ" sz="2200"/>
          </a:p>
          <a:p>
            <a:r>
              <a:rPr lang="cs-CZ" sz="2200"/>
              <a:t>a)</a:t>
            </a:r>
          </a:p>
          <a:p>
            <a:endParaRPr lang="cs-CZ" sz="2200"/>
          </a:p>
          <a:p>
            <a:r>
              <a:rPr lang="cs-CZ" sz="2200"/>
              <a:t>b)</a:t>
            </a:r>
          </a:p>
          <a:p>
            <a:endParaRPr lang="cs-CZ" sz="2200"/>
          </a:p>
          <a:p>
            <a:r>
              <a:rPr lang="cs-CZ" sz="2200"/>
              <a:t>c)</a:t>
            </a:r>
          </a:p>
          <a:p>
            <a:endParaRPr lang="cs-CZ" sz="2200"/>
          </a:p>
          <a:p>
            <a:r>
              <a:rPr lang="cs-CZ" sz="2200"/>
              <a:t>d)</a:t>
            </a:r>
            <a:r>
              <a:rPr lang="cs-CZ"/>
              <a:t> </a:t>
            </a:r>
          </a:p>
        </p:txBody>
      </p:sp>
      <p:sp>
        <p:nvSpPr>
          <p:cNvPr id="110614" name="Rectangle 7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6" name="Object 14"/>
          <p:cNvGraphicFramePr>
            <a:graphicFrameLocks noChangeAspect="1"/>
          </p:cNvGraphicFramePr>
          <p:nvPr/>
        </p:nvGraphicFramePr>
        <p:xfrm>
          <a:off x="1477963" y="2419350"/>
          <a:ext cx="12382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8" name="Equation" r:id="rId3" imgW="825142" imgH="304668" progId="Equation.DSMT4">
                  <p:embed/>
                </p:oleObj>
              </mc:Choice>
              <mc:Fallback>
                <p:oleObj name="Equation" r:id="rId3" imgW="825142" imgH="304668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2419350"/>
                        <a:ext cx="123825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5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1508125" y="2992438"/>
          <a:ext cx="100647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9" name="Equation" r:id="rId5" imgW="647700" imgH="419100" progId="Equation.DSMT4">
                  <p:embed/>
                </p:oleObj>
              </mc:Choice>
              <mc:Fallback>
                <p:oleObj name="Equation" r:id="rId5" imgW="647700" imgH="4191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2992438"/>
                        <a:ext cx="100647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6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8" name="Object 16"/>
          <p:cNvGraphicFramePr>
            <a:graphicFrameLocks noChangeAspect="1"/>
          </p:cNvGraphicFramePr>
          <p:nvPr/>
        </p:nvGraphicFramePr>
        <p:xfrm>
          <a:off x="1508125" y="3757613"/>
          <a:ext cx="1490663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0" name="Equation" r:id="rId7" imgW="939800" imgH="279400" progId="Equation.DSMT4">
                  <p:embed/>
                </p:oleObj>
              </mc:Choice>
              <mc:Fallback>
                <p:oleObj name="Equation" r:id="rId7" imgW="939800" imgH="279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3757613"/>
                        <a:ext cx="1490663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9" name="Object 17"/>
          <p:cNvGraphicFramePr>
            <a:graphicFrameLocks noChangeAspect="1"/>
          </p:cNvGraphicFramePr>
          <p:nvPr/>
        </p:nvGraphicFramePr>
        <p:xfrm>
          <a:off x="1535113" y="4448175"/>
          <a:ext cx="13081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1" name="Equation" r:id="rId9" imgW="812447" imgH="279279" progId="Equation.DSMT4">
                  <p:embed/>
                </p:oleObj>
              </mc:Choice>
              <mc:Fallback>
                <p:oleObj name="Equation" r:id="rId9" imgW="812447" imgH="279279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4448175"/>
                        <a:ext cx="13081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8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racionálních funkcí </a:t>
            </a:r>
            <a:r>
              <a:rPr lang="cs-CZ" altLang="cs-CZ" sz="2400" b="1" dirty="0" smtClean="0"/>
              <a:t>– řešený příklad 1</a:t>
            </a:r>
            <a:endParaRPr lang="en-GB" altLang="cs-CZ" sz="2400" b="1" dirty="0"/>
          </a:p>
        </p:txBody>
      </p:sp>
      <p:sp>
        <p:nvSpPr>
          <p:cNvPr id="11368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13682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3676" name="Object 12"/>
          <p:cNvGraphicFramePr>
            <a:graphicFrameLocks noChangeAspect="1"/>
          </p:cNvGraphicFramePr>
          <p:nvPr/>
        </p:nvGraphicFramePr>
        <p:xfrm>
          <a:off x="2252663" y="1941513"/>
          <a:ext cx="221932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5" name="Equation" r:id="rId3" imgW="1485255" imgH="495085" progId="Equation.DSMT4">
                  <p:embed/>
                </p:oleObj>
              </mc:Choice>
              <mc:Fallback>
                <p:oleObj name="Equation" r:id="rId3" imgW="1485255" imgH="495085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1941513"/>
                        <a:ext cx="2219325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83" name="Text Box 7"/>
          <p:cNvSpPr txBox="1">
            <a:spLocks noChangeArrowheads="1"/>
          </p:cNvSpPr>
          <p:nvPr/>
        </p:nvSpPr>
        <p:spPr bwMode="auto">
          <a:xfrm>
            <a:off x="700088" y="2095500"/>
            <a:ext cx="6910387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Vypočtěte:                               .</a:t>
            </a:r>
          </a:p>
          <a:p>
            <a:endParaRPr lang="cs-CZ" sz="2200"/>
          </a:p>
          <a:p>
            <a:r>
              <a:rPr lang="cs-CZ" sz="2200"/>
              <a:t>Řešení: ve jmenovateli je kořen x = -1 násobnosti 3.</a:t>
            </a:r>
          </a:p>
          <a:p>
            <a:endParaRPr lang="cs-CZ" sz="2200"/>
          </a:p>
          <a:p>
            <a:r>
              <a:rPr lang="cs-CZ" sz="2200"/>
              <a:t>Rozklad na parciální zlomky: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Po úpravě dostaneme: </a:t>
            </a:r>
          </a:p>
          <a:p>
            <a:endParaRPr lang="cs-CZ" sz="2200"/>
          </a:p>
        </p:txBody>
      </p:sp>
      <p:sp>
        <p:nvSpPr>
          <p:cNvPr id="11368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3677" name="Object 13"/>
          <p:cNvGraphicFramePr>
            <a:graphicFrameLocks noChangeAspect="1"/>
          </p:cNvGraphicFramePr>
          <p:nvPr/>
        </p:nvGraphicFramePr>
        <p:xfrm>
          <a:off x="1620838" y="3902075"/>
          <a:ext cx="52387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6" name="Equation" r:id="rId5" imgW="3302000" imgH="495300" progId="Equation.DSMT4">
                  <p:embed/>
                </p:oleObj>
              </mc:Choice>
              <mc:Fallback>
                <p:oleObj name="Equation" r:id="rId5" imgW="3302000" imgH="4953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3902075"/>
                        <a:ext cx="52387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8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3678" name="Object 14"/>
          <p:cNvGraphicFramePr>
            <a:graphicFrameLocks noChangeAspect="1"/>
          </p:cNvGraphicFramePr>
          <p:nvPr/>
        </p:nvGraphicFramePr>
        <p:xfrm>
          <a:off x="1790700" y="5257800"/>
          <a:ext cx="52546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7" name="Equation" r:id="rId7" imgW="3886200" imgH="533400" progId="Equation.DSMT4">
                  <p:embed/>
                </p:oleObj>
              </mc:Choice>
              <mc:Fallback>
                <p:oleObj name="Equation" r:id="rId7" imgW="3886200" imgH="533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5257800"/>
                        <a:ext cx="52546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1214" name="Text Box 5"/>
          <p:cNvSpPr txBox="1">
            <a:spLocks noChangeArrowheads="1"/>
          </p:cNvSpPr>
          <p:nvPr/>
        </p:nvSpPr>
        <p:spPr bwMode="auto">
          <a:xfrm>
            <a:off x="906463" y="1973263"/>
            <a:ext cx="6845300" cy="341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Z rovnosti jmenovatelů dostaneme: </a:t>
            </a:r>
          </a:p>
          <a:p>
            <a:pPr algn="ctr"/>
            <a:endParaRPr lang="cs-CZ" sz="2000"/>
          </a:p>
          <a:p>
            <a:pPr algn="ctr"/>
            <a:r>
              <a:rPr lang="cs-CZ" sz="2000"/>
              <a:t>A = 1, B = 4, C = -2, D = 5</a:t>
            </a:r>
            <a:r>
              <a:rPr lang="cs-CZ" sz="2200"/>
              <a:t>.</a:t>
            </a:r>
          </a:p>
          <a:p>
            <a:endParaRPr lang="cs-CZ" sz="2200"/>
          </a:p>
          <a:p>
            <a:r>
              <a:rPr lang="cs-CZ" sz="2200"/>
              <a:t>Rozklad na parciální zlomky je tedy následující: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Nyní integrujeme:</a:t>
            </a:r>
          </a:p>
          <a:p>
            <a:endParaRPr lang="cs-CZ" sz="2200"/>
          </a:p>
        </p:txBody>
      </p:sp>
      <p:sp>
        <p:nvSpPr>
          <p:cNvPr id="512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1406525" y="3808413"/>
          <a:ext cx="612616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Equation" r:id="rId3" imgW="4572000" imgH="495300" progId="Equation.DSMT4">
                  <p:embed/>
                </p:oleObj>
              </mc:Choice>
              <mc:Fallback>
                <p:oleObj name="Equation" r:id="rId3" imgW="4572000" imgH="4953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3808413"/>
                        <a:ext cx="6126163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6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2451100" y="5106988"/>
          <a:ext cx="39560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6" name="Equation" r:id="rId5" imgW="2425700" imgH="469900" progId="Equation.DSMT4">
                  <p:embed/>
                </p:oleObj>
              </mc:Choice>
              <mc:Fallback>
                <p:oleObj name="Equation" r:id="rId5" imgW="2425700" imgH="4699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5106988"/>
                        <a:ext cx="3956050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racionálních funkcí </a:t>
            </a:r>
            <a:r>
              <a:rPr lang="cs-CZ" altLang="cs-CZ" sz="2400" b="1" dirty="0" smtClean="0"/>
              <a:t>– řešený příklad 2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5328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82" name="Text Box 5"/>
          <p:cNvSpPr txBox="1">
            <a:spLocks noChangeArrowheads="1"/>
          </p:cNvSpPr>
          <p:nvPr/>
        </p:nvSpPr>
        <p:spPr bwMode="auto">
          <a:xfrm>
            <a:off x="709613" y="1982788"/>
            <a:ext cx="7040562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Vypočtěte:                         .</a:t>
            </a:r>
          </a:p>
          <a:p>
            <a:endParaRPr lang="cs-CZ" sz="2200"/>
          </a:p>
          <a:p>
            <a:r>
              <a:rPr lang="cs-CZ" sz="2200"/>
              <a:t>Řešení: Jedná se o typ rozkladu č. </a:t>
            </a:r>
            <a:r>
              <a:rPr lang="cs-CZ" sz="2000"/>
              <a:t>3</a:t>
            </a:r>
            <a:r>
              <a:rPr lang="cs-CZ" sz="2200"/>
              <a:t>: </a:t>
            </a:r>
          </a:p>
        </p:txBody>
      </p:sp>
      <p:sp>
        <p:nvSpPr>
          <p:cNvPr id="53283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5" name="Object 27"/>
          <p:cNvGraphicFramePr>
            <a:graphicFrameLocks noChangeAspect="1"/>
          </p:cNvGraphicFramePr>
          <p:nvPr/>
        </p:nvGraphicFramePr>
        <p:xfrm>
          <a:off x="2273300" y="1874838"/>
          <a:ext cx="16224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7" name="Equation" r:id="rId3" imgW="1016000" imgH="419100" progId="Equation.DSMT4">
                  <p:embed/>
                </p:oleObj>
              </mc:Choice>
              <mc:Fallback>
                <p:oleObj name="Equation" r:id="rId3" imgW="1016000" imgH="4191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1874838"/>
                        <a:ext cx="1622425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6" name="Object 28"/>
          <p:cNvGraphicFramePr>
            <a:graphicFrameLocks noChangeAspect="1"/>
          </p:cNvGraphicFramePr>
          <p:nvPr/>
        </p:nvGraphicFramePr>
        <p:xfrm>
          <a:off x="3108325" y="3260725"/>
          <a:ext cx="26241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8" name="Equation" r:id="rId5" imgW="1651000" imgH="419100" progId="Equation.DSMT4">
                  <p:embed/>
                </p:oleObj>
              </mc:Choice>
              <mc:Fallback>
                <p:oleObj name="Equation" r:id="rId5" imgW="1651000" imgH="4191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3260725"/>
                        <a:ext cx="26241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5" name="Text Box 10"/>
          <p:cNvSpPr txBox="1">
            <a:spLocks noChangeArrowheads="1"/>
          </p:cNvSpPr>
          <p:nvPr/>
        </p:nvSpPr>
        <p:spPr bwMode="auto">
          <a:xfrm>
            <a:off x="785813" y="4235450"/>
            <a:ext cx="39497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Koeficienty: </a:t>
            </a:r>
            <a:r>
              <a:rPr lang="cs-CZ" sz="2000"/>
              <a:t>A = 1, B = -2, C = 2.</a:t>
            </a:r>
          </a:p>
        </p:txBody>
      </p:sp>
      <p:sp>
        <p:nvSpPr>
          <p:cNvPr id="53286" name="Rectangle 1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7" name="Object 29"/>
          <p:cNvGraphicFramePr>
            <a:graphicFrameLocks noChangeAspect="1"/>
          </p:cNvGraphicFramePr>
          <p:nvPr/>
        </p:nvGraphicFramePr>
        <p:xfrm>
          <a:off x="2967038" y="4654550"/>
          <a:ext cx="32289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9" name="Equation" r:id="rId7" imgW="2209800" imgH="419100" progId="Equation.DSMT4">
                  <p:embed/>
                </p:oleObj>
              </mc:Choice>
              <mc:Fallback>
                <p:oleObj name="Equation" r:id="rId7" imgW="2209800" imgH="4191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4654550"/>
                        <a:ext cx="32289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7" name="Text Box 13"/>
          <p:cNvSpPr txBox="1">
            <a:spLocks noChangeArrowheads="1"/>
          </p:cNvSpPr>
          <p:nvPr/>
        </p:nvSpPr>
        <p:spPr bwMode="auto">
          <a:xfrm>
            <a:off x="774700" y="5461000"/>
            <a:ext cx="17399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Integrujeme:</a:t>
            </a:r>
          </a:p>
        </p:txBody>
      </p:sp>
      <p:sp>
        <p:nvSpPr>
          <p:cNvPr id="53288" name="Rectangle 1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8" name="Object 30"/>
          <p:cNvGraphicFramePr>
            <a:graphicFrameLocks noChangeAspect="1"/>
          </p:cNvGraphicFramePr>
          <p:nvPr/>
        </p:nvGraphicFramePr>
        <p:xfrm>
          <a:off x="2681288" y="5397500"/>
          <a:ext cx="4500562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Equation" r:id="rId9" imgW="3124200" imgH="419100" progId="Equation.DSMT4">
                  <p:embed/>
                </p:oleObj>
              </mc:Choice>
              <mc:Fallback>
                <p:oleObj name="Equation" r:id="rId9" imgW="3124200" imgH="4191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288" y="5397500"/>
                        <a:ext cx="4500562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1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racionálních funkcí </a:t>
            </a:r>
            <a:r>
              <a:rPr lang="cs-CZ" altLang="cs-CZ" sz="2400" b="1" dirty="0" smtClean="0"/>
              <a:t>– řešený příklad 3</a:t>
            </a:r>
            <a:endParaRPr lang="en-GB" altLang="cs-CZ" sz="2400" b="1" dirty="0"/>
          </a:p>
        </p:txBody>
      </p:sp>
      <p:sp>
        <p:nvSpPr>
          <p:cNvPr id="14031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40318" name="Text Box 5"/>
          <p:cNvSpPr txBox="1">
            <a:spLocks noChangeArrowheads="1"/>
          </p:cNvSpPr>
          <p:nvPr/>
        </p:nvSpPr>
        <p:spPr bwMode="auto">
          <a:xfrm>
            <a:off x="719138" y="1709738"/>
            <a:ext cx="7040562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Vypočtěte:                         .</a:t>
            </a:r>
          </a:p>
          <a:p>
            <a:endParaRPr lang="cs-CZ" sz="2200"/>
          </a:p>
          <a:p>
            <a:r>
              <a:rPr lang="cs-CZ" sz="2200"/>
              <a:t>Řešení: Jedná se o typ rozkladu č. 1: </a:t>
            </a:r>
          </a:p>
        </p:txBody>
      </p:sp>
      <p:sp>
        <p:nvSpPr>
          <p:cNvPr id="140319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2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21" name="Text Box 10"/>
          <p:cNvSpPr txBox="1">
            <a:spLocks noChangeArrowheads="1"/>
          </p:cNvSpPr>
          <p:nvPr/>
        </p:nvSpPr>
        <p:spPr bwMode="auto">
          <a:xfrm>
            <a:off x="862013" y="3924300"/>
            <a:ext cx="31130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Koeficienty: </a:t>
            </a:r>
            <a:r>
              <a:rPr lang="cs-CZ" sz="2000"/>
              <a:t>A = 2, B = 5.</a:t>
            </a:r>
          </a:p>
        </p:txBody>
      </p:sp>
      <p:sp>
        <p:nvSpPr>
          <p:cNvPr id="140322" name="Rectangle 12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23" name="Text Box 13"/>
          <p:cNvSpPr txBox="1">
            <a:spLocks noChangeArrowheads="1"/>
          </p:cNvSpPr>
          <p:nvPr/>
        </p:nvSpPr>
        <p:spPr bwMode="auto">
          <a:xfrm>
            <a:off x="954088" y="4545013"/>
            <a:ext cx="17399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Integrujeme:</a:t>
            </a:r>
          </a:p>
        </p:txBody>
      </p:sp>
      <p:sp>
        <p:nvSpPr>
          <p:cNvPr id="140324" name="Rectangle 1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40311" name="Object 23"/>
          <p:cNvGraphicFramePr>
            <a:graphicFrameLocks noChangeAspect="1"/>
          </p:cNvGraphicFramePr>
          <p:nvPr/>
        </p:nvGraphicFramePr>
        <p:xfrm>
          <a:off x="2176463" y="1611313"/>
          <a:ext cx="158273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3" name="Equation" r:id="rId3" imgW="1002865" imgH="393529" progId="Equation.DSMT4">
                  <p:embed/>
                </p:oleObj>
              </mc:Choice>
              <mc:Fallback>
                <p:oleObj name="Equation" r:id="rId3" imgW="1002865" imgH="393529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1611313"/>
                        <a:ext cx="158273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12" name="Object 24"/>
          <p:cNvGraphicFramePr>
            <a:graphicFrameLocks noChangeAspect="1"/>
          </p:cNvGraphicFramePr>
          <p:nvPr/>
        </p:nvGraphicFramePr>
        <p:xfrm>
          <a:off x="2703513" y="3033713"/>
          <a:ext cx="26971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4" name="Equation" r:id="rId5" imgW="1688367" imgH="393529" progId="Equation.DSMT4">
                  <p:embed/>
                </p:oleObj>
              </mc:Choice>
              <mc:Fallback>
                <p:oleObj name="Equation" r:id="rId5" imgW="1688367" imgH="393529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3" y="3033713"/>
                        <a:ext cx="269716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13" name="Object 25"/>
          <p:cNvGraphicFramePr>
            <a:graphicFrameLocks noChangeAspect="1"/>
          </p:cNvGraphicFramePr>
          <p:nvPr/>
        </p:nvGraphicFramePr>
        <p:xfrm>
          <a:off x="2909888" y="4514850"/>
          <a:ext cx="3776662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5" name="Equation" r:id="rId7" imgW="2362200" imgH="393700" progId="Equation.DSMT4">
                  <p:embed/>
                </p:oleObj>
              </mc:Choice>
              <mc:Fallback>
                <p:oleObj name="Equation" r:id="rId7" imgW="2362200" imgH="3937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4514850"/>
                        <a:ext cx="3776662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14" name="Object 26"/>
          <p:cNvGraphicFramePr>
            <a:graphicFrameLocks noChangeAspect="1"/>
          </p:cNvGraphicFramePr>
          <p:nvPr/>
        </p:nvGraphicFramePr>
        <p:xfrm>
          <a:off x="2944813" y="5268913"/>
          <a:ext cx="43894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26" name="Equation" r:id="rId9" imgW="2667000" imgH="393700" progId="Equation.DSMT4">
                  <p:embed/>
                </p:oleObj>
              </mc:Choice>
              <mc:Fallback>
                <p:oleObj name="Equation" r:id="rId9" imgW="2667000" imgH="3937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5268913"/>
                        <a:ext cx="438943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Integrace per partes</a:t>
            </a:r>
            <a:r>
              <a:rPr lang="en-GB" altLang="cs-CZ" sz="2400" b="1"/>
              <a:t> </a:t>
            </a:r>
          </a:p>
        </p:txBody>
      </p:sp>
      <p:sp>
        <p:nvSpPr>
          <p:cNvPr id="542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92" name="Text Box 5"/>
          <p:cNvSpPr txBox="1">
            <a:spLocks noChangeArrowheads="1"/>
          </p:cNvSpPr>
          <p:nvPr/>
        </p:nvSpPr>
        <p:spPr bwMode="auto">
          <a:xfrm>
            <a:off x="642938" y="1577975"/>
            <a:ext cx="75517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Metoda Per partes se používá pro integraci funkcí ve </a:t>
            </a:r>
          </a:p>
          <a:p>
            <a:r>
              <a:rPr lang="cs-CZ" sz="2200"/>
              <a:t>tvaru součinu dvou funkcí. </a:t>
            </a:r>
          </a:p>
          <a:p>
            <a:r>
              <a:rPr lang="cs-CZ" sz="2200"/>
              <a:t>Označme u(x) a v(x) obě funkce. Pak:</a:t>
            </a:r>
          </a:p>
          <a:p>
            <a:endParaRPr lang="cs-CZ" sz="2200"/>
          </a:p>
        </p:txBody>
      </p:sp>
      <p:sp>
        <p:nvSpPr>
          <p:cNvPr id="54293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3582988" y="2998788"/>
          <a:ext cx="167798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7" name="Equation" r:id="rId3" imgW="1054100" imgH="254000" progId="Equation.DSMT4">
                  <p:embed/>
                </p:oleObj>
              </mc:Choice>
              <mc:Fallback>
                <p:oleObj name="Equation" r:id="rId3" imgW="1054100" imgH="2540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988" y="2998788"/>
                        <a:ext cx="1677987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4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6" name="Object 14"/>
          <p:cNvGraphicFramePr>
            <a:graphicFrameLocks noChangeAspect="1"/>
          </p:cNvGraphicFramePr>
          <p:nvPr/>
        </p:nvGraphicFramePr>
        <p:xfrm>
          <a:off x="3838575" y="3521075"/>
          <a:ext cx="13668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8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3521075"/>
                        <a:ext cx="136683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5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7" name="Object 15"/>
          <p:cNvGraphicFramePr>
            <a:graphicFrameLocks noChangeAspect="1"/>
          </p:cNvGraphicFramePr>
          <p:nvPr/>
        </p:nvGraphicFramePr>
        <p:xfrm>
          <a:off x="3384550" y="4054475"/>
          <a:ext cx="24003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Equation" r:id="rId7" imgW="1663700" imgH="279400" progId="Equation.DSMT4">
                  <p:embed/>
                </p:oleObj>
              </mc:Choice>
              <mc:Fallback>
                <p:oleObj name="Equation" r:id="rId7" imgW="1663700" imgH="279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4054475"/>
                        <a:ext cx="24003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6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8" name="Object 16"/>
          <p:cNvGraphicFramePr>
            <a:graphicFrameLocks noChangeAspect="1"/>
          </p:cNvGraphicFramePr>
          <p:nvPr/>
        </p:nvGraphicFramePr>
        <p:xfrm>
          <a:off x="3187700" y="4629150"/>
          <a:ext cx="24574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9" imgW="1282700" imgH="279400" progId="Equation.DSMT4">
                  <p:embed/>
                </p:oleObj>
              </mc:Choice>
              <mc:Fallback>
                <p:oleObj name="Equation" r:id="rId9" imgW="1282700" imgH="279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4629150"/>
                        <a:ext cx="245745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97" name="Text Box 14"/>
          <p:cNvSpPr txBox="1">
            <a:spLocks noChangeArrowheads="1"/>
          </p:cNvSpPr>
          <p:nvPr/>
        </p:nvSpPr>
        <p:spPr bwMode="auto">
          <a:xfrm>
            <a:off x="898525" y="5121275"/>
            <a:ext cx="5332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Poslední řádek je vzorec pro “per partes“.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per partes </a:t>
            </a:r>
            <a:r>
              <a:rPr lang="cs-CZ" altLang="cs-CZ" sz="2400" b="1" dirty="0" smtClean="0"/>
              <a:t>– řešený příklad 1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5530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10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74955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553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2317750" y="1544638"/>
          <a:ext cx="928688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3" imgW="558800" imgH="279400" progId="Equation.DSMT4">
                  <p:embed/>
                </p:oleObj>
              </mc:Choice>
              <mc:Fallback>
                <p:oleObj name="Equation" r:id="rId3" imgW="558800" imgH="279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544638"/>
                        <a:ext cx="928688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2" name="Rectangle 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1168400" y="2857500"/>
          <a:ext cx="6894513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Equation" r:id="rId5" imgW="4406900" imgH="508000" progId="Equation.DSMT4">
                  <p:embed/>
                </p:oleObj>
              </mc:Choice>
              <mc:Fallback>
                <p:oleObj name="Equation" r:id="rId5" imgW="4406900" imgH="5080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2857500"/>
                        <a:ext cx="6894513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3" name="Text Box 10"/>
          <p:cNvSpPr txBox="1">
            <a:spLocks noChangeArrowheads="1"/>
          </p:cNvSpPr>
          <p:nvPr/>
        </p:nvSpPr>
        <p:spPr bwMode="auto">
          <a:xfrm>
            <a:off x="774700" y="4452938"/>
            <a:ext cx="79263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Pozn.: volba u a v´ je důležitá. Pokud ji provedeme nesprávně,</a:t>
            </a:r>
          </a:p>
          <a:p>
            <a:r>
              <a:rPr lang="cs-CZ" sz="2200"/>
              <a:t>integrál se nezjednoduší.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4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Integrace per partes – </a:t>
            </a:r>
            <a:r>
              <a:rPr lang="cs-CZ" altLang="cs-CZ" sz="2400" b="1" dirty="0" smtClean="0"/>
              <a:t>řešený příklad 2</a:t>
            </a:r>
            <a:endParaRPr lang="en-GB" altLang="cs-CZ" sz="2400" b="1" dirty="0"/>
          </a:p>
        </p:txBody>
      </p:sp>
      <p:sp>
        <p:nvSpPr>
          <p:cNvPr id="7784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7843" name="Text Box 5"/>
          <p:cNvSpPr txBox="1">
            <a:spLocks noChangeArrowheads="1"/>
          </p:cNvSpPr>
          <p:nvPr/>
        </p:nvSpPr>
        <p:spPr bwMode="auto">
          <a:xfrm>
            <a:off x="784225" y="1558925"/>
            <a:ext cx="274955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Vypočtěte: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7784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7845" name="Rectangle 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7846" name="Rectangle 12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2179638" y="1555750"/>
          <a:ext cx="113823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4" name="Equation" r:id="rId3" imgW="660400" imgH="279400" progId="Equation.DSMT4">
                  <p:embed/>
                </p:oleObj>
              </mc:Choice>
              <mc:Fallback>
                <p:oleObj name="Equation" r:id="rId3" imgW="660400" imgH="27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1555750"/>
                        <a:ext cx="1138237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7" name="Rectangle 14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39" name="Object 15"/>
          <p:cNvGraphicFramePr>
            <a:graphicFrameLocks noChangeAspect="1"/>
          </p:cNvGraphicFramePr>
          <p:nvPr/>
        </p:nvGraphicFramePr>
        <p:xfrm>
          <a:off x="854075" y="2949575"/>
          <a:ext cx="747395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5" name="Equation" r:id="rId5" imgW="5181600" imgH="660400" progId="Equation.DSMT4">
                  <p:embed/>
                </p:oleObj>
              </mc:Choice>
              <mc:Fallback>
                <p:oleObj name="Equation" r:id="rId5" imgW="5181600" imgH="660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2949575"/>
                        <a:ext cx="7473950" cy="94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550</TotalTime>
  <Words>617</Words>
  <Application>Microsoft Office PowerPoint</Application>
  <PresentationFormat>Předvádění na obrazovce (4:3)</PresentationFormat>
  <Paragraphs>395</Paragraphs>
  <Slides>24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72</cp:revision>
  <dcterms:created xsi:type="dcterms:W3CDTF">2016-03-17T12:08:01Z</dcterms:created>
  <dcterms:modified xsi:type="dcterms:W3CDTF">2018-06-03T08:21:20Z</dcterms:modified>
</cp:coreProperties>
</file>