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83" r:id="rId4"/>
    <p:sldId id="308" r:id="rId5"/>
    <p:sldId id="309" r:id="rId6"/>
    <p:sldId id="284" r:id="rId7"/>
    <p:sldId id="286" r:id="rId8"/>
    <p:sldId id="311" r:id="rId9"/>
    <p:sldId id="312" r:id="rId10"/>
    <p:sldId id="281" r:id="rId11"/>
    <p:sldId id="310" r:id="rId12"/>
    <p:sldId id="282" r:id="rId13"/>
    <p:sldId id="287" r:id="rId14"/>
    <p:sldId id="316" r:id="rId15"/>
    <p:sldId id="288" r:id="rId16"/>
    <p:sldId id="289" r:id="rId17"/>
    <p:sldId id="290" r:id="rId18"/>
    <p:sldId id="291" r:id="rId19"/>
    <p:sldId id="292" r:id="rId20"/>
    <p:sldId id="293" r:id="rId21"/>
    <p:sldId id="313" r:id="rId22"/>
    <p:sldId id="294" r:id="rId23"/>
    <p:sldId id="314" r:id="rId24"/>
    <p:sldId id="307" r:id="rId25"/>
    <p:sldId id="295" r:id="rId26"/>
    <p:sldId id="315" r:id="rId27"/>
    <p:sldId id="296" r:id="rId28"/>
    <p:sldId id="304" r:id="rId29"/>
    <p:sldId id="297" r:id="rId30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3300"/>
    <a:srgbClr val="006600"/>
    <a:srgbClr val="336600"/>
    <a:srgbClr val="00544D"/>
    <a:srgbClr val="6B2E6E"/>
    <a:srgbClr val="265787"/>
    <a:srgbClr val="0024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99753" autoAdjust="0"/>
  </p:normalViewPr>
  <p:slideViewPr>
    <p:cSldViewPr snapToGrid="0">
      <p:cViewPr>
        <p:scale>
          <a:sx n="81" d="100"/>
          <a:sy n="81" d="100"/>
        </p:scale>
        <p:origin x="-864" y="210"/>
      </p:cViewPr>
      <p:guideLst>
        <p:guide orient="horz" pos="4095"/>
        <p:guide pos="21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4" Type="http://schemas.openxmlformats.org/officeDocument/2006/relationships/image" Target="../media/image26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42.wmf"/><Relationship Id="rId1" Type="http://schemas.openxmlformats.org/officeDocument/2006/relationships/image" Target="../media/image4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2D3866-D08A-4EBD-8789-AAC869EA4A0B}" type="datetimeFigureOut">
              <a:rPr lang="cs-CZ"/>
              <a:pPr>
                <a:defRPr/>
              </a:pPr>
              <a:t>3.6.2018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7A4FE7-8B3C-419D-922E-425D7DB744C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13F033-785B-4A94-BC79-3337D40E1D3A}" type="datetimeFigureOut">
              <a:rPr lang="cs-CZ"/>
              <a:pPr>
                <a:defRPr/>
              </a:pPr>
              <a:t>3.6.2018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2E1687-D2E6-4D93-867D-6D2B44EC84A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0F5AB2-0579-4A7B-8CDD-1D138851E2A7}" type="datetimeFigureOut">
              <a:rPr lang="cs-CZ"/>
              <a:pPr>
                <a:defRPr/>
              </a:pPr>
              <a:t>3.6.2018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A19FA6-1A28-4402-A5D4-917F60FAE92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18B72-F4FC-45E5-BDFB-19AD3BA7623B}" type="datetimeFigureOut">
              <a:rPr lang="cs-CZ"/>
              <a:pPr>
                <a:defRPr/>
              </a:pPr>
              <a:t>3.6.2018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42A236-BDD1-45EB-BB6C-CDA92DB65B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3E5EEA-B4F3-4EAD-99AC-ADB87D12A15F}" type="datetimeFigureOut">
              <a:rPr lang="cs-CZ"/>
              <a:pPr>
                <a:defRPr/>
              </a:pPr>
              <a:t>3.6.2018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A7ADAE-57EF-47EB-AFB4-2BF8BDD51F8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6B9130-DB29-4167-8517-96D770B182D4}" type="datetimeFigureOut">
              <a:rPr lang="cs-CZ"/>
              <a:pPr>
                <a:defRPr/>
              </a:pPr>
              <a:t>3.6.2018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5CC8E7-2280-4281-8ECF-6D80ED23884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0C3048-263B-47FD-ADC6-87EFB761C25A}" type="datetimeFigureOut">
              <a:rPr lang="cs-CZ"/>
              <a:pPr>
                <a:defRPr/>
              </a:pPr>
              <a:t>3.6.2018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DE73E9-9AD9-4DAB-97BC-0EEAF5A4D8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E71FE0-11FC-45B4-86DF-EC1D9BC7B53A}" type="datetimeFigureOut">
              <a:rPr lang="cs-CZ"/>
              <a:pPr>
                <a:defRPr/>
              </a:pPr>
              <a:t>3.6.2018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E976D-C1CE-4DEA-A437-667EC2C00FF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C90101-DC4A-4CD2-A06C-BA42C45E913A}" type="datetimeFigureOut">
              <a:rPr lang="cs-CZ"/>
              <a:pPr>
                <a:defRPr/>
              </a:pPr>
              <a:t>3.6.2018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1B2891-A30D-40A1-9937-54B787FEA62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15CE52-DDC7-4617-B93F-F6FA3C0C244F}" type="datetimeFigureOut">
              <a:rPr lang="cs-CZ"/>
              <a:pPr>
                <a:defRPr/>
              </a:pPr>
              <a:t>3.6.2018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755742-FEBA-4F43-833C-C3160DCA8BC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6AABFA-81EF-4692-9B6C-92A2CE5D3F6A}" type="datetimeFigureOut">
              <a:rPr lang="cs-CZ"/>
              <a:pPr>
                <a:defRPr/>
              </a:pPr>
              <a:t>3.6.2018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85276C-BD8F-4D6E-B35E-E5EF8CEE2F3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DD5CE7-F2DA-4890-876A-F76FC2DD8D62}" type="datetimeFigureOut">
              <a:rPr lang="cs-CZ"/>
              <a:pPr>
                <a:defRPr/>
              </a:pPr>
              <a:t>3.6.2018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3CCFA7-2928-45E4-96DF-1ED77FD70F6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CE387C-6D03-476E-A298-FE59F939A1CD}" type="datetimeFigureOut">
              <a:rPr lang="cs-CZ"/>
              <a:pPr>
                <a:defRPr/>
              </a:pPr>
              <a:t>3.6.2018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1B5935-1B20-4152-A3C0-8482E362322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261149-18EA-494F-847F-80AEF0412D28}" type="datetimeFigureOut">
              <a:rPr lang="cs-CZ"/>
              <a:pPr>
                <a:defRPr/>
              </a:pPr>
              <a:t>3.6.2018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9EFC97-A86A-41EB-AC12-A029FB5292D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7FF033-431E-4530-ACF7-23C4EC3F3657}" type="datetimeFigureOut">
              <a:rPr lang="cs-CZ"/>
              <a:pPr>
                <a:defRPr/>
              </a:pPr>
              <a:t>3.6.2018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34C5D-8F3D-437A-89D1-9F6EAF7D81C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51FF87-41EF-4892-9775-33FD2E21CA81}" type="datetimeFigureOut">
              <a:rPr lang="cs-CZ"/>
              <a:pPr>
                <a:defRPr/>
              </a:pPr>
              <a:t>3.6.2018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4334DD-61CE-4FA6-8556-889B6DE5980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12DEF8-5AAE-43C1-B6DD-C757E5D01255}" type="datetimeFigureOut">
              <a:rPr lang="cs-CZ"/>
              <a:pPr>
                <a:defRPr/>
              </a:pPr>
              <a:t>3.6.2018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6AA216-8B38-49B4-B950-858610A2A72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BB0CD3-00E5-45FE-B563-DE812B065E10}" type="datetimeFigureOut">
              <a:rPr lang="cs-CZ"/>
              <a:pPr>
                <a:defRPr/>
              </a:pPr>
              <a:t>3.6.2018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1E036D-618F-4DE2-B1F6-BDB792E4FC3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779B14-731F-4998-8F64-F867EF69A2F6}" type="datetimeFigureOut">
              <a:rPr lang="cs-CZ"/>
              <a:pPr>
                <a:defRPr/>
              </a:pPr>
              <a:t>3.6.2018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847608-C5F5-493A-BAAE-C29EC162399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D97EC2-A114-49A3-8F0C-7A60398DF257}" type="datetimeFigureOut">
              <a:rPr lang="cs-CZ"/>
              <a:pPr>
                <a:defRPr/>
              </a:pPr>
              <a:t>3.6.2018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B873F3-71DA-409D-B816-4028B0E27D0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0AFAD8-CECE-4A10-ACB1-8FB1EEC3EF75}" type="datetimeFigureOut">
              <a:rPr lang="cs-CZ"/>
              <a:pPr>
                <a:defRPr/>
              </a:pPr>
              <a:t>3.6.2018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874414-8AE6-4AC1-B304-2D2361C9EBB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4EB22D-6059-43D4-B501-38B3328ADF81}" type="datetimeFigureOut">
              <a:rPr lang="cs-CZ"/>
              <a:pPr>
                <a:defRPr/>
              </a:pPr>
              <a:t>3.6.2018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459334-0CAA-4A00-A000-1639622FDFB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176F7FF-05C9-4B5D-AE96-4B62B9F5519B}" type="datetimeFigureOut">
              <a:rPr lang="cs-CZ"/>
              <a:pPr>
                <a:defRPr/>
              </a:pPr>
              <a:t>3.6.2018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B8F22F5-659D-4F14-A94A-B27A45556BE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4339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8CA62F6-7F1C-458C-8BF0-FA824C37D386}" type="datetimeFigureOut">
              <a:rPr lang="cs-CZ"/>
              <a:pPr>
                <a:defRPr/>
              </a:pPr>
              <a:t>3.6.2018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D5607E2-572C-4C62-ACB1-41E3E301105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5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7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hyperlink" Target="https://cs.wikipedia.org/wiki/Paradox" TargetMode="External"/><Relationship Id="rId7" Type="http://schemas.openxmlformats.org/officeDocument/2006/relationships/hyperlink" Target="https://cs.wikipedia.org/wiki/Infinitesim%C3%A1ln%C3%AD_po%C4%8Det" TargetMode="External"/><Relationship Id="rId2" Type="http://schemas.openxmlformats.org/officeDocument/2006/relationships/hyperlink" Target="https://commons.wikimedia.org/wiki/File:Zeno_Achilles_Paradox.pn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cs.wikipedia.org/wiki/Achilles_a_%C5%BEelva#cite_note-1" TargetMode="External"/><Relationship Id="rId5" Type="http://schemas.openxmlformats.org/officeDocument/2006/relationships/hyperlink" Target="https://cs.wikipedia.org/wiki/Aristotel%C3%A9s" TargetMode="External"/><Relationship Id="rId4" Type="http://schemas.openxmlformats.org/officeDocument/2006/relationships/hyperlink" Target="https://cs.wikipedia.org/wiki/Z%C3%A9n%C3%B3n_z_Eleje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9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20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22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22.bin"/><Relationship Id="rId10" Type="http://schemas.openxmlformats.org/officeDocument/2006/relationships/image" Target="../media/image26.wmf"/><Relationship Id="rId4" Type="http://schemas.openxmlformats.org/officeDocument/2006/relationships/image" Target="../media/image23.wmf"/><Relationship Id="rId9" Type="http://schemas.openxmlformats.org/officeDocument/2006/relationships/oleObject" Target="../embeddings/oleObject24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26.bin"/><Relationship Id="rId4" Type="http://schemas.openxmlformats.org/officeDocument/2006/relationships/image" Target="../media/image28.wm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32.wmf"/><Relationship Id="rId5" Type="http://schemas.openxmlformats.org/officeDocument/2006/relationships/oleObject" Target="../embeddings/oleObject28.bin"/><Relationship Id="rId4" Type="http://schemas.openxmlformats.org/officeDocument/2006/relationships/image" Target="../media/image31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30.bin"/><Relationship Id="rId4" Type="http://schemas.openxmlformats.org/officeDocument/2006/relationships/image" Target="../media/image33.wmf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wm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36.wmf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wmf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3" Type="http://schemas.openxmlformats.org/officeDocument/2006/relationships/oleObject" Target="../embeddings/oleObject32.bin"/><Relationship Id="rId7" Type="http://schemas.openxmlformats.org/officeDocument/2006/relationships/oleObject" Target="../embeddings/oleObject3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39.wmf"/><Relationship Id="rId5" Type="http://schemas.openxmlformats.org/officeDocument/2006/relationships/oleObject" Target="../embeddings/oleObject33.bin"/><Relationship Id="rId4" Type="http://schemas.openxmlformats.org/officeDocument/2006/relationships/image" Target="../media/image38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42.wmf"/><Relationship Id="rId5" Type="http://schemas.openxmlformats.org/officeDocument/2006/relationships/oleObject" Target="../embeddings/oleObject36.bin"/><Relationship Id="rId4" Type="http://schemas.openxmlformats.org/officeDocument/2006/relationships/image" Target="../media/image4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9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2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2571750"/>
            <a:ext cx="9144000" cy="18002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cs-CZ" sz="3600" b="1">
                <a:solidFill>
                  <a:srgbClr val="FFFFFF"/>
                </a:solidFill>
                <a:latin typeface="Arial" charset="0"/>
                <a:cs typeface="Arial" charset="0"/>
              </a:rPr>
              <a:t>Matematika v ekonomii</a:t>
            </a:r>
            <a:endParaRPr lang="en-GB" sz="3600" b="1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/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Přednáška 8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27650" name="TextovéPole 7"/>
          <p:cNvSpPr txBox="1">
            <a:spLocks noChangeArrowheads="1"/>
          </p:cNvSpPr>
          <p:nvPr/>
        </p:nvSpPr>
        <p:spPr bwMode="auto">
          <a:xfrm>
            <a:off x="0" y="4811713"/>
            <a:ext cx="9144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dirty="0" err="1"/>
              <a:t>Mgr</a:t>
            </a:r>
            <a:r>
              <a:rPr lang="en-GB" altLang="cs-CZ" dirty="0"/>
              <a:t>. </a:t>
            </a:r>
            <a:r>
              <a:rPr lang="cs-CZ" altLang="cs-CZ" dirty="0" smtClean="0"/>
              <a:t>Radmila Krkošková</a:t>
            </a:r>
            <a:r>
              <a:rPr lang="en-GB" altLang="cs-CZ" dirty="0" smtClean="0"/>
              <a:t>, </a:t>
            </a:r>
            <a:r>
              <a:rPr lang="en-GB" altLang="cs-CZ" dirty="0"/>
              <a:t>Ph.D.</a:t>
            </a:r>
          </a:p>
          <a:p>
            <a:pPr algn="ctr"/>
            <a:endParaRPr lang="en-GB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27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200" b="1" dirty="0"/>
              <a:t>Celkový příjem jako integrál toku příjmu – </a:t>
            </a:r>
            <a:r>
              <a:rPr lang="cs-CZ" altLang="cs-CZ" sz="2000" b="1" dirty="0"/>
              <a:t>řešený příklad </a:t>
            </a:r>
            <a:r>
              <a:rPr lang="cs-CZ" altLang="cs-CZ" sz="2200" b="1" dirty="0" smtClean="0"/>
              <a:t>1</a:t>
            </a:r>
            <a:endParaRPr lang="en-GB" altLang="cs-CZ" sz="2200" b="1" dirty="0"/>
          </a:p>
        </p:txBody>
      </p:sp>
      <p:sp>
        <p:nvSpPr>
          <p:cNvPr id="119828" name="TextovéPole 10"/>
          <p:cNvSpPr txBox="1">
            <a:spLocks noChangeArrowheads="1"/>
          </p:cNvSpPr>
          <p:nvPr/>
        </p:nvSpPr>
        <p:spPr bwMode="auto">
          <a:xfrm>
            <a:off x="330200" y="1560513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119829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7664450" cy="210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Určete celkový příjem (TR), je-li dán tok příjmů                     ,</a:t>
            </a:r>
          </a:p>
          <a:p>
            <a:r>
              <a:rPr lang="cs-CZ" sz="2200"/>
              <a:t> </a:t>
            </a:r>
          </a:p>
          <a:p>
            <a:r>
              <a:rPr lang="cs-CZ" sz="2200"/>
              <a:t>a časový interval je vymezen hodnotami 1 a 15 (např. dní</a:t>
            </a:r>
          </a:p>
          <a:p>
            <a:r>
              <a:rPr lang="cs-CZ" sz="2200"/>
              <a:t> nebo let).</a:t>
            </a:r>
          </a:p>
          <a:p>
            <a:endParaRPr lang="cs-CZ" sz="2200"/>
          </a:p>
          <a:p>
            <a:r>
              <a:rPr lang="cs-CZ" sz="2200"/>
              <a:t>Řešení:</a:t>
            </a:r>
          </a:p>
        </p:txBody>
      </p:sp>
      <p:sp>
        <p:nvSpPr>
          <p:cNvPr id="11983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19831" name="Text Box 7"/>
          <p:cNvSpPr txBox="1">
            <a:spLocks noChangeArrowheads="1"/>
          </p:cNvSpPr>
          <p:nvPr/>
        </p:nvSpPr>
        <p:spPr bwMode="auto">
          <a:xfrm>
            <a:off x="774700" y="1511300"/>
            <a:ext cx="1841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  <a:p>
            <a:endParaRPr lang="cs-CZ" sz="2200"/>
          </a:p>
        </p:txBody>
      </p:sp>
      <p:sp>
        <p:nvSpPr>
          <p:cNvPr id="119832" name="Rectangle 9"/>
          <p:cNvSpPr>
            <a:spLocks noChangeArrowheads="1"/>
          </p:cNvSpPr>
          <p:nvPr/>
        </p:nvSpPr>
        <p:spPr bwMode="auto">
          <a:xfrm>
            <a:off x="0" y="3181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19833" name="Text Box 10"/>
          <p:cNvSpPr txBox="1">
            <a:spLocks noChangeArrowheads="1"/>
          </p:cNvSpPr>
          <p:nvPr/>
        </p:nvSpPr>
        <p:spPr bwMode="auto">
          <a:xfrm>
            <a:off x="944563" y="3914775"/>
            <a:ext cx="258762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  <a:p>
            <a:endParaRPr lang="cs-CZ" sz="2200"/>
          </a:p>
          <a:p>
            <a:r>
              <a:rPr lang="cs-CZ" sz="2000"/>
              <a:t>= 324 996 (jednotka).</a:t>
            </a:r>
          </a:p>
        </p:txBody>
      </p:sp>
      <p:sp>
        <p:nvSpPr>
          <p:cNvPr id="119834" name="Rectangle 12"/>
          <p:cNvSpPr>
            <a:spLocks noChangeArrowheads="1"/>
          </p:cNvSpPr>
          <p:nvPr/>
        </p:nvSpPr>
        <p:spPr bwMode="auto">
          <a:xfrm>
            <a:off x="0" y="3228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119824" name="Object 16"/>
          <p:cNvGraphicFramePr>
            <a:graphicFrameLocks noChangeAspect="1"/>
          </p:cNvGraphicFramePr>
          <p:nvPr/>
        </p:nvGraphicFramePr>
        <p:xfrm>
          <a:off x="1101725" y="3794125"/>
          <a:ext cx="7388225" cy="684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830" name="Equation" r:id="rId3" imgW="4940300" imgH="457200" progId="Equation.DSMT4">
                  <p:embed/>
                </p:oleObj>
              </mc:Choice>
              <mc:Fallback>
                <p:oleObj name="Equation" r:id="rId3" imgW="4940300" imgH="457200" progId="Equation.DSMT4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1725" y="3794125"/>
                        <a:ext cx="7388225" cy="684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9825" name="Object 17"/>
          <p:cNvGraphicFramePr>
            <a:graphicFrameLocks noChangeAspect="1"/>
          </p:cNvGraphicFramePr>
          <p:nvPr/>
        </p:nvGraphicFramePr>
        <p:xfrm>
          <a:off x="6607175" y="1641475"/>
          <a:ext cx="1450975" cy="61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831" name="Equation" r:id="rId5" imgW="939392" imgH="393529" progId="Equation.DSMT4">
                  <p:embed/>
                </p:oleObj>
              </mc:Choice>
              <mc:Fallback>
                <p:oleObj name="Equation" r:id="rId5" imgW="939392" imgH="393529" progId="Equation.DSMT4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07175" y="1641475"/>
                        <a:ext cx="1450975" cy="615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82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Nekonečné číselné řady</a:t>
            </a:r>
            <a:endParaRPr lang="en-GB" altLang="cs-CZ" sz="2400" b="1"/>
          </a:p>
        </p:txBody>
      </p:sp>
      <p:sp>
        <p:nvSpPr>
          <p:cNvPr id="54283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54284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54285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4286" name="Rectangle 8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4280" name="Object 8"/>
          <p:cNvGraphicFramePr>
            <a:graphicFrameLocks noChangeAspect="1"/>
          </p:cNvGraphicFramePr>
          <p:nvPr/>
        </p:nvGraphicFramePr>
        <p:xfrm>
          <a:off x="2522538" y="2376488"/>
          <a:ext cx="3074987" cy="785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83" name="Equation" r:id="rId3" imgW="1676400" imgH="431800" progId="Equation.DSMT4">
                  <p:embed/>
                </p:oleObj>
              </mc:Choice>
              <mc:Fallback>
                <p:oleObj name="Equation" r:id="rId3" imgW="1676400" imgH="43180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2538" y="2376488"/>
                        <a:ext cx="3074987" cy="785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287" name="Text Box 9"/>
          <p:cNvSpPr txBox="1">
            <a:spLocks noChangeArrowheads="1"/>
          </p:cNvSpPr>
          <p:nvPr/>
        </p:nvSpPr>
        <p:spPr bwMode="auto">
          <a:xfrm>
            <a:off x="944563" y="1614488"/>
            <a:ext cx="652780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altLang="cs-CZ" sz="2200"/>
              <a:t>Nekonečná číselná řada je definována následovně</a:t>
            </a:r>
            <a:r>
              <a:rPr lang="cs-CZ" sz="2200"/>
              <a:t>:</a:t>
            </a:r>
          </a:p>
        </p:txBody>
      </p:sp>
      <p:sp>
        <p:nvSpPr>
          <p:cNvPr id="54288" name="Text Box 10"/>
          <p:cNvSpPr txBox="1">
            <a:spLocks noChangeArrowheads="1"/>
          </p:cNvSpPr>
          <p:nvPr/>
        </p:nvSpPr>
        <p:spPr bwMode="auto">
          <a:xfrm>
            <a:off x="1123950" y="3340100"/>
            <a:ext cx="6610350" cy="231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Jednotlivé členy řady jsou obecně reálná čísla</a:t>
            </a:r>
            <a:r>
              <a:rPr lang="cs-CZ" sz="1400"/>
              <a:t>.</a:t>
            </a:r>
          </a:p>
          <a:p>
            <a:endParaRPr lang="cs-CZ" sz="1400"/>
          </a:p>
          <a:p>
            <a:pPr>
              <a:buFontTx/>
              <a:buChar char="•"/>
            </a:pPr>
            <a:r>
              <a:rPr lang="cs-CZ" sz="2200"/>
              <a:t> Jestliže má daná řada konečný součet, nazývá se </a:t>
            </a:r>
          </a:p>
          <a:p>
            <a:r>
              <a:rPr lang="cs-CZ" sz="2200"/>
              <a:t>  konvergentní</a:t>
            </a:r>
          </a:p>
          <a:p>
            <a:pPr>
              <a:buFontTx/>
              <a:buChar char="•"/>
            </a:pPr>
            <a:r>
              <a:rPr lang="cs-CZ" sz="2200"/>
              <a:t> V opačném případě je řada divergentní. </a:t>
            </a:r>
          </a:p>
          <a:p>
            <a:endParaRPr lang="cs-CZ" sz="2200"/>
          </a:p>
          <a:p>
            <a:endParaRPr lang="cs-CZ" sz="2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Nekonečné číselné řady</a:t>
            </a:r>
            <a:endParaRPr lang="en-GB" altLang="cs-CZ" sz="2400" b="1"/>
          </a:p>
        </p:txBody>
      </p:sp>
      <p:sp>
        <p:nvSpPr>
          <p:cNvPr id="145411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145412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145413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45414" name="Rectangle 7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45415" name="Text Box 9"/>
          <p:cNvSpPr txBox="1">
            <a:spLocks noChangeArrowheads="1"/>
          </p:cNvSpPr>
          <p:nvPr/>
        </p:nvSpPr>
        <p:spPr bwMode="auto">
          <a:xfrm>
            <a:off x="944563" y="1614488"/>
            <a:ext cx="6221412" cy="176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Nejdůležitější problémy:</a:t>
            </a:r>
          </a:p>
          <a:p>
            <a:endParaRPr lang="cs-CZ" sz="2200"/>
          </a:p>
          <a:p>
            <a:pPr>
              <a:lnSpc>
                <a:spcPct val="150000"/>
              </a:lnSpc>
              <a:buFontTx/>
              <a:buChar char="•"/>
            </a:pPr>
            <a:r>
              <a:rPr lang="cs-CZ" sz="2200"/>
              <a:t> Je daná řada konvergentní nebo divergentní?</a:t>
            </a:r>
          </a:p>
          <a:p>
            <a:pPr>
              <a:lnSpc>
                <a:spcPct val="150000"/>
              </a:lnSpc>
              <a:buFontTx/>
              <a:buChar char="•"/>
            </a:pPr>
            <a:r>
              <a:rPr lang="cs-CZ" sz="2200"/>
              <a:t> Pokud je řada konvergentní, jaký je její součet?</a:t>
            </a:r>
          </a:p>
        </p:txBody>
      </p:sp>
      <p:sp>
        <p:nvSpPr>
          <p:cNvPr id="145416" name="Text Box 11"/>
          <p:cNvSpPr txBox="1">
            <a:spLocks noChangeArrowheads="1"/>
          </p:cNvSpPr>
          <p:nvPr/>
        </p:nvSpPr>
        <p:spPr bwMode="auto">
          <a:xfrm>
            <a:off x="879475" y="4141788"/>
            <a:ext cx="7661275" cy="109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 dirty="0"/>
              <a:t>Historická poznámka: </a:t>
            </a:r>
            <a:r>
              <a:rPr lang="cs-CZ" sz="2200" dirty="0" err="1"/>
              <a:t>Zenónův</a:t>
            </a:r>
            <a:r>
              <a:rPr lang="cs-CZ" sz="2200" dirty="0"/>
              <a:t> paradox o Achillovi a želvě</a:t>
            </a:r>
          </a:p>
          <a:p>
            <a:r>
              <a:rPr lang="cs-CZ" sz="2200" dirty="0"/>
              <a:t> ilustruje, že starověcí Řekové považovali součet nekonečné</a:t>
            </a:r>
          </a:p>
          <a:p>
            <a:r>
              <a:rPr lang="cs-CZ" sz="2200" dirty="0"/>
              <a:t> řady vždy za nekonečný.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17232" y="227364"/>
            <a:ext cx="8710245" cy="6801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  <a:hlinkClick r:id="rId2"/>
              </a:rPr>
              <a:t>  </a:t>
            </a:r>
            <a:r>
              <a:rPr kumimoji="0" lang="cs-CZ" altLang="cs-CZ" sz="1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altLang="cs-CZ" b="1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altLang="cs-CZ" b="1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Achilles a želva</a:t>
            </a:r>
            <a:r>
              <a: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je starověký </a:t>
            </a:r>
            <a:r>
              <a: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  <a:hlinkClick r:id="rId3" tooltip="Paradox"/>
              </a:rPr>
              <a:t>paradox</a:t>
            </a:r>
            <a:r>
              <a: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, kterým prý </a:t>
            </a:r>
            <a:r>
              <a:rPr kumimoji="0" lang="cs-CZ" altLang="cs-CZ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  <a:hlinkClick r:id="rId4" tooltip="Zénón z Eleje"/>
              </a:rPr>
              <a:t>Zénón</a:t>
            </a:r>
            <a:r>
              <a: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  <a:hlinkClick r:id="rId4" tooltip="Zénón z Eleje"/>
              </a:rPr>
              <a:t> z Eleje</a:t>
            </a:r>
            <a:r>
              <a: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dokazoval nemožnost pohybu. Achilles – nejrychlejší běžec – nikdy nedohoní želvu, která je o kus před ním. V okamžiku, kdy totiž doběhne na původní místo želvy, želva se posunula o malý kousek dál. Když Achilles uběhne tento kousek, je želva zase o kousek dál a tak až do nekonečna. Jeho pohyb lze tedy popsat jako nekonečnou řadu stále kratších úseček, což pro starší řecké filosofy představovalo nepřekonatelný paradox.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Paradox reprodukuje </a:t>
            </a:r>
            <a:r>
              <a:rPr kumimoji="0" lang="cs-CZ" altLang="cs-CZ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  <a:hlinkClick r:id="rId5" tooltip="Aristotelés"/>
              </a:rPr>
              <a:t>Aristotelés</a:t>
            </a:r>
            <a:r>
              <a: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ve své Fyzice a ukazuje, v čem je mylný.</a:t>
            </a:r>
            <a:r>
              <a:rPr kumimoji="0" lang="cs-CZ" altLang="cs-CZ" sz="1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  <a:hlinkClick r:id="rId6"/>
              </a:rPr>
              <a:t>[</a:t>
            </a:r>
            <a:r>
              <a:rPr kumimoji="0" lang="cs-CZ" altLang="cs-CZ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Chyba úvahy tkví v tom, že i součet nekonečné řady může být konečný, pokud se její členy dostatečně rychle zmenšují. Tak je tomu i v tomto případě. </a:t>
            </a:r>
            <a:r>
              <a:rPr kumimoji="0" lang="cs-CZ" altLang="cs-CZ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Zenónova</a:t>
            </a:r>
            <a:r>
              <a: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úvaha je nicméně jednou z prvních ukázek uvažování, které vedlo k vynálezu </a:t>
            </a:r>
            <a:r>
              <a: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  <a:hlinkClick r:id="rId7" tooltip="Infinitesimální počet"/>
              </a:rPr>
              <a:t>infinitesimálního počtu.</a:t>
            </a:r>
            <a:r>
              <a: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</a:p>
        </p:txBody>
      </p:sp>
      <p:pic>
        <p:nvPicPr>
          <p:cNvPr id="166914" name="Picture 2" descr="https://upload.wikimedia.org/wikipedia/commons/thumb/6/66/Zeno_Achilles_Paradox.png/220px-Zeno_Achilles_Paradox.png">
            <a:hlinkClick r:id="rId2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0034" y="757603"/>
            <a:ext cx="2903903" cy="2255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2082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9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 dirty="0" smtClean="0"/>
              <a:t>Nekonečné číselné řady – řešený příklad 1</a:t>
            </a:r>
            <a:endParaRPr lang="en-GB" altLang="cs-CZ" sz="2400" b="1" dirty="0"/>
          </a:p>
        </p:txBody>
      </p:sp>
      <p:sp>
        <p:nvSpPr>
          <p:cNvPr id="60430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60431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604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0433" name="Rectangle 7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0434" name="Text Box 8"/>
          <p:cNvSpPr txBox="1">
            <a:spLocks noChangeArrowheads="1"/>
          </p:cNvSpPr>
          <p:nvPr/>
        </p:nvSpPr>
        <p:spPr bwMode="auto">
          <a:xfrm>
            <a:off x="944563" y="1614488"/>
            <a:ext cx="7305675" cy="478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200" dirty="0"/>
              <a:t>Příklad: Uvažujme dělení pizzy tak, že v každém kroku se odkrojí  ½ toho, co v předešlém kroku. Množství odkrojené pizzy je pak možné vyjádřit jako nekonečnou řadu:</a:t>
            </a:r>
          </a:p>
          <a:p>
            <a:endParaRPr lang="cs-CZ" sz="2200" dirty="0"/>
          </a:p>
          <a:p>
            <a:endParaRPr lang="cs-CZ" sz="2200" dirty="0"/>
          </a:p>
          <a:p>
            <a:endParaRPr lang="cs-CZ" sz="2200" dirty="0"/>
          </a:p>
          <a:p>
            <a:endParaRPr lang="cs-CZ" sz="2200" dirty="0"/>
          </a:p>
          <a:p>
            <a:endParaRPr lang="cs-CZ" sz="2200" dirty="0"/>
          </a:p>
          <a:p>
            <a:r>
              <a:rPr lang="cs-CZ" sz="2200" dirty="0"/>
              <a:t>Jaký je součet této řady? </a:t>
            </a:r>
            <a:r>
              <a:rPr lang="cs-CZ" sz="2200" dirty="0">
                <a:sym typeface="Wingdings" pitchFamily="2" charset="2"/>
              </a:rPr>
              <a:t></a:t>
            </a:r>
          </a:p>
          <a:p>
            <a:r>
              <a:rPr lang="cs-CZ" sz="2200" dirty="0"/>
              <a:t> </a:t>
            </a:r>
          </a:p>
          <a:p>
            <a:r>
              <a:rPr lang="cs-CZ" sz="2200" dirty="0"/>
              <a:t> </a:t>
            </a:r>
          </a:p>
          <a:p>
            <a:endParaRPr lang="cs-CZ" sz="2200" dirty="0"/>
          </a:p>
          <a:p>
            <a:pPr>
              <a:buFontTx/>
              <a:buChar char="•"/>
            </a:pPr>
            <a:endParaRPr lang="cs-CZ" sz="2200" dirty="0"/>
          </a:p>
        </p:txBody>
      </p:sp>
      <p:sp>
        <p:nvSpPr>
          <p:cNvPr id="60435" name="Rectangle 11"/>
          <p:cNvSpPr>
            <a:spLocks noChangeArrowheads="1"/>
          </p:cNvSpPr>
          <p:nvPr/>
        </p:nvSpPr>
        <p:spPr bwMode="auto">
          <a:xfrm>
            <a:off x="0" y="3228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0427" name="Object 11"/>
          <p:cNvGraphicFramePr>
            <a:graphicFrameLocks noChangeAspect="1"/>
          </p:cNvGraphicFramePr>
          <p:nvPr/>
        </p:nvGraphicFramePr>
        <p:xfrm>
          <a:off x="3186113" y="3352800"/>
          <a:ext cx="2209800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30" name="Equation" r:id="rId3" imgW="1193800" imgH="393700" progId="Equation.DSMT4">
                  <p:embed/>
                </p:oleObj>
              </mc:Choice>
              <mc:Fallback>
                <p:oleObj name="Equation" r:id="rId3" imgW="1193800" imgH="39370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86113" y="3352800"/>
                        <a:ext cx="2209800" cy="742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3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 dirty="0"/>
              <a:t>Nekonečné číselné řady – </a:t>
            </a:r>
            <a:r>
              <a:rPr lang="cs-CZ" altLang="cs-CZ" sz="2400" b="1" dirty="0"/>
              <a:t>řešený příklad  </a:t>
            </a:r>
            <a:r>
              <a:rPr lang="cs-CZ" altLang="cs-CZ" sz="2400" b="1" dirty="0"/>
              <a:t>2 a 3 </a:t>
            </a:r>
            <a:endParaRPr lang="en-GB" altLang="cs-CZ" sz="2400" b="1" dirty="0"/>
          </a:p>
        </p:txBody>
      </p:sp>
      <p:sp>
        <p:nvSpPr>
          <p:cNvPr id="61474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61475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6147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1477" name="Rectangle 7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1478" name="Rectangle 9"/>
          <p:cNvSpPr>
            <a:spLocks noChangeArrowheads="1"/>
          </p:cNvSpPr>
          <p:nvPr/>
        </p:nvSpPr>
        <p:spPr bwMode="auto">
          <a:xfrm>
            <a:off x="0" y="3228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1479" name="Rectangle 12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1470" name="Object 30"/>
          <p:cNvGraphicFramePr>
            <a:graphicFrameLocks noChangeAspect="1"/>
          </p:cNvGraphicFramePr>
          <p:nvPr/>
        </p:nvGraphicFramePr>
        <p:xfrm>
          <a:off x="2225675" y="2449513"/>
          <a:ext cx="3181350" cy="712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6" name="Equation" r:id="rId3" imgW="1917700" imgH="431800" progId="Equation.DSMT4">
                  <p:embed/>
                </p:oleObj>
              </mc:Choice>
              <mc:Fallback>
                <p:oleObj name="Equation" r:id="rId3" imgW="1917700" imgH="431800" progId="Equation.DSMT4">
                  <p:embed/>
                  <p:pic>
                    <p:nvPicPr>
                      <p:cNvPr id="0" name="Picture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5675" y="2449513"/>
                        <a:ext cx="3181350" cy="712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80" name="Text Box 13"/>
          <p:cNvSpPr txBox="1">
            <a:spLocks noChangeArrowheads="1"/>
          </p:cNvSpPr>
          <p:nvPr/>
        </p:nvSpPr>
        <p:spPr bwMode="auto">
          <a:xfrm>
            <a:off x="850900" y="1870075"/>
            <a:ext cx="48641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Příklad: Určete součet Grandiho řady:</a:t>
            </a:r>
          </a:p>
        </p:txBody>
      </p:sp>
      <p:sp>
        <p:nvSpPr>
          <p:cNvPr id="61481" name="Text Box 14"/>
          <p:cNvSpPr txBox="1">
            <a:spLocks noChangeArrowheads="1"/>
          </p:cNvSpPr>
          <p:nvPr/>
        </p:nvSpPr>
        <p:spPr bwMode="auto">
          <a:xfrm>
            <a:off x="915988" y="3255963"/>
            <a:ext cx="7212012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Součet neexistuje (proč?).</a:t>
            </a:r>
          </a:p>
          <a:p>
            <a:endParaRPr lang="cs-CZ" sz="2200"/>
          </a:p>
          <a:p>
            <a:endParaRPr lang="cs-CZ" sz="2200"/>
          </a:p>
          <a:p>
            <a:r>
              <a:rPr lang="cs-CZ" sz="2200"/>
              <a:t>Příklad k zapamatování: Určete součet harmonické řady:</a:t>
            </a:r>
          </a:p>
        </p:txBody>
      </p:sp>
      <p:sp>
        <p:nvSpPr>
          <p:cNvPr id="61482" name="Rectangle 16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1471" name="Object 31"/>
          <p:cNvGraphicFramePr>
            <a:graphicFrameLocks noChangeAspect="1"/>
          </p:cNvGraphicFramePr>
          <p:nvPr/>
        </p:nvGraphicFramePr>
        <p:xfrm>
          <a:off x="2673350" y="4910138"/>
          <a:ext cx="3435350" cy="725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7" name="Equation" r:id="rId5" imgW="2044700" imgH="431800" progId="Equation.DSMT4">
                  <p:embed/>
                </p:oleObj>
              </mc:Choice>
              <mc:Fallback>
                <p:oleObj name="Equation" r:id="rId5" imgW="2044700" imgH="431800" progId="Equation.DSMT4">
                  <p:embed/>
                  <p:pic>
                    <p:nvPicPr>
                      <p:cNvPr id="0" name="Picture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3350" y="4910138"/>
                        <a:ext cx="3435350" cy="725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83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Nutná podmínka konvergence</a:t>
            </a:r>
            <a:endParaRPr lang="en-GB" altLang="cs-CZ" sz="2400" b="1"/>
          </a:p>
        </p:txBody>
      </p:sp>
      <p:sp>
        <p:nvSpPr>
          <p:cNvPr id="62484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62485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6248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2487" name="Rectangle 7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2488" name="Rectangle 8"/>
          <p:cNvSpPr>
            <a:spLocks noChangeArrowheads="1"/>
          </p:cNvSpPr>
          <p:nvPr/>
        </p:nvSpPr>
        <p:spPr bwMode="auto">
          <a:xfrm>
            <a:off x="0" y="3228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2489" name="Rectangle 9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2490" name="Text Box 11"/>
          <p:cNvSpPr txBox="1">
            <a:spLocks noChangeArrowheads="1"/>
          </p:cNvSpPr>
          <p:nvPr/>
        </p:nvSpPr>
        <p:spPr bwMode="auto">
          <a:xfrm>
            <a:off x="850900" y="1870075"/>
            <a:ext cx="399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Nutná podmínka konvergence:</a:t>
            </a:r>
          </a:p>
        </p:txBody>
      </p:sp>
      <p:sp>
        <p:nvSpPr>
          <p:cNvPr id="62491" name="Text Box 12"/>
          <p:cNvSpPr txBox="1">
            <a:spLocks noChangeArrowheads="1"/>
          </p:cNvSpPr>
          <p:nvPr/>
        </p:nvSpPr>
        <p:spPr bwMode="auto">
          <a:xfrm>
            <a:off x="915988" y="3255963"/>
            <a:ext cx="6824662" cy="210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  <a:p>
            <a:r>
              <a:rPr lang="cs-CZ" sz="2200"/>
              <a:t>Slovně: členy dané řady se musí zmenšovat k nule. </a:t>
            </a:r>
          </a:p>
          <a:p>
            <a:endParaRPr lang="cs-CZ" sz="2200"/>
          </a:p>
          <a:p>
            <a:r>
              <a:rPr lang="cs-CZ" sz="2200"/>
              <a:t>Pozor (!): Pokud daná řada tuto podmínku nesplňuje, </a:t>
            </a:r>
          </a:p>
          <a:p>
            <a:r>
              <a:rPr lang="cs-CZ" sz="2200"/>
              <a:t> je divergentní. Pokud ji splňuje, může, ale nemusí </a:t>
            </a:r>
          </a:p>
          <a:p>
            <a:r>
              <a:rPr lang="cs-CZ" sz="2200"/>
              <a:t> konvergovat.</a:t>
            </a:r>
          </a:p>
        </p:txBody>
      </p:sp>
      <p:sp>
        <p:nvSpPr>
          <p:cNvPr id="62492" name="Rectangle 17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2481" name="Object 17"/>
          <p:cNvGraphicFramePr>
            <a:graphicFrameLocks noChangeAspect="1"/>
          </p:cNvGraphicFramePr>
          <p:nvPr/>
        </p:nvGraphicFramePr>
        <p:xfrm>
          <a:off x="3514725" y="2555875"/>
          <a:ext cx="1287463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84" name="Equation" r:id="rId3" imgW="634725" imgH="279279" progId="Equation.DSMT4">
                  <p:embed/>
                </p:oleObj>
              </mc:Choice>
              <mc:Fallback>
                <p:oleObj name="Equation" r:id="rId3" imgW="634725" imgH="279279" progId="Equation.DSMT4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14725" y="2555875"/>
                        <a:ext cx="1287463" cy="558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TextovéPole 8"/>
          <p:cNvSpPr txBox="1">
            <a:spLocks noChangeArrowheads="1"/>
          </p:cNvSpPr>
          <p:nvPr/>
        </p:nvSpPr>
        <p:spPr bwMode="auto">
          <a:xfrm>
            <a:off x="338138" y="842963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Kritéria konvergence</a:t>
            </a:r>
            <a:endParaRPr lang="en-GB" altLang="cs-CZ" sz="2400" b="1"/>
          </a:p>
        </p:txBody>
      </p:sp>
      <p:sp>
        <p:nvSpPr>
          <p:cNvPr id="149507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149508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149509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49510" name="Rectangle 7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49511" name="Rectangle 8"/>
          <p:cNvSpPr>
            <a:spLocks noChangeArrowheads="1"/>
          </p:cNvSpPr>
          <p:nvPr/>
        </p:nvSpPr>
        <p:spPr bwMode="auto">
          <a:xfrm>
            <a:off x="0" y="3228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49512" name="Rectangle 9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49513" name="Rectangle 12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49514" name="Rectangle 13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49515" name="Text Box 15"/>
          <p:cNvSpPr txBox="1">
            <a:spLocks noChangeArrowheads="1"/>
          </p:cNvSpPr>
          <p:nvPr/>
        </p:nvSpPr>
        <p:spPr bwMode="auto">
          <a:xfrm>
            <a:off x="812800" y="1973263"/>
            <a:ext cx="7010400" cy="344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Konvergenci (divergenci) řad určujeme na základě tzv. </a:t>
            </a:r>
          </a:p>
          <a:p>
            <a:r>
              <a:rPr lang="cs-CZ" sz="2200"/>
              <a:t> kritérií konvergence. Nejznáměší kritéria:</a:t>
            </a:r>
          </a:p>
          <a:p>
            <a:endParaRPr lang="cs-CZ" sz="2200"/>
          </a:p>
          <a:p>
            <a:pPr>
              <a:buFontTx/>
              <a:buChar char="•"/>
            </a:pPr>
            <a:r>
              <a:rPr lang="cs-CZ" sz="2200"/>
              <a:t> Srovnávací</a:t>
            </a:r>
          </a:p>
          <a:p>
            <a:pPr>
              <a:buFontTx/>
              <a:buChar char="•"/>
            </a:pPr>
            <a:endParaRPr lang="cs-CZ" sz="2200"/>
          </a:p>
          <a:p>
            <a:pPr>
              <a:buFontTx/>
              <a:buChar char="•"/>
            </a:pPr>
            <a:r>
              <a:rPr lang="cs-CZ" sz="2200"/>
              <a:t> Podílové (d´Alembertovo)</a:t>
            </a:r>
          </a:p>
          <a:p>
            <a:pPr>
              <a:buFontTx/>
              <a:buChar char="•"/>
            </a:pPr>
            <a:endParaRPr lang="cs-CZ" sz="2200"/>
          </a:p>
          <a:p>
            <a:pPr>
              <a:buFontTx/>
              <a:buChar char="•"/>
            </a:pPr>
            <a:r>
              <a:rPr lang="cs-CZ" sz="2200"/>
              <a:t> Odmocninové (Cauchyho)</a:t>
            </a:r>
          </a:p>
          <a:p>
            <a:pPr>
              <a:buFontTx/>
              <a:buChar char="•"/>
            </a:pPr>
            <a:endParaRPr lang="cs-CZ" sz="2200"/>
          </a:p>
          <a:p>
            <a:pPr>
              <a:buFontTx/>
              <a:buChar char="•"/>
            </a:pPr>
            <a:r>
              <a:rPr lang="cs-CZ" sz="2200"/>
              <a:t> Integrální.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37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Nekonečné číselné řady – Dirichletova řada</a:t>
            </a:r>
            <a:endParaRPr lang="en-GB" altLang="cs-CZ" sz="2400" b="1"/>
          </a:p>
        </p:txBody>
      </p:sp>
      <p:sp>
        <p:nvSpPr>
          <p:cNvPr id="64538" name="TextovéPole 10"/>
          <p:cNvSpPr txBox="1">
            <a:spLocks noChangeArrowheads="1"/>
          </p:cNvSpPr>
          <p:nvPr/>
        </p:nvSpPr>
        <p:spPr bwMode="auto">
          <a:xfrm>
            <a:off x="320675" y="1541463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64539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6454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541" name="Rectangle 7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542" name="Rectangle 8"/>
          <p:cNvSpPr>
            <a:spLocks noChangeArrowheads="1"/>
          </p:cNvSpPr>
          <p:nvPr/>
        </p:nvSpPr>
        <p:spPr bwMode="auto">
          <a:xfrm>
            <a:off x="0" y="3228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543" name="Rectangle 9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544" name="Rectangle 10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545" name="Rectangle 11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546" name="Text Box 12"/>
          <p:cNvSpPr txBox="1">
            <a:spLocks noChangeArrowheads="1"/>
          </p:cNvSpPr>
          <p:nvPr/>
        </p:nvSpPr>
        <p:spPr bwMode="auto">
          <a:xfrm>
            <a:off x="812800" y="1973263"/>
            <a:ext cx="7164388" cy="411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Dirichletova řada            konverguje pro             .</a:t>
            </a:r>
          </a:p>
          <a:p>
            <a:endParaRPr lang="cs-CZ" sz="2200"/>
          </a:p>
          <a:p>
            <a:r>
              <a:rPr lang="cs-CZ" sz="2200"/>
              <a:t>Je často používaná jako srovnávací kritérium.</a:t>
            </a:r>
          </a:p>
          <a:p>
            <a:endParaRPr lang="cs-CZ" sz="2200"/>
          </a:p>
          <a:p>
            <a:r>
              <a:rPr lang="cs-CZ" sz="2200"/>
              <a:t>Příklad: dokažte, že řada                    konverguje.</a:t>
            </a:r>
          </a:p>
          <a:p>
            <a:endParaRPr lang="cs-CZ" sz="2200"/>
          </a:p>
          <a:p>
            <a:r>
              <a:rPr lang="cs-CZ" sz="2200"/>
              <a:t>Řešení: Každý člen dané řady je menší než odpovídající</a:t>
            </a:r>
          </a:p>
          <a:p>
            <a:r>
              <a:rPr lang="cs-CZ" sz="2200"/>
              <a:t> člen řady               . </a:t>
            </a:r>
          </a:p>
          <a:p>
            <a:endParaRPr lang="cs-CZ" sz="2200"/>
          </a:p>
          <a:p>
            <a:r>
              <a:rPr lang="cs-CZ" sz="2200"/>
              <a:t>Proto daná řada konverguje.  </a:t>
            </a:r>
          </a:p>
          <a:p>
            <a:endParaRPr lang="cs-CZ" sz="2200"/>
          </a:p>
          <a:p>
            <a:r>
              <a:rPr lang="cs-CZ" sz="2200"/>
              <a:t> </a:t>
            </a:r>
          </a:p>
        </p:txBody>
      </p:sp>
      <p:sp>
        <p:nvSpPr>
          <p:cNvPr id="64547" name="Rectangle 14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4532" name="Object 20"/>
          <p:cNvGraphicFramePr>
            <a:graphicFrameLocks noChangeAspect="1"/>
          </p:cNvGraphicFramePr>
          <p:nvPr/>
        </p:nvGraphicFramePr>
        <p:xfrm>
          <a:off x="3167063" y="1819275"/>
          <a:ext cx="690562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44" name="Equation" r:id="rId3" imgW="406224" imgH="431613" progId="Equation.DSMT4">
                  <p:embed/>
                </p:oleObj>
              </mc:Choice>
              <mc:Fallback>
                <p:oleObj name="Equation" r:id="rId3" imgW="406224" imgH="431613" progId="Equation.DSMT4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67063" y="1819275"/>
                        <a:ext cx="690562" cy="723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548" name="Rectangle 16"/>
          <p:cNvSpPr>
            <a:spLocks noChangeArrowheads="1"/>
          </p:cNvSpPr>
          <p:nvPr/>
        </p:nvSpPr>
        <p:spPr bwMode="auto">
          <a:xfrm>
            <a:off x="0" y="3343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4533" name="Object 21"/>
          <p:cNvGraphicFramePr>
            <a:graphicFrameLocks noChangeAspect="1"/>
          </p:cNvGraphicFramePr>
          <p:nvPr/>
        </p:nvGraphicFramePr>
        <p:xfrm>
          <a:off x="5875338" y="1987550"/>
          <a:ext cx="827087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45" name="Equation" r:id="rId5" imgW="355138" imgH="177569" progId="Equation.DSMT4">
                  <p:embed/>
                </p:oleObj>
              </mc:Choice>
              <mc:Fallback>
                <p:oleObj name="Equation" r:id="rId5" imgW="355138" imgH="177569" progId="Equation.DSMT4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75338" y="1987550"/>
                        <a:ext cx="827087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549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4534" name="Object 22"/>
          <p:cNvGraphicFramePr>
            <a:graphicFrameLocks noChangeAspect="1"/>
          </p:cNvGraphicFramePr>
          <p:nvPr/>
        </p:nvGraphicFramePr>
        <p:xfrm>
          <a:off x="4024313" y="3259138"/>
          <a:ext cx="141605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46" name="Equation" r:id="rId7" imgW="1092200" imgH="457200" progId="Equation.DSMT4">
                  <p:embed/>
                </p:oleObj>
              </mc:Choice>
              <mc:Fallback>
                <p:oleObj name="Equation" r:id="rId7" imgW="1092200" imgH="457200" progId="Equation.DSMT4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24313" y="3259138"/>
                        <a:ext cx="1416050" cy="596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550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4535" name="Object 23"/>
          <p:cNvGraphicFramePr>
            <a:graphicFrameLocks noChangeAspect="1"/>
          </p:cNvGraphicFramePr>
          <p:nvPr/>
        </p:nvGraphicFramePr>
        <p:xfrm>
          <a:off x="2386013" y="4316413"/>
          <a:ext cx="663575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47" name="Equation" r:id="rId9" imgW="393529" imgH="431613" progId="Equation.DSMT4">
                  <p:embed/>
                </p:oleObj>
              </mc:Choice>
              <mc:Fallback>
                <p:oleObj name="Equation" r:id="rId9" imgW="393529" imgH="431613" progId="Equation.DSMT4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6013" y="4316413"/>
                        <a:ext cx="663575" cy="711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Nekonečné číselné řady – podílové kritérium</a:t>
            </a:r>
            <a:endParaRPr lang="en-GB" altLang="cs-CZ" sz="2400" b="1"/>
          </a:p>
        </p:txBody>
      </p:sp>
      <p:sp>
        <p:nvSpPr>
          <p:cNvPr id="151555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151556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15155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51558" name="Rectangle 7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51559" name="Rectangle 8"/>
          <p:cNvSpPr>
            <a:spLocks noChangeArrowheads="1"/>
          </p:cNvSpPr>
          <p:nvPr/>
        </p:nvSpPr>
        <p:spPr bwMode="auto">
          <a:xfrm>
            <a:off x="0" y="3228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51560" name="Rectangle 9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51561" name="Rectangle 10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51562" name="Rectangle 11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51563" name="Text Box 12"/>
          <p:cNvSpPr txBox="1">
            <a:spLocks noChangeArrowheads="1"/>
          </p:cNvSpPr>
          <p:nvPr/>
        </p:nvSpPr>
        <p:spPr bwMode="auto">
          <a:xfrm>
            <a:off x="812800" y="1973263"/>
            <a:ext cx="26193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  <a:p>
            <a:r>
              <a:rPr lang="cs-CZ" sz="2200"/>
              <a:t> </a:t>
            </a:r>
          </a:p>
        </p:txBody>
      </p:sp>
      <p:sp>
        <p:nvSpPr>
          <p:cNvPr id="151564" name="Rectangle 13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51565" name="Rectangle 15"/>
          <p:cNvSpPr>
            <a:spLocks noChangeArrowheads="1"/>
          </p:cNvSpPr>
          <p:nvPr/>
        </p:nvSpPr>
        <p:spPr bwMode="auto">
          <a:xfrm>
            <a:off x="0" y="3343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51566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51567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51568" name="Rectangle 23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51569" name="Rectangle 25"/>
          <p:cNvSpPr>
            <a:spLocks noChangeArrowheads="1"/>
          </p:cNvSpPr>
          <p:nvPr/>
        </p:nvSpPr>
        <p:spPr bwMode="auto">
          <a:xfrm>
            <a:off x="-1244600" y="25161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pic>
        <p:nvPicPr>
          <p:cNvPr id="151570" name="Picture 6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7675" y="1765300"/>
            <a:ext cx="7993063" cy="249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Obsah přednášky</a:t>
            </a:r>
            <a:endParaRPr lang="en-GB" altLang="cs-CZ" sz="2400" b="1"/>
          </a:p>
        </p:txBody>
      </p:sp>
      <p:sp>
        <p:nvSpPr>
          <p:cNvPr id="28675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 dirty="0"/>
              <a:t> </a:t>
            </a:r>
            <a:r>
              <a:rPr lang="cs-CZ" altLang="cs-CZ" sz="2200" dirty="0"/>
              <a:t>Aplikace integrálního počtu v ekonomii:</a:t>
            </a:r>
            <a:endParaRPr lang="en-GB" altLang="cs-CZ" sz="2200" dirty="0"/>
          </a:p>
          <a:p>
            <a:pPr marL="342900" indent="-342900">
              <a:buFont typeface="Calibri" pitchFamily="34" charset="0"/>
              <a:buNone/>
            </a:pPr>
            <a:endParaRPr lang="cs-CZ" altLang="cs-CZ" sz="2200" dirty="0"/>
          </a:p>
          <a:p>
            <a:pPr marL="342900" indent="-342900">
              <a:lnSpc>
                <a:spcPct val="150000"/>
              </a:lnSpc>
              <a:buFont typeface="Calibri" pitchFamily="34" charset="0"/>
              <a:buAutoNum type="arabicParenR"/>
            </a:pPr>
            <a:r>
              <a:rPr lang="cs-CZ" altLang="cs-CZ" sz="2200" dirty="0"/>
              <a:t>Přebytek spotřebitele a výrobce v podmínkách dokonalé konkurence.</a:t>
            </a:r>
          </a:p>
          <a:p>
            <a:pPr marL="342900" indent="-342900">
              <a:lnSpc>
                <a:spcPct val="150000"/>
              </a:lnSpc>
              <a:buFont typeface="Calibri" pitchFamily="34" charset="0"/>
              <a:buAutoNum type="arabicParenR"/>
            </a:pPr>
            <a:r>
              <a:rPr lang="cs-CZ" altLang="cs-CZ" sz="2200" dirty="0" smtClean="0"/>
              <a:t>Celkový </a:t>
            </a:r>
            <a:r>
              <a:rPr lang="cs-CZ" altLang="cs-CZ" sz="2200" dirty="0"/>
              <a:t>příjem jako integrál toku příjmu</a:t>
            </a:r>
            <a:r>
              <a:rPr lang="cs-CZ" altLang="cs-CZ" sz="2200" dirty="0" smtClean="0"/>
              <a:t>.</a:t>
            </a:r>
          </a:p>
          <a:p>
            <a:pPr marL="342900" indent="-342900">
              <a:lnSpc>
                <a:spcPct val="150000"/>
              </a:lnSpc>
              <a:buFont typeface="Calibri" pitchFamily="34" charset="0"/>
              <a:buAutoNum type="arabicParenR"/>
            </a:pPr>
            <a:r>
              <a:rPr lang="cs-CZ" altLang="cs-CZ" sz="2200" dirty="0" smtClean="0"/>
              <a:t>Nekonečné číselné řady.</a:t>
            </a:r>
            <a:endParaRPr lang="en-GB" altLang="cs-CZ" sz="2200" dirty="0"/>
          </a:p>
          <a:p>
            <a:pPr marL="342900" indent="-342900">
              <a:buFont typeface="Calibri" pitchFamily="34" charset="0"/>
              <a:buNone/>
            </a:pPr>
            <a:endParaRPr lang="en-GB" altLang="cs-CZ" sz="2200" dirty="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 dirty="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 dirty="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 dirty="0"/>
          </a:p>
          <a:p>
            <a:pPr marL="342900" indent="-342900">
              <a:buFont typeface="Arial" charset="0"/>
              <a:buNone/>
            </a:pPr>
            <a:r>
              <a:rPr lang="en-GB" altLang="cs-CZ" sz="2200" dirty="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 dirty="0"/>
          </a:p>
        </p:txBody>
      </p:sp>
      <p:sp>
        <p:nvSpPr>
          <p:cNvPr id="28676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2867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28678" name="Rectangle 9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28679" name="Rectangle 11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5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Nekonečné číselné řady – podílové kritérium</a:t>
            </a:r>
            <a:endParaRPr lang="en-GB" altLang="cs-CZ" sz="2400" b="1"/>
          </a:p>
        </p:txBody>
      </p:sp>
      <p:sp>
        <p:nvSpPr>
          <p:cNvPr id="163866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163867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16386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63869" name="Rectangle 7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63870" name="Rectangle 8"/>
          <p:cNvSpPr>
            <a:spLocks noChangeArrowheads="1"/>
          </p:cNvSpPr>
          <p:nvPr/>
        </p:nvSpPr>
        <p:spPr bwMode="auto">
          <a:xfrm>
            <a:off x="0" y="3228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63871" name="Rectangle 9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63872" name="Rectangle 10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63873" name="Rectangle 11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63874" name="Text Box 12"/>
          <p:cNvSpPr txBox="1">
            <a:spLocks noChangeArrowheads="1"/>
          </p:cNvSpPr>
          <p:nvPr/>
        </p:nvSpPr>
        <p:spPr bwMode="auto">
          <a:xfrm>
            <a:off x="812800" y="1973263"/>
            <a:ext cx="26193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  <a:p>
            <a:r>
              <a:rPr lang="cs-CZ" sz="2200"/>
              <a:t> </a:t>
            </a:r>
          </a:p>
        </p:txBody>
      </p:sp>
      <p:sp>
        <p:nvSpPr>
          <p:cNvPr id="163875" name="Rectangle 13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63876" name="Rectangle 15"/>
          <p:cNvSpPr>
            <a:spLocks noChangeArrowheads="1"/>
          </p:cNvSpPr>
          <p:nvPr/>
        </p:nvSpPr>
        <p:spPr bwMode="auto">
          <a:xfrm>
            <a:off x="0" y="3343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63877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63878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63879" name="Text Box 21"/>
          <p:cNvSpPr txBox="1">
            <a:spLocks noChangeArrowheads="1"/>
          </p:cNvSpPr>
          <p:nvPr/>
        </p:nvSpPr>
        <p:spPr bwMode="auto">
          <a:xfrm>
            <a:off x="785813" y="1944688"/>
            <a:ext cx="6527800" cy="3106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Používáme v případě, že členy řady tvoří faktoriály.</a:t>
            </a:r>
          </a:p>
          <a:p>
            <a:endParaRPr lang="cs-CZ" sz="2200"/>
          </a:p>
          <a:p>
            <a:r>
              <a:rPr lang="cs-CZ" sz="2200"/>
              <a:t>Příklad: Rozhodněte o konvergenci řady</a:t>
            </a:r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r>
              <a:rPr lang="cs-CZ" sz="2200"/>
              <a:t>Řada konverguje.</a:t>
            </a:r>
          </a:p>
          <a:p>
            <a:endParaRPr lang="cs-CZ" sz="2200"/>
          </a:p>
        </p:txBody>
      </p:sp>
      <p:sp>
        <p:nvSpPr>
          <p:cNvPr id="163880" name="Rectangle 23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163862" name="Object 22"/>
          <p:cNvGraphicFramePr>
            <a:graphicFrameLocks noChangeAspect="1"/>
          </p:cNvGraphicFramePr>
          <p:nvPr/>
        </p:nvGraphicFramePr>
        <p:xfrm>
          <a:off x="5910263" y="2443163"/>
          <a:ext cx="636587" cy="69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68" name="Equation" r:id="rId3" imgW="406048" imgH="444114" progId="Equation.DSMT4">
                  <p:embed/>
                </p:oleObj>
              </mc:Choice>
              <mc:Fallback>
                <p:oleObj name="Equation" r:id="rId3" imgW="406048" imgH="444114" progId="Equation.DSMT4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10263" y="2443163"/>
                        <a:ext cx="636587" cy="695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881" name="Rectangle 25"/>
          <p:cNvSpPr>
            <a:spLocks noChangeArrowheads="1"/>
          </p:cNvSpPr>
          <p:nvPr/>
        </p:nvSpPr>
        <p:spPr bwMode="auto">
          <a:xfrm>
            <a:off x="-1244600" y="25161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163863" name="Object 23"/>
          <p:cNvGraphicFramePr>
            <a:graphicFrameLocks noChangeAspect="1"/>
          </p:cNvGraphicFramePr>
          <p:nvPr/>
        </p:nvGraphicFramePr>
        <p:xfrm>
          <a:off x="2535238" y="2921000"/>
          <a:ext cx="3227387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69" name="Equation" r:id="rId5" imgW="2044700" imgH="863600" progId="Equation.DSMT4">
                  <p:embed/>
                </p:oleObj>
              </mc:Choice>
              <mc:Fallback>
                <p:oleObj name="Equation" r:id="rId5" imgW="2044700" imgH="863600" progId="Equation.DSMT4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35238" y="2921000"/>
                        <a:ext cx="3227387" cy="1371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882" name="Text Box 26"/>
          <p:cNvSpPr txBox="1">
            <a:spLocks noChangeArrowheads="1"/>
          </p:cNvSpPr>
          <p:nvPr/>
        </p:nvSpPr>
        <p:spPr bwMode="auto">
          <a:xfrm>
            <a:off x="973138" y="5065713"/>
            <a:ext cx="74739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Rozhodovací tabulka:</a:t>
            </a:r>
          </a:p>
          <a:p>
            <a:r>
              <a:rPr lang="cs-CZ"/>
              <a:t>Pro L </a:t>
            </a:r>
            <a:r>
              <a:rPr lang="en-US"/>
              <a:t>&lt; 1 </a:t>
            </a:r>
            <a:r>
              <a:rPr lang="cs-CZ"/>
              <a:t>řada konverguje, pro</a:t>
            </a:r>
            <a:r>
              <a:rPr lang="en-US"/>
              <a:t> L &gt; 1 </a:t>
            </a:r>
            <a:r>
              <a:rPr lang="cs-CZ"/>
              <a:t>diverguje, pro </a:t>
            </a:r>
            <a:r>
              <a:rPr lang="en-US"/>
              <a:t>L</a:t>
            </a:r>
            <a:r>
              <a:rPr lang="cs-CZ"/>
              <a:t>= 1 nelze rozhodnout.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Nekonečná číselná řada – odmocninové kritérium</a:t>
            </a:r>
            <a:endParaRPr lang="en-GB" altLang="cs-CZ" sz="2400" b="1"/>
          </a:p>
        </p:txBody>
      </p:sp>
      <p:sp>
        <p:nvSpPr>
          <p:cNvPr id="166915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166916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16691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66918" name="Rectangle 7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66919" name="Rectangle 8"/>
          <p:cNvSpPr>
            <a:spLocks noChangeArrowheads="1"/>
          </p:cNvSpPr>
          <p:nvPr/>
        </p:nvSpPr>
        <p:spPr bwMode="auto">
          <a:xfrm>
            <a:off x="0" y="3228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66920" name="Rectangle 9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66921" name="Rectangle 10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66922" name="Rectangle 11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66923" name="Text Box 12"/>
          <p:cNvSpPr txBox="1">
            <a:spLocks noChangeArrowheads="1"/>
          </p:cNvSpPr>
          <p:nvPr/>
        </p:nvSpPr>
        <p:spPr bwMode="auto">
          <a:xfrm>
            <a:off x="812800" y="1973263"/>
            <a:ext cx="26193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  <a:p>
            <a:r>
              <a:rPr lang="cs-CZ" sz="2200"/>
              <a:t> </a:t>
            </a:r>
          </a:p>
        </p:txBody>
      </p:sp>
      <p:sp>
        <p:nvSpPr>
          <p:cNvPr id="166924" name="Rectangle 13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66925" name="Rectangle 14"/>
          <p:cNvSpPr>
            <a:spLocks noChangeArrowheads="1"/>
          </p:cNvSpPr>
          <p:nvPr/>
        </p:nvSpPr>
        <p:spPr bwMode="auto">
          <a:xfrm>
            <a:off x="0" y="3343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66926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66927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66928" name="Rectangle 19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66929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pic>
        <p:nvPicPr>
          <p:cNvPr id="166930" name="Picture 4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71538" y="2251075"/>
            <a:ext cx="7781925" cy="219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164889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Nekonečná číselná řada – odmocninové kritérium</a:t>
            </a:r>
            <a:endParaRPr lang="en-GB" altLang="cs-CZ" sz="2400" b="1"/>
          </a:p>
        </p:txBody>
      </p:sp>
      <p:sp>
        <p:nvSpPr>
          <p:cNvPr id="164890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164891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16489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64893" name="Rectangle 7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64894" name="Rectangle 8"/>
          <p:cNvSpPr>
            <a:spLocks noChangeArrowheads="1"/>
          </p:cNvSpPr>
          <p:nvPr/>
        </p:nvSpPr>
        <p:spPr bwMode="auto">
          <a:xfrm>
            <a:off x="0" y="3228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64895" name="Rectangle 9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64896" name="Rectangle 10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64897" name="Rectangle 11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64898" name="Text Box 12"/>
          <p:cNvSpPr txBox="1">
            <a:spLocks noChangeArrowheads="1"/>
          </p:cNvSpPr>
          <p:nvPr/>
        </p:nvSpPr>
        <p:spPr bwMode="auto">
          <a:xfrm>
            <a:off x="812800" y="1973263"/>
            <a:ext cx="26193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  <a:p>
            <a:r>
              <a:rPr lang="cs-CZ" sz="2200"/>
              <a:t> </a:t>
            </a:r>
          </a:p>
        </p:txBody>
      </p:sp>
      <p:sp>
        <p:nvSpPr>
          <p:cNvPr id="164899" name="Rectangle 13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64900" name="Rectangle 14"/>
          <p:cNvSpPr>
            <a:spLocks noChangeArrowheads="1"/>
          </p:cNvSpPr>
          <p:nvPr/>
        </p:nvSpPr>
        <p:spPr bwMode="auto">
          <a:xfrm>
            <a:off x="0" y="3343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64901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64902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64903" name="Text Box 17"/>
          <p:cNvSpPr txBox="1">
            <a:spLocks noChangeArrowheads="1"/>
          </p:cNvSpPr>
          <p:nvPr/>
        </p:nvSpPr>
        <p:spPr bwMode="auto">
          <a:xfrm>
            <a:off x="973138" y="1889125"/>
            <a:ext cx="6838950" cy="310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Používáme pro řady s mocninami nebo exp funkcemi.</a:t>
            </a:r>
          </a:p>
          <a:p>
            <a:endParaRPr lang="cs-CZ" sz="2200"/>
          </a:p>
          <a:p>
            <a:r>
              <a:rPr lang="cs-CZ" sz="2200"/>
              <a:t>Příklad:Rozhodněte o konvergenci řady</a:t>
            </a:r>
          </a:p>
          <a:p>
            <a:endParaRPr lang="cs-CZ" sz="2200"/>
          </a:p>
          <a:p>
            <a:endParaRPr lang="cs-CZ" sz="2200"/>
          </a:p>
          <a:p>
            <a:r>
              <a:rPr lang="cs-CZ" sz="2200"/>
              <a:t>Řešení:</a:t>
            </a:r>
          </a:p>
          <a:p>
            <a:endParaRPr lang="cs-CZ" sz="2200"/>
          </a:p>
          <a:p>
            <a:endParaRPr lang="cs-CZ" sz="2200"/>
          </a:p>
          <a:p>
            <a:r>
              <a:rPr lang="cs-CZ" sz="2200"/>
              <a:t>Protože L </a:t>
            </a:r>
            <a:r>
              <a:rPr lang="en-US" sz="2200"/>
              <a:t>&lt; 1, </a:t>
            </a:r>
            <a:r>
              <a:rPr lang="cs-CZ" sz="2200"/>
              <a:t>řada konverguje.</a:t>
            </a:r>
          </a:p>
        </p:txBody>
      </p:sp>
      <p:sp>
        <p:nvSpPr>
          <p:cNvPr id="164904" name="Rectangle 19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164886" name="Object 22"/>
          <p:cNvGraphicFramePr>
            <a:graphicFrameLocks noChangeAspect="1"/>
          </p:cNvGraphicFramePr>
          <p:nvPr/>
        </p:nvGraphicFramePr>
        <p:xfrm>
          <a:off x="6011863" y="2370138"/>
          <a:ext cx="930275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892" name="Equation" r:id="rId3" imgW="545863" imgH="457002" progId="Equation.DSMT4">
                  <p:embed/>
                </p:oleObj>
              </mc:Choice>
              <mc:Fallback>
                <p:oleObj name="Equation" r:id="rId3" imgW="545863" imgH="457002" progId="Equation.DSMT4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1863" y="2370138"/>
                        <a:ext cx="930275" cy="768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4905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164887" name="Object 23"/>
          <p:cNvGraphicFramePr>
            <a:graphicFrameLocks noChangeAspect="1"/>
          </p:cNvGraphicFramePr>
          <p:nvPr/>
        </p:nvGraphicFramePr>
        <p:xfrm>
          <a:off x="2093913" y="3354388"/>
          <a:ext cx="1908175" cy="81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893" name="Equation" r:id="rId5" imgW="1181100" imgH="508000" progId="Equation.DSMT4">
                  <p:embed/>
                </p:oleObj>
              </mc:Choice>
              <mc:Fallback>
                <p:oleObj name="Equation" r:id="rId5" imgW="1181100" imgH="508000" progId="Equation.DSMT4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93913" y="3354388"/>
                        <a:ext cx="1908175" cy="815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95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 dirty="0"/>
              <a:t>Odmocninové kritérium – </a:t>
            </a:r>
            <a:r>
              <a:rPr lang="cs-CZ" altLang="cs-CZ" sz="2400" b="1" dirty="0"/>
              <a:t>řešený příklad  </a:t>
            </a:r>
            <a:r>
              <a:rPr lang="cs-CZ" altLang="cs-CZ" sz="2400" b="1" dirty="0"/>
              <a:t>1</a:t>
            </a:r>
            <a:endParaRPr lang="en-GB" altLang="cs-CZ" sz="2400" b="1" dirty="0"/>
          </a:p>
        </p:txBody>
      </p:sp>
      <p:sp>
        <p:nvSpPr>
          <p:cNvPr id="83996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83997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8399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3999" name="Rectangle 7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4000" name="Rectangle 8"/>
          <p:cNvSpPr>
            <a:spLocks noChangeArrowheads="1"/>
          </p:cNvSpPr>
          <p:nvPr/>
        </p:nvSpPr>
        <p:spPr bwMode="auto">
          <a:xfrm>
            <a:off x="0" y="3228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4001" name="Rectangle 9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4002" name="Rectangle 10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4003" name="Rectangle 11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4004" name="Text Box 12"/>
          <p:cNvSpPr txBox="1">
            <a:spLocks noChangeArrowheads="1"/>
          </p:cNvSpPr>
          <p:nvPr/>
        </p:nvSpPr>
        <p:spPr bwMode="auto">
          <a:xfrm>
            <a:off x="812800" y="1973263"/>
            <a:ext cx="26193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  <a:p>
            <a:r>
              <a:rPr lang="cs-CZ" sz="2200"/>
              <a:t> </a:t>
            </a:r>
          </a:p>
        </p:txBody>
      </p:sp>
      <p:sp>
        <p:nvSpPr>
          <p:cNvPr id="84005" name="Rectangle 13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4006" name="Rectangle 14"/>
          <p:cNvSpPr>
            <a:spLocks noChangeArrowheads="1"/>
          </p:cNvSpPr>
          <p:nvPr/>
        </p:nvSpPr>
        <p:spPr bwMode="auto">
          <a:xfrm>
            <a:off x="0" y="3343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4007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4008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4009" name="Text Box 17"/>
          <p:cNvSpPr txBox="1">
            <a:spLocks noChangeArrowheads="1"/>
          </p:cNvSpPr>
          <p:nvPr/>
        </p:nvSpPr>
        <p:spPr bwMode="auto">
          <a:xfrm>
            <a:off x="973138" y="1889125"/>
            <a:ext cx="5222875" cy="277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Rozhodněte o konvergenci řady             .</a:t>
            </a:r>
          </a:p>
          <a:p>
            <a:endParaRPr lang="cs-CZ" sz="2200"/>
          </a:p>
          <a:p>
            <a:endParaRPr lang="cs-CZ" sz="2200"/>
          </a:p>
          <a:p>
            <a:r>
              <a:rPr lang="cs-CZ" sz="2200"/>
              <a:t>Řešení:</a:t>
            </a:r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r>
              <a:rPr lang="cs-CZ" sz="2200"/>
              <a:t>Protože L </a:t>
            </a:r>
            <a:r>
              <a:rPr lang="en-US" sz="2200"/>
              <a:t>&gt; 1, </a:t>
            </a:r>
            <a:r>
              <a:rPr lang="cs-CZ" sz="2200"/>
              <a:t>řada diverguje.</a:t>
            </a:r>
          </a:p>
        </p:txBody>
      </p:sp>
      <p:sp>
        <p:nvSpPr>
          <p:cNvPr id="84010" name="Rectangle 19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4011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83992" name="Object 24"/>
          <p:cNvGraphicFramePr>
            <a:graphicFrameLocks noChangeAspect="1"/>
          </p:cNvGraphicFramePr>
          <p:nvPr/>
        </p:nvGraphicFramePr>
        <p:xfrm>
          <a:off x="5138738" y="1743075"/>
          <a:ext cx="896937" cy="773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98" name="Equation" r:id="rId3" imgW="545863" imgH="469696" progId="Equation.DSMT4">
                  <p:embed/>
                </p:oleObj>
              </mc:Choice>
              <mc:Fallback>
                <p:oleObj name="Equation" r:id="rId3" imgW="545863" imgH="469696" progId="Equation.DSMT4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38738" y="1743075"/>
                        <a:ext cx="896937" cy="773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993" name="Object 25"/>
          <p:cNvGraphicFramePr>
            <a:graphicFrameLocks noChangeAspect="1"/>
          </p:cNvGraphicFramePr>
          <p:nvPr/>
        </p:nvGraphicFramePr>
        <p:xfrm>
          <a:off x="2582863" y="2976563"/>
          <a:ext cx="2084387" cy="877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99" name="Equation" r:id="rId5" imgW="1206500" imgH="508000" progId="Equation.DSMT4">
                  <p:embed/>
                </p:oleObj>
              </mc:Choice>
              <mc:Fallback>
                <p:oleObj name="Equation" r:id="rId5" imgW="1206500" imgH="508000" progId="Equation.DSMT4">
                  <p:embed/>
                  <p:pic>
                    <p:nvPicPr>
                      <p:cNvPr id="0" name="Picture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2863" y="2976563"/>
                        <a:ext cx="2084387" cy="877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Nekonečné číselné řady – integrální kritérium</a:t>
            </a:r>
            <a:endParaRPr lang="en-GB" altLang="cs-CZ" sz="2400" b="1"/>
          </a:p>
        </p:txBody>
      </p:sp>
      <p:sp>
        <p:nvSpPr>
          <p:cNvPr id="168963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168964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168965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68966" name="Rectangle 7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68967" name="Rectangle 8"/>
          <p:cNvSpPr>
            <a:spLocks noChangeArrowheads="1"/>
          </p:cNvSpPr>
          <p:nvPr/>
        </p:nvSpPr>
        <p:spPr bwMode="auto">
          <a:xfrm>
            <a:off x="0" y="3228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68968" name="Rectangle 9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68969" name="Rectangle 10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68970" name="Rectangle 11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68971" name="Text Box 12"/>
          <p:cNvSpPr txBox="1">
            <a:spLocks noChangeArrowheads="1"/>
          </p:cNvSpPr>
          <p:nvPr/>
        </p:nvSpPr>
        <p:spPr bwMode="auto">
          <a:xfrm>
            <a:off x="812800" y="1973263"/>
            <a:ext cx="26193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  <a:p>
            <a:r>
              <a:rPr lang="cs-CZ" sz="2200"/>
              <a:t> </a:t>
            </a:r>
          </a:p>
        </p:txBody>
      </p:sp>
      <p:sp>
        <p:nvSpPr>
          <p:cNvPr id="168972" name="Rectangle 13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68973" name="Rectangle 14"/>
          <p:cNvSpPr>
            <a:spLocks noChangeArrowheads="1"/>
          </p:cNvSpPr>
          <p:nvPr/>
        </p:nvSpPr>
        <p:spPr bwMode="auto">
          <a:xfrm>
            <a:off x="0" y="3343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68974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68975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68976" name="Rectangle 19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pic>
        <p:nvPicPr>
          <p:cNvPr id="168977" name="Picture 3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5988" y="2125663"/>
            <a:ext cx="7699375" cy="213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910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Nekonečné číselné řady – integrální kritérium</a:t>
            </a:r>
            <a:endParaRPr lang="en-GB" altLang="cs-CZ" sz="2400" b="1"/>
          </a:p>
        </p:txBody>
      </p:sp>
      <p:sp>
        <p:nvSpPr>
          <p:cNvPr id="165911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165912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165913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65914" name="Rectangle 7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65915" name="Rectangle 8"/>
          <p:cNvSpPr>
            <a:spLocks noChangeArrowheads="1"/>
          </p:cNvSpPr>
          <p:nvPr/>
        </p:nvSpPr>
        <p:spPr bwMode="auto">
          <a:xfrm>
            <a:off x="0" y="3228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65916" name="Rectangle 9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65917" name="Rectangle 10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65918" name="Rectangle 11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65919" name="Text Box 12"/>
          <p:cNvSpPr txBox="1">
            <a:spLocks noChangeArrowheads="1"/>
          </p:cNvSpPr>
          <p:nvPr/>
        </p:nvSpPr>
        <p:spPr bwMode="auto">
          <a:xfrm>
            <a:off x="812800" y="1973263"/>
            <a:ext cx="26193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  <a:p>
            <a:r>
              <a:rPr lang="cs-CZ" sz="2200"/>
              <a:t> </a:t>
            </a:r>
          </a:p>
        </p:txBody>
      </p:sp>
      <p:sp>
        <p:nvSpPr>
          <p:cNvPr id="165920" name="Rectangle 13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65921" name="Rectangle 14"/>
          <p:cNvSpPr>
            <a:spLocks noChangeArrowheads="1"/>
          </p:cNvSpPr>
          <p:nvPr/>
        </p:nvSpPr>
        <p:spPr bwMode="auto">
          <a:xfrm>
            <a:off x="0" y="3343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65922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65923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65924" name="Rectangle 17"/>
          <p:cNvSpPr>
            <a:spLocks noChangeArrowheads="1"/>
          </p:cNvSpPr>
          <p:nvPr/>
        </p:nvSpPr>
        <p:spPr bwMode="auto">
          <a:xfrm>
            <a:off x="1031875" y="1735138"/>
            <a:ext cx="7313613" cy="344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200"/>
              <a:t>Nejobecnější kritérium, které lze použít když ostatní </a:t>
            </a:r>
          </a:p>
          <a:p>
            <a:r>
              <a:rPr lang="cs-CZ" sz="2200"/>
              <a:t> kritéria selžou.</a:t>
            </a:r>
          </a:p>
          <a:p>
            <a:endParaRPr lang="cs-CZ" sz="2200"/>
          </a:p>
          <a:p>
            <a:endParaRPr lang="cs-CZ" sz="2200"/>
          </a:p>
          <a:p>
            <a:r>
              <a:rPr lang="cs-CZ" sz="2200"/>
              <a:t>Příklad: Rozhodněte o konvergenci harmonické řady</a:t>
            </a:r>
          </a:p>
          <a:p>
            <a:endParaRPr lang="cs-CZ" sz="2200"/>
          </a:p>
          <a:p>
            <a:r>
              <a:rPr lang="cs-CZ" sz="2200"/>
              <a:t>Řešení:</a:t>
            </a:r>
          </a:p>
          <a:p>
            <a:endParaRPr lang="cs-CZ" sz="2200"/>
          </a:p>
          <a:p>
            <a:endParaRPr lang="cs-CZ" sz="2200"/>
          </a:p>
          <a:p>
            <a:r>
              <a:rPr lang="cs-CZ" sz="2200"/>
              <a:t>Protože výsledek je nekonečný, řada diverguje..</a:t>
            </a:r>
          </a:p>
        </p:txBody>
      </p:sp>
      <p:sp>
        <p:nvSpPr>
          <p:cNvPr id="165925" name="Rectangle 19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165908" name="Object 20"/>
          <p:cNvGraphicFramePr>
            <a:graphicFrameLocks noChangeAspect="1"/>
          </p:cNvGraphicFramePr>
          <p:nvPr/>
        </p:nvGraphicFramePr>
        <p:xfrm>
          <a:off x="2506663" y="3827463"/>
          <a:ext cx="328295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911" name="Equation" r:id="rId3" imgW="2032000" imgH="457200" progId="Equation.DSMT4">
                  <p:embed/>
                </p:oleObj>
              </mc:Choice>
              <mc:Fallback>
                <p:oleObj name="Equation" r:id="rId3" imgW="2032000" imgH="457200" progId="Equation.DSMT4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6663" y="3827463"/>
                        <a:ext cx="328295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Nekonečné číselné řady – Leibnizovo kritérium</a:t>
            </a:r>
            <a:endParaRPr lang="en-GB" altLang="cs-CZ" sz="2400" b="1"/>
          </a:p>
        </p:txBody>
      </p:sp>
      <p:sp>
        <p:nvSpPr>
          <p:cNvPr id="171011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171012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171013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71014" name="Rectangle 7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71015" name="Rectangle 8"/>
          <p:cNvSpPr>
            <a:spLocks noChangeArrowheads="1"/>
          </p:cNvSpPr>
          <p:nvPr/>
        </p:nvSpPr>
        <p:spPr bwMode="auto">
          <a:xfrm>
            <a:off x="0" y="3228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71016" name="Rectangle 9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71017" name="Rectangle 10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71018" name="Rectangle 11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71019" name="Text Box 12"/>
          <p:cNvSpPr txBox="1">
            <a:spLocks noChangeArrowheads="1"/>
          </p:cNvSpPr>
          <p:nvPr/>
        </p:nvSpPr>
        <p:spPr bwMode="auto">
          <a:xfrm>
            <a:off x="812800" y="1973263"/>
            <a:ext cx="26193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  <a:p>
            <a:r>
              <a:rPr lang="cs-CZ" sz="2200"/>
              <a:t> </a:t>
            </a:r>
          </a:p>
        </p:txBody>
      </p:sp>
      <p:sp>
        <p:nvSpPr>
          <p:cNvPr id="171020" name="Rectangle 13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71021" name="Rectangle 14"/>
          <p:cNvSpPr>
            <a:spLocks noChangeArrowheads="1"/>
          </p:cNvSpPr>
          <p:nvPr/>
        </p:nvSpPr>
        <p:spPr bwMode="auto">
          <a:xfrm>
            <a:off x="0" y="3343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71022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71023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71024" name="Text Box 17"/>
          <p:cNvSpPr txBox="1">
            <a:spLocks noChangeArrowheads="1"/>
          </p:cNvSpPr>
          <p:nvPr/>
        </p:nvSpPr>
        <p:spPr bwMode="auto">
          <a:xfrm>
            <a:off x="803275" y="1879600"/>
            <a:ext cx="4040188" cy="109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Používá se pro alternující řady.</a:t>
            </a:r>
          </a:p>
          <a:p>
            <a:endParaRPr lang="cs-CZ" sz="2200"/>
          </a:p>
          <a:p>
            <a:endParaRPr lang="cs-CZ" sz="2200"/>
          </a:p>
        </p:txBody>
      </p:sp>
      <p:sp>
        <p:nvSpPr>
          <p:cNvPr id="171025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71026" name="Rectangle 21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pic>
        <p:nvPicPr>
          <p:cNvPr id="171027" name="Picture 4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7088" y="2754313"/>
            <a:ext cx="7375525" cy="2262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31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 dirty="0"/>
              <a:t>Leibnizovo kritérium – </a:t>
            </a:r>
            <a:r>
              <a:rPr lang="cs-CZ" altLang="cs-CZ" sz="2400" b="1" dirty="0"/>
              <a:t>řešený příklad  </a:t>
            </a:r>
            <a:r>
              <a:rPr lang="cs-CZ" altLang="cs-CZ" sz="2400" b="1" dirty="0"/>
              <a:t>1</a:t>
            </a:r>
            <a:endParaRPr lang="en-GB" altLang="cs-CZ" sz="2400" b="1" dirty="0"/>
          </a:p>
        </p:txBody>
      </p:sp>
      <p:sp>
        <p:nvSpPr>
          <p:cNvPr id="76832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76833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7683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6835" name="Rectangle 7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6836" name="Rectangle 8"/>
          <p:cNvSpPr>
            <a:spLocks noChangeArrowheads="1"/>
          </p:cNvSpPr>
          <p:nvPr/>
        </p:nvSpPr>
        <p:spPr bwMode="auto">
          <a:xfrm>
            <a:off x="0" y="3228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6837" name="Rectangle 9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6838" name="Rectangle 10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6839" name="Rectangle 11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6840" name="Text Box 12"/>
          <p:cNvSpPr txBox="1">
            <a:spLocks noChangeArrowheads="1"/>
          </p:cNvSpPr>
          <p:nvPr/>
        </p:nvSpPr>
        <p:spPr bwMode="auto">
          <a:xfrm>
            <a:off x="812800" y="1973263"/>
            <a:ext cx="26193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  <a:p>
            <a:r>
              <a:rPr lang="cs-CZ" sz="2200"/>
              <a:t> </a:t>
            </a:r>
          </a:p>
        </p:txBody>
      </p:sp>
      <p:sp>
        <p:nvSpPr>
          <p:cNvPr id="76841" name="Rectangle 13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6842" name="Rectangle 14"/>
          <p:cNvSpPr>
            <a:spLocks noChangeArrowheads="1"/>
          </p:cNvSpPr>
          <p:nvPr/>
        </p:nvSpPr>
        <p:spPr bwMode="auto">
          <a:xfrm>
            <a:off x="0" y="3343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6843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684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6845" name="Text Box 17"/>
          <p:cNvSpPr txBox="1">
            <a:spLocks noChangeArrowheads="1"/>
          </p:cNvSpPr>
          <p:nvPr/>
        </p:nvSpPr>
        <p:spPr bwMode="auto">
          <a:xfrm>
            <a:off x="803275" y="1879600"/>
            <a:ext cx="7834313" cy="4446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Příklad: Rozhodněte o konvergenci řady                  .</a:t>
            </a:r>
          </a:p>
          <a:p>
            <a:endParaRPr lang="cs-CZ" sz="2200"/>
          </a:p>
          <a:p>
            <a:r>
              <a:rPr lang="cs-CZ" sz="2200"/>
              <a:t>Řešení: Zkontrolujeme, zda jsou splněny předpoklady kritéria:</a:t>
            </a:r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r>
              <a:rPr lang="cs-CZ" sz="2200"/>
              <a:t>Podmínky jsou splněny, proto řada konverguje.</a:t>
            </a:r>
          </a:p>
          <a:p>
            <a:endParaRPr lang="cs-CZ" sz="2200"/>
          </a:p>
          <a:p>
            <a:r>
              <a:rPr lang="cs-CZ" sz="2200"/>
              <a:t>Pozn: Daná řada ale nekonverguje absolutně.</a:t>
            </a:r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</p:txBody>
      </p:sp>
      <p:sp>
        <p:nvSpPr>
          <p:cNvPr id="7684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6847" name="Rectangle 20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6848" name="Rectangle 23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76827" name="Object 27"/>
          <p:cNvGraphicFramePr>
            <a:graphicFrameLocks noChangeAspect="1"/>
          </p:cNvGraphicFramePr>
          <p:nvPr/>
        </p:nvGraphicFramePr>
        <p:xfrm>
          <a:off x="5948363" y="1760538"/>
          <a:ext cx="1244600" cy="69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36" name="Equation" r:id="rId3" imgW="774364" imgH="431613" progId="Equation.DSMT4">
                  <p:embed/>
                </p:oleObj>
              </mc:Choice>
              <mc:Fallback>
                <p:oleObj name="Equation" r:id="rId3" imgW="774364" imgH="431613" progId="Equation.DSMT4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8363" y="1760538"/>
                        <a:ext cx="1244600" cy="692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6849" name="Rectangle 25"/>
          <p:cNvSpPr>
            <a:spLocks noChangeArrowheads="1"/>
          </p:cNvSpPr>
          <p:nvPr/>
        </p:nvSpPr>
        <p:spPr bwMode="auto">
          <a:xfrm>
            <a:off x="0" y="3228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76828" name="Object 28"/>
          <p:cNvGraphicFramePr>
            <a:graphicFrameLocks noChangeAspect="1"/>
          </p:cNvGraphicFramePr>
          <p:nvPr/>
        </p:nvGraphicFramePr>
        <p:xfrm>
          <a:off x="1998663" y="3179763"/>
          <a:ext cx="985837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37" name="Equation" r:id="rId5" imgW="609336" imgH="393529" progId="Equation.DSMT4">
                  <p:embed/>
                </p:oleObj>
              </mc:Choice>
              <mc:Fallback>
                <p:oleObj name="Equation" r:id="rId5" imgW="609336" imgH="393529" progId="Equation.DSMT4">
                  <p:embed/>
                  <p:pic>
                    <p:nvPicPr>
                      <p:cNvPr id="0" name="Picture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8663" y="3179763"/>
                        <a:ext cx="985837" cy="647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6850" name="Rectangle 27"/>
          <p:cNvSpPr>
            <a:spLocks noChangeArrowheads="1"/>
          </p:cNvSpPr>
          <p:nvPr/>
        </p:nvSpPr>
        <p:spPr bwMode="auto">
          <a:xfrm>
            <a:off x="0" y="3228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76829" name="Object 29"/>
          <p:cNvGraphicFramePr>
            <a:graphicFrameLocks noChangeAspect="1"/>
          </p:cNvGraphicFramePr>
          <p:nvPr/>
        </p:nvGraphicFramePr>
        <p:xfrm>
          <a:off x="3375025" y="3195638"/>
          <a:ext cx="1651000" cy="608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38" name="Equation" r:id="rId7" imgW="1091726" imgH="393529" progId="Equation.DSMT4">
                  <p:embed/>
                </p:oleObj>
              </mc:Choice>
              <mc:Fallback>
                <p:oleObj name="Equation" r:id="rId7" imgW="1091726" imgH="393529" progId="Equation.DSMT4">
                  <p:embed/>
                  <p:pic>
                    <p:nvPicPr>
                      <p:cNvPr id="0" name="Picture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75025" y="3195638"/>
                        <a:ext cx="1651000" cy="608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56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Nekonečné číselné řady – operace s řadami</a:t>
            </a:r>
            <a:endParaRPr lang="en-GB" altLang="cs-CZ" sz="2400" b="1"/>
          </a:p>
        </p:txBody>
      </p:sp>
      <p:sp>
        <p:nvSpPr>
          <p:cNvPr id="69657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69658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69659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660" name="Rectangle 7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661" name="Rectangle 8"/>
          <p:cNvSpPr>
            <a:spLocks noChangeArrowheads="1"/>
          </p:cNvSpPr>
          <p:nvPr/>
        </p:nvSpPr>
        <p:spPr bwMode="auto">
          <a:xfrm>
            <a:off x="0" y="3228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662" name="Rectangle 9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663" name="Rectangle 10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664" name="Rectangle 11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665" name="Text Box 12"/>
          <p:cNvSpPr txBox="1">
            <a:spLocks noChangeArrowheads="1"/>
          </p:cNvSpPr>
          <p:nvPr/>
        </p:nvSpPr>
        <p:spPr bwMode="auto">
          <a:xfrm>
            <a:off x="812800" y="1973263"/>
            <a:ext cx="26193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  <a:p>
            <a:r>
              <a:rPr lang="cs-CZ" sz="2200"/>
              <a:t> </a:t>
            </a:r>
          </a:p>
        </p:txBody>
      </p:sp>
      <p:sp>
        <p:nvSpPr>
          <p:cNvPr id="69666" name="Rectangle 13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667" name="Rectangle 14"/>
          <p:cNvSpPr>
            <a:spLocks noChangeArrowheads="1"/>
          </p:cNvSpPr>
          <p:nvPr/>
        </p:nvSpPr>
        <p:spPr bwMode="auto">
          <a:xfrm>
            <a:off x="0" y="3343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668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669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670" name="Text Box 17"/>
          <p:cNvSpPr txBox="1">
            <a:spLocks noChangeArrowheads="1"/>
          </p:cNvSpPr>
          <p:nvPr/>
        </p:nvSpPr>
        <p:spPr bwMode="auto">
          <a:xfrm>
            <a:off x="1181100" y="1822450"/>
            <a:ext cx="6731000" cy="310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Povolené operace s konvergentními řadami zahrnují:</a:t>
            </a:r>
          </a:p>
          <a:p>
            <a:endParaRPr lang="cs-CZ" sz="2200"/>
          </a:p>
          <a:p>
            <a:r>
              <a:rPr lang="cs-CZ" sz="2200"/>
              <a:t>i)</a:t>
            </a:r>
          </a:p>
          <a:p>
            <a:endParaRPr lang="cs-CZ" sz="2200"/>
          </a:p>
          <a:p>
            <a:r>
              <a:rPr lang="cs-CZ" sz="2200"/>
              <a:t>ii)</a:t>
            </a:r>
          </a:p>
          <a:p>
            <a:r>
              <a:rPr lang="cs-CZ" sz="2200"/>
              <a:t> </a:t>
            </a:r>
          </a:p>
          <a:p>
            <a:endParaRPr lang="cs-CZ" sz="2200"/>
          </a:p>
          <a:p>
            <a:r>
              <a:rPr lang="cs-CZ" sz="2200"/>
              <a:t>Obě tyto operace nemají vliv na konvergenci.</a:t>
            </a:r>
          </a:p>
          <a:p>
            <a:endParaRPr lang="cs-CZ" sz="2200"/>
          </a:p>
        </p:txBody>
      </p:sp>
      <p:sp>
        <p:nvSpPr>
          <p:cNvPr id="69671" name="Rectangle 19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9653" name="Object 21"/>
          <p:cNvGraphicFramePr>
            <a:graphicFrameLocks noChangeAspect="1"/>
          </p:cNvGraphicFramePr>
          <p:nvPr/>
        </p:nvGraphicFramePr>
        <p:xfrm>
          <a:off x="1639888" y="2414588"/>
          <a:ext cx="1595437" cy="61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59" name="Equation" r:id="rId3" imgW="1104900" imgH="431800" progId="Equation.DSMT4">
                  <p:embed/>
                </p:oleObj>
              </mc:Choice>
              <mc:Fallback>
                <p:oleObj name="Equation" r:id="rId3" imgW="1104900" imgH="431800" progId="Equation.DSMT4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9888" y="2414588"/>
                        <a:ext cx="1595437" cy="619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672" name="Rectangle 21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9654" name="Object 22"/>
          <p:cNvGraphicFramePr>
            <a:graphicFrameLocks noChangeAspect="1"/>
          </p:cNvGraphicFramePr>
          <p:nvPr/>
        </p:nvGraphicFramePr>
        <p:xfrm>
          <a:off x="1565275" y="3081338"/>
          <a:ext cx="2300288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60" name="Equation" r:id="rId5" imgW="1714500" imgH="431800" progId="Equation.DSMT4">
                  <p:embed/>
                </p:oleObj>
              </mc:Choice>
              <mc:Fallback>
                <p:oleObj name="Equation" r:id="rId5" imgW="1714500" imgH="431800" progId="Equation.DSMT4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5275" y="3081338"/>
                        <a:ext cx="2300288" cy="574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46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Přebytek spotřebitele a výrobce v podmínkách dokonalé konkurence</a:t>
            </a:r>
            <a:endParaRPr lang="en-GB" altLang="cs-CZ" sz="2400" b="1"/>
          </a:p>
        </p:txBody>
      </p:sp>
      <p:sp>
        <p:nvSpPr>
          <p:cNvPr id="95247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411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Přebytek spotřebitele (CS) a výrobce (PS) v podmínkách dokonalé konkurence je definován takto:</a:t>
            </a: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/>
              <a:t>Vysvětlení viz obrázek.</a:t>
            </a:r>
            <a:endParaRPr lang="en-GB" altLang="cs-CZ" sz="2200"/>
          </a:p>
        </p:txBody>
      </p:sp>
      <p:sp>
        <p:nvSpPr>
          <p:cNvPr id="95248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95249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95250" name="Rectangle 9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95243" name="Object 11"/>
          <p:cNvGraphicFramePr>
            <a:graphicFrameLocks noChangeAspect="1"/>
          </p:cNvGraphicFramePr>
          <p:nvPr/>
        </p:nvGraphicFramePr>
        <p:xfrm>
          <a:off x="2968625" y="2913063"/>
          <a:ext cx="2484438" cy="79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49" name="Equation" r:id="rId3" imgW="1511300" imgH="482600" progId="Equation.DSMT4">
                  <p:embed/>
                </p:oleObj>
              </mc:Choice>
              <mc:Fallback>
                <p:oleObj name="Equation" r:id="rId3" imgW="1511300" imgH="48260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68625" y="2913063"/>
                        <a:ext cx="2484438" cy="796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5251" name="Rectangle 11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95244" name="Object 12"/>
          <p:cNvGraphicFramePr>
            <a:graphicFrameLocks noChangeAspect="1"/>
          </p:cNvGraphicFramePr>
          <p:nvPr/>
        </p:nvGraphicFramePr>
        <p:xfrm>
          <a:off x="3035300" y="3684588"/>
          <a:ext cx="2438400" cy="79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50" name="Equation" r:id="rId5" imgW="1485900" imgH="482600" progId="Equation.DSMT4">
                  <p:embed/>
                </p:oleObj>
              </mc:Choice>
              <mc:Fallback>
                <p:oleObj name="Equation" r:id="rId5" imgW="1485900" imgH="48260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35300" y="3684588"/>
                        <a:ext cx="2438400" cy="796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Přebytek spotřebitele a výrobce v podmínkách dokonalé konkurence</a:t>
            </a:r>
            <a:endParaRPr lang="en-GB" altLang="cs-CZ" sz="2400" b="1"/>
          </a:p>
        </p:txBody>
      </p:sp>
      <p:sp>
        <p:nvSpPr>
          <p:cNvPr id="96259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277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</p:txBody>
      </p:sp>
      <p:sp>
        <p:nvSpPr>
          <p:cNvPr id="96260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9626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96262" name="Rectangle 9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96263" name="Rectangle 11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pic>
        <p:nvPicPr>
          <p:cNvPr id="96264" name="Picture 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8888" y="1633538"/>
            <a:ext cx="6107112" cy="443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41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cs-CZ" altLang="cs-CZ" sz="2400" b="1" dirty="0"/>
          </a:p>
          <a:p>
            <a:pPr algn="ctr"/>
            <a:r>
              <a:rPr lang="cs-CZ" altLang="cs-CZ" sz="2400" b="1" dirty="0"/>
              <a:t>Přebytek spotřebitele a výrobce - </a:t>
            </a:r>
            <a:r>
              <a:rPr lang="cs-CZ" altLang="cs-CZ" sz="2400" b="1" dirty="0"/>
              <a:t>řešený příklad </a:t>
            </a:r>
            <a:r>
              <a:rPr lang="cs-CZ" altLang="cs-CZ" sz="2400" b="1" dirty="0" smtClean="0"/>
              <a:t>1</a:t>
            </a:r>
            <a:endParaRPr lang="en-GB" altLang="cs-CZ" sz="2400" b="1" dirty="0"/>
          </a:p>
        </p:txBody>
      </p:sp>
      <p:sp>
        <p:nvSpPr>
          <p:cNvPr id="56342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04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56343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563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6345" name="Rectangle 7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6346" name="Text Box 11"/>
          <p:cNvSpPr txBox="1">
            <a:spLocks noChangeArrowheads="1"/>
          </p:cNvSpPr>
          <p:nvPr/>
        </p:nvSpPr>
        <p:spPr bwMode="auto">
          <a:xfrm>
            <a:off x="944563" y="2066925"/>
            <a:ext cx="61849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200"/>
              <a:t>Určete CS a PS:                      a                   .</a:t>
            </a:r>
          </a:p>
          <a:p>
            <a:endParaRPr lang="cs-CZ" sz="2200"/>
          </a:p>
          <a:p>
            <a:r>
              <a:rPr lang="cs-CZ" sz="2200"/>
              <a:t>Řešení:</a:t>
            </a:r>
          </a:p>
          <a:p>
            <a:r>
              <a:rPr lang="cs-CZ" sz="2200"/>
              <a:t>  V bodě rovnováhy se obě funkce rovnají:</a:t>
            </a:r>
          </a:p>
        </p:txBody>
      </p:sp>
      <p:graphicFrame>
        <p:nvGraphicFramePr>
          <p:cNvPr id="56337" name="Object 17"/>
          <p:cNvGraphicFramePr>
            <a:graphicFrameLocks noChangeAspect="1"/>
          </p:cNvGraphicFramePr>
          <p:nvPr/>
        </p:nvGraphicFramePr>
        <p:xfrm>
          <a:off x="3213100" y="2154238"/>
          <a:ext cx="1338263" cy="338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46" name="Equation" r:id="rId3" imgW="825500" imgH="203200" progId="Equation.DSMT4">
                  <p:embed/>
                </p:oleObj>
              </mc:Choice>
              <mc:Fallback>
                <p:oleObj name="Equation" r:id="rId3" imgW="825500" imgH="203200" progId="Equation.DSMT4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3100" y="2154238"/>
                        <a:ext cx="1338263" cy="338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347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6338" name="Object 18"/>
          <p:cNvGraphicFramePr>
            <a:graphicFrameLocks noChangeAspect="1"/>
          </p:cNvGraphicFramePr>
          <p:nvPr/>
        </p:nvGraphicFramePr>
        <p:xfrm>
          <a:off x="5146675" y="2027238"/>
          <a:ext cx="1244600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47" name="Equation" r:id="rId5" imgW="850531" imgH="431613" progId="Equation.DSMT4">
                  <p:embed/>
                </p:oleObj>
              </mc:Choice>
              <mc:Fallback>
                <p:oleObj name="Equation" r:id="rId5" imgW="850531" imgH="431613" progId="Equation.DSMT4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6675" y="2027238"/>
                        <a:ext cx="1244600" cy="628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39" name="Object 19"/>
          <p:cNvGraphicFramePr>
            <a:graphicFrameLocks noChangeAspect="1"/>
          </p:cNvGraphicFramePr>
          <p:nvPr/>
        </p:nvGraphicFramePr>
        <p:xfrm>
          <a:off x="2817813" y="3652838"/>
          <a:ext cx="1641475" cy="78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48" name="Equation" r:id="rId7" imgW="876300" imgH="419100" progId="Equation.DSMT4">
                  <p:embed/>
                </p:oleObj>
              </mc:Choice>
              <mc:Fallback>
                <p:oleObj name="Equation" r:id="rId7" imgW="876300" imgH="419100" progId="Equation.DSMT4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7813" y="3652838"/>
                        <a:ext cx="1641475" cy="784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348" name="Rectangle 18"/>
          <p:cNvSpPr>
            <a:spLocks noChangeArrowheads="1"/>
          </p:cNvSpPr>
          <p:nvPr/>
        </p:nvSpPr>
        <p:spPr bwMode="auto">
          <a:xfrm>
            <a:off x="0" y="3638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6349" name="Text Box 19"/>
          <p:cNvSpPr txBox="1">
            <a:spLocks noChangeArrowheads="1"/>
          </p:cNvSpPr>
          <p:nvPr/>
        </p:nvSpPr>
        <p:spPr bwMode="auto">
          <a:xfrm>
            <a:off x="1039813" y="4498975"/>
            <a:ext cx="58801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Tato rovnice má dva kořeny: Q = 5 a Q = -10.</a:t>
            </a:r>
          </a:p>
          <a:p>
            <a:r>
              <a:rPr lang="cs-CZ" sz="2200"/>
              <a:t>Záporný kořen zamítneme, máme tedy: Q</a:t>
            </a:r>
            <a:r>
              <a:rPr lang="cs-CZ" sz="1400"/>
              <a:t>E</a:t>
            </a:r>
            <a:r>
              <a:rPr lang="cs-CZ" sz="2200"/>
              <a:t>=5.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93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04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58394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58395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8396" name="Rectangle 7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8397" name="Rectangle 9"/>
          <p:cNvSpPr>
            <a:spLocks noChangeArrowheads="1"/>
          </p:cNvSpPr>
          <p:nvPr/>
        </p:nvSpPr>
        <p:spPr bwMode="auto">
          <a:xfrm>
            <a:off x="0" y="3324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8398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8399" name="Rectangle 13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8400" name="Rectangle 15"/>
          <p:cNvSpPr>
            <a:spLocks noChangeArrowheads="1"/>
          </p:cNvSpPr>
          <p:nvPr/>
        </p:nvSpPr>
        <p:spPr bwMode="auto">
          <a:xfrm>
            <a:off x="0" y="3638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8401" name="Text Box 16"/>
          <p:cNvSpPr txBox="1">
            <a:spLocks noChangeArrowheads="1"/>
          </p:cNvSpPr>
          <p:nvPr/>
        </p:nvSpPr>
        <p:spPr bwMode="auto">
          <a:xfrm>
            <a:off x="1106488" y="2481263"/>
            <a:ext cx="1841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58402" name="Text Box 17"/>
          <p:cNvSpPr txBox="1">
            <a:spLocks noChangeArrowheads="1"/>
          </p:cNvSpPr>
          <p:nvPr/>
        </p:nvSpPr>
        <p:spPr bwMode="auto">
          <a:xfrm>
            <a:off x="757238" y="2190750"/>
            <a:ext cx="63881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Nyní můžeme dosadit do dříve uvedených vzorců </a:t>
            </a:r>
          </a:p>
          <a:p>
            <a:r>
              <a:rPr lang="cs-CZ" sz="2200"/>
              <a:t> pro CS a PS: </a:t>
            </a:r>
          </a:p>
        </p:txBody>
      </p:sp>
      <p:sp>
        <p:nvSpPr>
          <p:cNvPr id="58403" name="Rectangle 19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8389" name="Object 21"/>
          <p:cNvGraphicFramePr>
            <a:graphicFrameLocks noChangeAspect="1"/>
          </p:cNvGraphicFramePr>
          <p:nvPr/>
        </p:nvGraphicFramePr>
        <p:xfrm>
          <a:off x="1236663" y="3368675"/>
          <a:ext cx="587692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95" name="Equation" r:id="rId3" imgW="3911600" imgH="457200" progId="Equation.DSMT4">
                  <p:embed/>
                </p:oleObj>
              </mc:Choice>
              <mc:Fallback>
                <p:oleObj name="Equation" r:id="rId3" imgW="3911600" imgH="457200" progId="Equation.DSMT4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6663" y="3368675"/>
                        <a:ext cx="5876925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404" name="Rectangle 21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8390" name="Object 22"/>
          <p:cNvGraphicFramePr>
            <a:graphicFrameLocks noChangeAspect="1"/>
          </p:cNvGraphicFramePr>
          <p:nvPr/>
        </p:nvGraphicFramePr>
        <p:xfrm>
          <a:off x="1198563" y="4129088"/>
          <a:ext cx="5300662" cy="722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96" name="Equation" r:id="rId5" imgW="3708400" imgH="508000" progId="Equation.DSMT4">
                  <p:embed/>
                </p:oleObj>
              </mc:Choice>
              <mc:Fallback>
                <p:oleObj name="Equation" r:id="rId5" imgW="3708400" imgH="508000" progId="Equation.DSMT4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8563" y="4129088"/>
                        <a:ext cx="5300662" cy="722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405" name="Text Box 22"/>
          <p:cNvSpPr txBox="1">
            <a:spLocks noChangeArrowheads="1"/>
          </p:cNvSpPr>
          <p:nvPr/>
        </p:nvSpPr>
        <p:spPr bwMode="auto">
          <a:xfrm>
            <a:off x="1123950" y="5310188"/>
            <a:ext cx="42862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Pozn.: Výsledek musí být kladný.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311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cs-CZ" altLang="cs-CZ" sz="2400" b="1" dirty="0"/>
          </a:p>
          <a:p>
            <a:pPr algn="ctr"/>
            <a:r>
              <a:rPr lang="cs-CZ" altLang="cs-CZ" sz="2400" b="1" dirty="0"/>
              <a:t>Přebytek spotřebitele a výrobce - </a:t>
            </a:r>
            <a:r>
              <a:rPr lang="cs-CZ" altLang="cs-CZ" sz="2400" b="1" dirty="0"/>
              <a:t>řešený příklad </a:t>
            </a:r>
            <a:r>
              <a:rPr lang="cs-CZ" altLang="cs-CZ" sz="2400" b="1" dirty="0" smtClean="0"/>
              <a:t>2</a:t>
            </a:r>
            <a:endParaRPr lang="en-GB" altLang="cs-CZ" sz="2400" b="1" dirty="0"/>
          </a:p>
        </p:txBody>
      </p:sp>
      <p:sp>
        <p:nvSpPr>
          <p:cNvPr id="140312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04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140313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14031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40315" name="Rectangle 7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40316" name="Text Box 11"/>
          <p:cNvSpPr txBox="1">
            <a:spLocks noChangeArrowheads="1"/>
          </p:cNvSpPr>
          <p:nvPr/>
        </p:nvSpPr>
        <p:spPr bwMode="auto">
          <a:xfrm>
            <a:off x="944563" y="2066925"/>
            <a:ext cx="61849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200"/>
              <a:t>Určete CS a PS:                      a                   .</a:t>
            </a:r>
          </a:p>
          <a:p>
            <a:endParaRPr lang="cs-CZ" sz="2200"/>
          </a:p>
          <a:p>
            <a:r>
              <a:rPr lang="cs-CZ" sz="2200"/>
              <a:t>Řešení:</a:t>
            </a:r>
          </a:p>
          <a:p>
            <a:r>
              <a:rPr lang="cs-CZ" sz="2200"/>
              <a:t>  V bodě rovnováhy se obě funkce rovnají:</a:t>
            </a:r>
          </a:p>
        </p:txBody>
      </p:sp>
      <p:sp>
        <p:nvSpPr>
          <p:cNvPr id="140317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40318" name="Rectangle 18"/>
          <p:cNvSpPr>
            <a:spLocks noChangeArrowheads="1"/>
          </p:cNvSpPr>
          <p:nvPr/>
        </p:nvSpPr>
        <p:spPr bwMode="auto">
          <a:xfrm>
            <a:off x="0" y="3638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40319" name="Text Box 19"/>
          <p:cNvSpPr txBox="1">
            <a:spLocks noChangeArrowheads="1"/>
          </p:cNvSpPr>
          <p:nvPr/>
        </p:nvSpPr>
        <p:spPr bwMode="auto">
          <a:xfrm>
            <a:off x="1039813" y="4498975"/>
            <a:ext cx="71056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Tato rovnice má kořen Q = 8, kterému odpovídá P = 44.</a:t>
            </a:r>
          </a:p>
        </p:txBody>
      </p:sp>
      <p:graphicFrame>
        <p:nvGraphicFramePr>
          <p:cNvPr id="140307" name="Object 19"/>
          <p:cNvGraphicFramePr>
            <a:graphicFrameLocks noChangeAspect="1"/>
          </p:cNvGraphicFramePr>
          <p:nvPr/>
        </p:nvGraphicFramePr>
        <p:xfrm>
          <a:off x="3149600" y="2147888"/>
          <a:ext cx="1520825" cy="315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316" name="Equation" r:id="rId3" imgW="977476" imgH="203112" progId="Equation.DSMT4">
                  <p:embed/>
                </p:oleObj>
              </mc:Choice>
              <mc:Fallback>
                <p:oleObj name="Equation" r:id="rId3" imgW="977476" imgH="203112" progId="Equation.DSMT4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9600" y="2147888"/>
                        <a:ext cx="1520825" cy="315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0308" name="Object 20"/>
          <p:cNvGraphicFramePr>
            <a:graphicFrameLocks noChangeAspect="1"/>
          </p:cNvGraphicFramePr>
          <p:nvPr/>
        </p:nvGraphicFramePr>
        <p:xfrm>
          <a:off x="4984750" y="2176463"/>
          <a:ext cx="1425575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317" name="Equation" r:id="rId5" imgW="1002865" imgH="203112" progId="Equation.DSMT4">
                  <p:embed/>
                </p:oleObj>
              </mc:Choice>
              <mc:Fallback>
                <p:oleObj name="Equation" r:id="rId5" imgW="1002865" imgH="203112" progId="Equation.DSMT4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84750" y="2176463"/>
                        <a:ext cx="1425575" cy="288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0309" name="Object 21"/>
          <p:cNvGraphicFramePr>
            <a:graphicFrameLocks noChangeAspect="1"/>
          </p:cNvGraphicFramePr>
          <p:nvPr/>
        </p:nvGraphicFramePr>
        <p:xfrm>
          <a:off x="3567113" y="3760788"/>
          <a:ext cx="2044700" cy="363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318" name="Equation" r:id="rId7" imgW="1143000" imgH="203200" progId="Equation.DSMT4">
                  <p:embed/>
                </p:oleObj>
              </mc:Choice>
              <mc:Fallback>
                <p:oleObj name="Equation" r:id="rId7" imgW="1143000" imgH="203200" progId="Equation.DSMT4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7113" y="3760788"/>
                        <a:ext cx="2044700" cy="363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37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04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141338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141339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41340" name="Rectangle 7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41341" name="Rectangle 9"/>
          <p:cNvSpPr>
            <a:spLocks noChangeArrowheads="1"/>
          </p:cNvSpPr>
          <p:nvPr/>
        </p:nvSpPr>
        <p:spPr bwMode="auto">
          <a:xfrm>
            <a:off x="0" y="3324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41342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41343" name="Rectangle 13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41344" name="Rectangle 15"/>
          <p:cNvSpPr>
            <a:spLocks noChangeArrowheads="1"/>
          </p:cNvSpPr>
          <p:nvPr/>
        </p:nvSpPr>
        <p:spPr bwMode="auto">
          <a:xfrm>
            <a:off x="0" y="3638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41345" name="Text Box 16"/>
          <p:cNvSpPr txBox="1">
            <a:spLocks noChangeArrowheads="1"/>
          </p:cNvSpPr>
          <p:nvPr/>
        </p:nvSpPr>
        <p:spPr bwMode="auto">
          <a:xfrm>
            <a:off x="1106488" y="2481263"/>
            <a:ext cx="1841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141346" name="Text Box 17"/>
          <p:cNvSpPr txBox="1">
            <a:spLocks noChangeArrowheads="1"/>
          </p:cNvSpPr>
          <p:nvPr/>
        </p:nvSpPr>
        <p:spPr bwMode="auto">
          <a:xfrm>
            <a:off x="700088" y="2463800"/>
            <a:ext cx="5965825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Nyní můžeme dosadit do vzorců pro CS a PS: </a:t>
            </a:r>
          </a:p>
        </p:txBody>
      </p:sp>
      <p:sp>
        <p:nvSpPr>
          <p:cNvPr id="141347" name="Rectangle 19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41348" name="Rectangle 21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41349" name="Text Box 22"/>
          <p:cNvSpPr txBox="1">
            <a:spLocks noChangeArrowheads="1"/>
          </p:cNvSpPr>
          <p:nvPr/>
        </p:nvSpPr>
        <p:spPr bwMode="auto">
          <a:xfrm>
            <a:off x="1123950" y="5310188"/>
            <a:ext cx="1841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graphicFrame>
        <p:nvGraphicFramePr>
          <p:cNvPr id="141333" name="Object 21"/>
          <p:cNvGraphicFramePr>
            <a:graphicFrameLocks noChangeAspect="1"/>
          </p:cNvGraphicFramePr>
          <p:nvPr/>
        </p:nvGraphicFramePr>
        <p:xfrm>
          <a:off x="1357313" y="3363913"/>
          <a:ext cx="6261100" cy="687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339" name="Equation" r:id="rId3" imgW="4279900" imgH="469900" progId="Equation.DSMT4">
                  <p:embed/>
                </p:oleObj>
              </mc:Choice>
              <mc:Fallback>
                <p:oleObj name="Equation" r:id="rId3" imgW="4279900" imgH="469900" progId="Equation.DSMT4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7313" y="3363913"/>
                        <a:ext cx="6261100" cy="687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1334" name="Object 22"/>
          <p:cNvGraphicFramePr>
            <a:graphicFrameLocks noChangeAspect="1"/>
          </p:cNvGraphicFramePr>
          <p:nvPr/>
        </p:nvGraphicFramePr>
        <p:xfrm>
          <a:off x="1374775" y="4241800"/>
          <a:ext cx="6184900" cy="696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340" name="Equation" r:id="rId5" imgW="4508500" imgH="508000" progId="Equation.DSMT4">
                  <p:embed/>
                </p:oleObj>
              </mc:Choice>
              <mc:Fallback>
                <p:oleObj name="Equation" r:id="rId5" imgW="4508500" imgH="508000" progId="Equation.DSMT4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4775" y="4241800"/>
                        <a:ext cx="6184900" cy="696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9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200" b="1"/>
              <a:t>Celkový příjem jako integrál toku příjmu</a:t>
            </a:r>
            <a:endParaRPr lang="en-GB" altLang="cs-CZ" sz="2200" b="1"/>
          </a:p>
        </p:txBody>
      </p:sp>
      <p:sp>
        <p:nvSpPr>
          <p:cNvPr id="53260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53261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5326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3263" name="Text Box 7"/>
          <p:cNvSpPr txBox="1">
            <a:spLocks noChangeArrowheads="1"/>
          </p:cNvSpPr>
          <p:nvPr/>
        </p:nvSpPr>
        <p:spPr bwMode="auto">
          <a:xfrm>
            <a:off x="774700" y="1511300"/>
            <a:ext cx="6959600" cy="3776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Nechť celkový příjem (TR) je dán jako suma z toku f (t)</a:t>
            </a:r>
          </a:p>
          <a:p>
            <a:r>
              <a:rPr lang="cs-CZ" sz="2200"/>
              <a:t> během určitého období t</a:t>
            </a:r>
            <a:r>
              <a:rPr lang="cs-CZ" sz="1400"/>
              <a:t>1</a:t>
            </a:r>
            <a:r>
              <a:rPr lang="cs-CZ" sz="2200"/>
              <a:t> až t</a:t>
            </a:r>
            <a:r>
              <a:rPr lang="cs-CZ" sz="1400"/>
              <a:t>2</a:t>
            </a:r>
            <a:r>
              <a:rPr lang="cs-CZ" sz="2200"/>
              <a:t>. Pak:</a:t>
            </a:r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r>
              <a:rPr lang="cs-CZ" sz="2200"/>
              <a:t>Příkladem mohou být tržby velkých obchodních </a:t>
            </a:r>
          </a:p>
          <a:p>
            <a:r>
              <a:rPr lang="cs-CZ" sz="2200"/>
              <a:t> řetězců nebo bank.</a:t>
            </a:r>
          </a:p>
          <a:p>
            <a:endParaRPr lang="cs-CZ" sz="2200"/>
          </a:p>
        </p:txBody>
      </p:sp>
      <p:sp>
        <p:nvSpPr>
          <p:cNvPr id="53264" name="Rectangle 9"/>
          <p:cNvSpPr>
            <a:spLocks noChangeArrowheads="1"/>
          </p:cNvSpPr>
          <p:nvPr/>
        </p:nvSpPr>
        <p:spPr bwMode="auto">
          <a:xfrm>
            <a:off x="0" y="3181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3257" name="Object 9"/>
          <p:cNvGraphicFramePr>
            <a:graphicFrameLocks noChangeAspect="1"/>
          </p:cNvGraphicFramePr>
          <p:nvPr/>
        </p:nvGraphicFramePr>
        <p:xfrm>
          <a:off x="3344863" y="2709863"/>
          <a:ext cx="17907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60" name="Equation" r:id="rId3" imgW="901309" imgH="495085" progId="Equation.DSMT4">
                  <p:embed/>
                </p:oleObj>
              </mc:Choice>
              <mc:Fallback>
                <p:oleObj name="Equation" r:id="rId3" imgW="901309" imgH="495085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4863" y="2709863"/>
                        <a:ext cx="1790700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265" name="Rectangle 12"/>
          <p:cNvSpPr>
            <a:spLocks noChangeArrowheads="1"/>
          </p:cNvSpPr>
          <p:nvPr/>
        </p:nvSpPr>
        <p:spPr bwMode="auto">
          <a:xfrm>
            <a:off x="0" y="3228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3266" name="Rectangle 14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zentace_OPF_návrh [režim kompatibility]" id="{F70FC462-D9F3-4EB2-B923-5E5330675293}" vid="{CCD9E1B5-EE89-42D1-936D-BB4AE5A7B3F6}"/>
    </a:ext>
  </a:extLst>
</a:theme>
</file>

<file path=ppt/theme/theme2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šablona</Template>
  <TotalTime>780</TotalTime>
  <Words>1090</Words>
  <Application>Microsoft Office PowerPoint</Application>
  <PresentationFormat>Předvádění na obrazovce (4:3)</PresentationFormat>
  <Paragraphs>454</Paragraphs>
  <Slides>28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2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1" baseType="lpstr">
      <vt:lpstr>Motiv sady Office</vt:lpstr>
      <vt:lpstr>Vlastní návrh</vt:lpstr>
      <vt:lpstr>Equation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Roman Šperka</dc:creator>
  <cp:lastModifiedBy>stoklasova</cp:lastModifiedBy>
  <cp:revision>72</cp:revision>
  <dcterms:created xsi:type="dcterms:W3CDTF">2016-03-17T12:08:01Z</dcterms:created>
  <dcterms:modified xsi:type="dcterms:W3CDTF">2018-06-03T08:55:02Z</dcterms:modified>
</cp:coreProperties>
</file>