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9" r:id="rId3"/>
    <p:sldId id="323" r:id="rId4"/>
    <p:sldId id="487" r:id="rId5"/>
    <p:sldId id="494" r:id="rId6"/>
    <p:sldId id="495" r:id="rId7"/>
    <p:sldId id="496" r:id="rId8"/>
    <p:sldId id="497" r:id="rId9"/>
    <p:sldId id="498" r:id="rId10"/>
    <p:sldId id="288" r:id="rId11"/>
    <p:sldId id="500" r:id="rId12"/>
    <p:sldId id="499" r:id="rId13"/>
    <p:sldId id="501" r:id="rId14"/>
    <p:sldId id="502" r:id="rId15"/>
    <p:sldId id="503" r:id="rId16"/>
    <p:sldId id="504" r:id="rId17"/>
    <p:sldId id="505" r:id="rId18"/>
    <p:sldId id="506" r:id="rId19"/>
    <p:sldId id="509" r:id="rId20"/>
    <p:sldId id="510" r:id="rId21"/>
    <p:sldId id="511" r:id="rId22"/>
    <p:sldId id="513" r:id="rId23"/>
    <p:sldId id="515" r:id="rId24"/>
    <p:sldId id="517" r:id="rId25"/>
    <p:sldId id="518" r:id="rId26"/>
    <p:sldId id="522" r:id="rId27"/>
    <p:sldId id="523" r:id="rId28"/>
    <p:sldId id="536" r:id="rId29"/>
    <p:sldId id="526" r:id="rId30"/>
    <p:sldId id="527" r:id="rId31"/>
    <p:sldId id="530" r:id="rId32"/>
    <p:sldId id="531" r:id="rId33"/>
    <p:sldId id="295" r:id="rId34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29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13.11.2020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dirty="0" smtClean="0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F066A928-83BD-4B3B-AB3B-789638C2D817}" type="datetime1">
              <a:rPr lang="cs-CZ" smtClean="0"/>
              <a:t>13.11.2020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DA23C2D-3845-4F8C-9F64-DBE4B5B8108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340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5" Type="http://schemas.openxmlformats.org/officeDocument/2006/relationships/package" Target="../embeddings/Dokument_aplikace_Microsoft_Word.docx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emf"/><Relationship Id="rId5" Type="http://schemas.openxmlformats.org/officeDocument/2006/relationships/package" Target="../embeddings/Dokument_aplikace_Microsoft_Word1.docx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3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7" y="2365809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MANAŽERSKÁ EKONOMIKA</a:t>
            </a:r>
          </a:p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Ing. Žaneta </a:t>
            </a:r>
            <a:r>
              <a:rPr lang="cs-CZ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Rylková</a:t>
            </a:r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Ph.D.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9"/>
            <a:ext cx="5111750" cy="2159000"/>
          </a:xfrm>
          <a:prstGeom prst="rect">
            <a:avLst/>
          </a:prstGeom>
        </p:spPr>
        <p:txBody>
          <a:bodyPr lIns="68580" tIns="34290" rIns="68580" bIns="34290"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313614"/>
              </p:ext>
            </p:extLst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826823"/>
            <a:ext cx="184727" cy="36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57199"/>
            <a:ext cx="184727" cy="36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6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167589" y="432392"/>
            <a:ext cx="1709443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Produktivita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28538" y="1090092"/>
            <a:ext cx="7992888" cy="22082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produktivitou se pracuje ve všech typech podniků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(výrobních i nevýrobních)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Produktivita vyjadřuje poměr mezi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výstupem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(množství produkce)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objemem použitých vstupů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(výrobních faktorů)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za určité časové období.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Podle rozsahu posuzovaných vstupů se rozlišuje </a:t>
            </a:r>
            <a:r>
              <a:rPr lang="cs-CZ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produktivita parciální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(dílčí),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produktivita určitého výrobního faktoru a </a:t>
            </a:r>
            <a:r>
              <a:rPr lang="cs-CZ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produktivita celková.</a:t>
            </a:r>
            <a:endParaRPr lang="cs-CZ" sz="1600" i="1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30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Efektivnost, hospodárnost, rentabilita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 rotWithShape="1">
          <a:blip r:embed="rId4"/>
          <a:srcRect l="35315" t="32688" r="17863" b="19318"/>
          <a:stretch/>
        </p:blipFill>
        <p:spPr bwMode="auto">
          <a:xfrm>
            <a:off x="341701" y="1131590"/>
            <a:ext cx="7614675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2571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Efektivnost, hospodárnost, rentabilita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334086" y="987574"/>
                <a:ext cx="7992888" cy="286078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lIns="68580" tIns="34290" rIns="68580" bIns="34290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ct val="50000"/>
                  </a:spcBef>
                  <a:tabLst>
                    <a:tab pos="990600" algn="l"/>
                    <a:tab pos="2692400" algn="l"/>
                    <a:tab pos="3403600" algn="l"/>
                  </a:tabLst>
                </a:pPr>
                <a:r>
                  <a:rPr lang="cs-CZ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Účinnost</a:t>
                </a:r>
                <a:r>
                  <a:rPr lang="cs-CZ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cs-CZ" dirty="0">
                    <a:latin typeface="Times New Roman" pitchFamily="18" charset="0"/>
                    <a:cs typeface="Times New Roman" pitchFamily="18" charset="0"/>
                  </a:rPr>
                  <a:t>je vždy číslo menší jak jedna. Jde v principu o podíl využité energie a celkové energie, která do systému vstupuje. </a:t>
                </a:r>
              </a:p>
              <a:p>
                <a:pPr>
                  <a:lnSpc>
                    <a:spcPct val="110000"/>
                  </a:lnSpc>
                  <a:spcBef>
                    <a:spcPct val="50000"/>
                  </a:spcBef>
                  <a:tabLst>
                    <a:tab pos="990600" algn="l"/>
                    <a:tab pos="2692400" algn="l"/>
                    <a:tab pos="3403600" algn="l"/>
                  </a:tabLst>
                </a:pPr>
                <a:r>
                  <a:rPr lang="cs-CZ" dirty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Ekonomická efektivnost </a:t>
                </a:r>
                <a:r>
                  <a:rPr lang="cs-CZ" dirty="0">
                    <a:latin typeface="Times New Roman" pitchFamily="18" charset="0"/>
                    <a:cs typeface="Times New Roman" pitchFamily="18" charset="0"/>
                  </a:rPr>
                  <a:t>je poměr hodnoty výstupu k hodnotě vstupu. Výstupem je hodnota všech výkonů realizovaných podnikem (výnosy), zatímco hodnotou vstupů je např. spotřeba všech výrobních faktorů. Poměr může vykazovat hodnotu vyšší než jedna.</a:t>
                </a:r>
              </a:p>
              <a:p>
                <a:pPr>
                  <a:lnSpc>
                    <a:spcPct val="110000"/>
                  </a:lnSpc>
                  <a:spcBef>
                    <a:spcPct val="50000"/>
                  </a:spcBef>
                  <a:tabLst>
                    <a:tab pos="990600" algn="l"/>
                    <a:tab pos="2695575" algn="l"/>
                    <a:tab pos="3403600" algn="l"/>
                  </a:tabLst>
                </a:pPr>
                <a:r>
                  <a:rPr lang="cs-CZ" i="1" dirty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Účinnost &lt; 1;</a:t>
                </a:r>
                <a:r>
                  <a:rPr lang="cs-CZ" i="1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𝐸𝑘𝑜𝑛𝑜𝑚𝑖𝑐𝑘</m:t>
                    </m:r>
                    <m:r>
                      <a:rPr lang="cs-CZ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á </m:t>
                    </m:r>
                    <m:r>
                      <a:rPr lang="cs-CZ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𝑒𝑓𝑒𝑘𝑡𝑖𝑣𝑛𝑜𝑠𝑡</m:t>
                    </m:r>
                    <m:r>
                      <a:rPr lang="cs-CZ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≥1</m:t>
                    </m:r>
                  </m:oMath>
                </a14:m>
                <a:endParaRPr lang="cs-CZ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FFFF00"/>
                  </a:buClr>
                  <a:tabLst>
                    <a:tab pos="358775" algn="l"/>
                  </a:tabLst>
                  <a:defRPr/>
                </a:pPr>
                <a:endParaRPr lang="cs-CZ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86" y="987574"/>
                <a:ext cx="7992888" cy="2860783"/>
              </a:xfrm>
              <a:prstGeom prst="rect">
                <a:avLst/>
              </a:prstGeom>
              <a:blipFill>
                <a:blip r:embed="rId3"/>
                <a:stretch>
                  <a:fillRect l="-915" t="-1279" r="-5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87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Efektivnost, hospodárnost, rentabilita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086" y="987574"/>
            <a:ext cx="7992888" cy="15527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  <a:tabLst>
                <a:tab pos="628650" algn="l"/>
              </a:tabLst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hospodárnost: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tabLst>
                <a:tab pos="628650" algn="l"/>
              </a:tabLst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tabLst>
                <a:tab pos="628650" algn="l"/>
              </a:tabLst>
            </a:pP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tabLst>
                <a:tab pos="628650" algn="l"/>
              </a:tabLst>
            </a:pP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tabLst>
                <a:tab pos="628650" algn="l"/>
              </a:tabLst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tabLst>
                <a:tab pos="628650" algn="l"/>
              </a:tabLst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9640606"/>
              </p:ext>
            </p:extLst>
          </p:nvPr>
        </p:nvGraphicFramePr>
        <p:xfrm>
          <a:off x="159718" y="1491630"/>
          <a:ext cx="8790605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5" name="Document" r:id="rId5" imgW="6961092" imgH="788889" progId="Word.Document.8">
                  <p:embed/>
                </p:oleObj>
              </mc:Choice>
              <mc:Fallback>
                <p:oleObj name="Document" r:id="rId5" imgW="6961092" imgH="788889" progId="Word.Documen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18" y="1491630"/>
                        <a:ext cx="8790605" cy="992188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2113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Produktivita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086" y="987574"/>
            <a:ext cx="7992888" cy="120802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V obecné poloze je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produktivita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určena poměrem množství produkce k objemu užitých vstupů za příslušné období.</a:t>
            </a:r>
          </a:p>
          <a:p>
            <a:r>
              <a:rPr lang="cs-CZ" u="sng" dirty="0">
                <a:latin typeface="Times New Roman" pitchFamily="18" charset="0"/>
                <a:cs typeface="Times New Roman" pitchFamily="18" charset="0"/>
              </a:rPr>
              <a:t>Čím více je vyrobeno požadovaných produktů z menšího objemu zdrojů, tím vyšší produktivity bylo dosaženo.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75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Parciální produktivita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086" y="987574"/>
            <a:ext cx="7992888" cy="200824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Parciální produktivita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poměřuje výstup s jednotlivými položkami vstupů, tj. jednotlivými výrobními faktory.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Existuje parciální produktivita: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lidské práce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dlouhodobého majetku (stroje, budovy, výrobní zařízení)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materiálu (suroviny, polotovary)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řídící práce (managementu)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46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Produktivita práce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086" y="987574"/>
            <a:ext cx="7992888" cy="176202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Parciální produktivita lidské práce se označuje jako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produktivita práce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Měřítkem produktivity práce, používaným v ekonomické praxi podniků je: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925868"/>
              </p:ext>
            </p:extLst>
          </p:nvPr>
        </p:nvGraphicFramePr>
        <p:xfrm>
          <a:off x="458880" y="1815383"/>
          <a:ext cx="62642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58" name="Rovnice" r:id="rId5" imgW="5918200" imgH="660400" progId="Equation.3">
                  <p:embed/>
                </p:oleObj>
              </mc:Choice>
              <mc:Fallback>
                <p:oleObj name="Rovnice" r:id="rId5" imgW="5918200" imgH="660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880" y="1815383"/>
                        <a:ext cx="6264275" cy="660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1921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Produktivita práce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086" y="987574"/>
            <a:ext cx="7992888" cy="34547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Nejfrekventovanějším  ukazatelem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produktivita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práce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kdy jako výstup je použita veličina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 přidaná hodnota“;</a:t>
            </a:r>
            <a:endParaRPr lang="cs-CZ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její  vyjádření pak má podobu:</a:t>
            </a:r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Respektive</a:t>
            </a:r>
            <a:r>
              <a:rPr lang="cs-CZ" dirty="0"/>
              <a:t>: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676442"/>
              </p:ext>
            </p:extLst>
          </p:nvPr>
        </p:nvGraphicFramePr>
        <p:xfrm>
          <a:off x="467544" y="2101113"/>
          <a:ext cx="4500562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22" name="Rovnice" r:id="rId5" imgW="3731675" imgH="571512" progId="Equation.3">
                  <p:embed/>
                </p:oleObj>
              </mc:Choice>
              <mc:Fallback>
                <p:oleObj name="Rovnice" r:id="rId5" imgW="3731675" imgH="5715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101113"/>
                        <a:ext cx="4500562" cy="642938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115643"/>
              </p:ext>
            </p:extLst>
          </p:nvPr>
        </p:nvGraphicFramePr>
        <p:xfrm>
          <a:off x="376775" y="3507854"/>
          <a:ext cx="53943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23" name="Rovnice" r:id="rId7" imgW="2819400" imgH="419100" progId="Equation.3">
                  <p:embed/>
                </p:oleObj>
              </mc:Choice>
              <mc:Fallback>
                <p:oleObj name="Rovnice" r:id="rId7" imgW="28194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75" y="3507854"/>
                        <a:ext cx="5394325" cy="75247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6531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Produktivita práce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086" y="987574"/>
            <a:ext cx="7992888" cy="28392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cs-CZ" u="sng" dirty="0">
                <a:latin typeface="Times New Roman" pitchFamily="18" charset="0"/>
                <a:cs typeface="Times New Roman" pitchFamily="18" charset="0"/>
              </a:rPr>
              <a:t>Přidanou hodnotou se rozumí:</a:t>
            </a:r>
          </a:p>
          <a:p>
            <a:pPr>
              <a:buFont typeface="Wingdings" pitchFamily="2" charset="2"/>
              <a:buNone/>
              <a:defRPr/>
            </a:pPr>
            <a:r>
              <a:rPr lang="cs-CZ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PH 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= hodnota produkce – </a:t>
            </a:r>
            <a:r>
              <a:rPr lang="cs-CZ" i="1" dirty="0" err="1">
                <a:latin typeface="Times New Roman" pitchFamily="18" charset="0"/>
                <a:cs typeface="Times New Roman" pitchFamily="18" charset="0"/>
              </a:rPr>
              <a:t>mezispotřeba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  <a:p>
            <a:pPr marL="895350" lvl="1" indent="-438150">
              <a:buFont typeface="Wingdings" pitchFamily="2" charset="2"/>
              <a:buChar char="q"/>
              <a:defRPr/>
            </a:pPr>
            <a:r>
              <a:rPr lang="cs-CZ" i="1" dirty="0">
                <a:latin typeface="Times New Roman" pitchFamily="18" charset="0"/>
                <a:cs typeface="Times New Roman" pitchFamily="18" charset="0"/>
              </a:rPr>
              <a:t>hodnotou produkce je výnos (tržba) z realizované produkce,</a:t>
            </a:r>
          </a:p>
          <a:p>
            <a:pPr marL="895350" lvl="1" indent="-438150">
              <a:buFont typeface="Wingdings" pitchFamily="2" charset="2"/>
              <a:buChar char="q"/>
              <a:defRPr/>
            </a:pPr>
            <a:r>
              <a:rPr lang="cs-CZ" i="1" dirty="0" err="1">
                <a:latin typeface="Times New Roman" pitchFamily="18" charset="0"/>
                <a:cs typeface="Times New Roman" pitchFamily="18" charset="0"/>
              </a:rPr>
              <a:t>mezispotřeba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 je náklad za veškeré nakupované suroviny, materiály, služby, které. byly opatřeny pro činnost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podniku</a:t>
            </a:r>
          </a:p>
          <a:p>
            <a:pPr marL="895350" lvl="1" indent="-438150">
              <a:buFont typeface="Wingdings" pitchFamily="2" charset="2"/>
              <a:buChar char="q"/>
              <a:defRPr/>
            </a:pPr>
            <a:r>
              <a:rPr lang="cs-CZ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Přidaná </a:t>
            </a:r>
            <a:r>
              <a:rPr lang="cs-CZ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hodnota je 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součtem mezd, sociálních dávek, odpisů a zisku (ztráty) před započtením úroků a daní. </a:t>
            </a:r>
            <a:r>
              <a:rPr lang="cs-CZ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Jde o tu část hodnoty produktu, kterou vložil (přidal) do výrobku zkoumaný podnik.</a:t>
            </a:r>
            <a:endParaRPr lang="en-US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25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Cesty ke zvyšování 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produktivity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086" y="1419622"/>
            <a:ext cx="7992888" cy="2562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„Štíhlá výroba“ předpokládá, že se firma bude zbavovat všeho, co nesouvisí přímo s výrobní činností.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(má však svoje hranice)</a:t>
            </a:r>
          </a:p>
          <a:p>
            <a:pPr marL="1000125" lvl="1" indent="-542925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Orientace na zákazníka; přechod od hromadné výroby pro neznámého odběratele ke kumulaci výroby dle kritéria individuálních požadavků zákazníka.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(Ford vyrobil &gt; 15 mil. automobilů stejného typu).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1000125" lvl="1" indent="-542925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Zrychlení dodavatelských, výrobních a distribučních cyklů.</a:t>
            </a:r>
          </a:p>
          <a:p>
            <a:pPr marL="1000125" lvl="1" indent="-542925"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Zhodnocování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zdrojů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67544" y="1059582"/>
            <a:ext cx="7344816" cy="363530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899592" y="1548292"/>
            <a:ext cx="6480720" cy="260763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68580" tIns="34290" rIns="68580" bIns="3429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000" b="1" dirty="0">
              <a:solidFill>
                <a:schemeClr val="bg1"/>
              </a:solidFill>
            </a:endParaRPr>
          </a:p>
          <a:p>
            <a:pPr algn="l"/>
            <a:endParaRPr lang="cs-CZ" sz="3000" b="1" dirty="0">
              <a:solidFill>
                <a:schemeClr val="bg1"/>
              </a:solidFill>
            </a:endParaRPr>
          </a:p>
          <a:p>
            <a:r>
              <a:rPr lang="cs-CZ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Produktivita. Produktivita práce. Ekonomie rozsahu.</a:t>
            </a:r>
          </a:p>
          <a:p>
            <a:endParaRPr lang="cs-CZ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cs-CZ" sz="1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Přednáška č. 7</a:t>
            </a:r>
            <a:endParaRPr lang="cs-CZ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7632" y="2232670"/>
            <a:ext cx="3627756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5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Cesty ke zvyšování 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produktivity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086" y="1419622"/>
            <a:ext cx="7992888" cy="27161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542925" indent="-542925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Snižování nákladů,</a:t>
            </a:r>
          </a:p>
          <a:p>
            <a:pPr marL="542925" indent="-542925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Zvyšování jakosti výrobků a služeb,</a:t>
            </a:r>
          </a:p>
          <a:p>
            <a:pPr marL="542925" indent="-542925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Úspora času 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(při vývoji nového výrobku, při provozu, distribuci)</a:t>
            </a:r>
          </a:p>
          <a:p>
            <a:pPr marL="542925" indent="-542925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Hodnotová analýza 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(jde o účelně sestavený soubor metod, pomocí nichž se hledá zlepšení funkce analyzovaného objektu  s cílem zvýšit jeho produktivitu).</a:t>
            </a:r>
          </a:p>
          <a:p>
            <a:pPr marL="542925" indent="-542925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Kvantitativní metody 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(např. operační výzkum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42925" indent="-542925">
              <a:buFont typeface="Arial" panose="020B0604020202020204" pitchFamily="34" charset="0"/>
              <a:buChar char="•"/>
              <a:defRPr/>
            </a:pP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Procesní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řízení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96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Interní procesy v liniově štábním systému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4" name="Obrázek 33"/>
          <p:cNvPicPr/>
          <p:nvPr/>
        </p:nvPicPr>
        <p:blipFill rotWithShape="1">
          <a:blip r:embed="rId4"/>
          <a:srcRect l="34202" t="33654" r="19290" b="16314"/>
          <a:stretch/>
        </p:blipFill>
        <p:spPr bwMode="auto">
          <a:xfrm>
            <a:off x="341701" y="1131590"/>
            <a:ext cx="7398651" cy="374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4073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Hodnotový řetězec interních podnikových procesů Porter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997588"/>
              </p:ext>
            </p:extLst>
          </p:nvPr>
        </p:nvGraphicFramePr>
        <p:xfrm>
          <a:off x="683568" y="1232613"/>
          <a:ext cx="7200602" cy="3643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03" name="Dokument" r:id="rId5" imgW="5746651" imgH="3329542" progId="Word.Document.12">
                  <p:embed/>
                </p:oleObj>
              </mc:Choice>
              <mc:Fallback>
                <p:oleObj name="Dokument" r:id="rId5" imgW="5746651" imgH="3329542" progId="Word.Document.12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232613"/>
                        <a:ext cx="7200602" cy="364339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0604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Hodnotový řetězec interních podnikových 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procesů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08302532"/>
              </p:ext>
            </p:extLst>
          </p:nvPr>
        </p:nvGraphicFramePr>
        <p:xfrm>
          <a:off x="395536" y="987574"/>
          <a:ext cx="7416502" cy="3905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26" name="Dokument" r:id="rId5" imgW="5775404" imgH="3427505" progId="Word.Document.8">
                  <p:embed/>
                </p:oleObj>
              </mc:Choice>
              <mc:Fallback>
                <p:oleObj name="Dokument" r:id="rId5" imgW="5775404" imgH="3427505" progId="Word.Documen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987574"/>
                        <a:ext cx="7416502" cy="390594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3332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Měření doby procesu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987574"/>
            <a:ext cx="7992888" cy="16358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tabLst>
                <a:tab pos="990600" algn="l"/>
              </a:tabLst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Výrobní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podniky mají dvě možnosti jak zajistit krátké a spolehlivé doby dodávky:</a:t>
            </a:r>
          </a:p>
          <a:p>
            <a:pPr marL="990600" lvl="1" indent="-533400">
              <a:lnSpc>
                <a:spcPct val="110000"/>
              </a:lnSpc>
              <a:spcBef>
                <a:spcPts val="600"/>
              </a:spcBef>
              <a:buClr>
                <a:srgbClr val="FFC000"/>
              </a:buClr>
              <a:buFont typeface="Wingdings" pitchFamily="2" charset="2"/>
              <a:buChar char="q"/>
              <a:tabLst>
                <a:tab pos="990600" algn="l"/>
              </a:tabLst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Výrobní proces, který rychle reaguje na požadavky zákazníků,</a:t>
            </a:r>
          </a:p>
          <a:p>
            <a:pPr marL="990600" lvl="1" indent="-533400">
              <a:lnSpc>
                <a:spcPct val="110000"/>
              </a:lnSpc>
              <a:spcBef>
                <a:spcPts val="600"/>
              </a:spcBef>
              <a:buClr>
                <a:srgbClr val="FFC000"/>
              </a:buClr>
              <a:buFont typeface="Wingdings" pitchFamily="2" charset="2"/>
              <a:buChar char="q"/>
              <a:tabLst>
                <a:tab pos="990600" algn="l"/>
              </a:tabLst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Prodej ze skladů, kde je v zásobách celá škála nabízeného zboží.</a:t>
            </a: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82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Měření kvality procesu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987574"/>
            <a:ext cx="7992888" cy="139884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FFC000"/>
              </a:buClr>
              <a:buFont typeface="Wingdings" panose="05000000000000000000" pitchFamily="2" charset="2"/>
              <a:buChar char="q"/>
              <a:tabLst>
                <a:tab pos="2152650" algn="l"/>
              </a:tabLst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Výrobní podniky: Počet prvotních průchodů daného výrobku výrobním procesem bez oprav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FFC000"/>
              </a:buClr>
              <a:buFont typeface="Wingdings" panose="05000000000000000000" pitchFamily="2" charset="2"/>
              <a:buChar char="q"/>
              <a:tabLst>
                <a:tab pos="2152650" algn="l"/>
              </a:tabLst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Podniky poskytující služby: nepřesné informace, špatná komunikace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  <a:tabLst>
                <a:tab pos="2152650" algn="l"/>
              </a:tabLst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96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Měření doby procesu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62526221"/>
              </p:ext>
            </p:extLst>
          </p:nvPr>
        </p:nvGraphicFramePr>
        <p:xfrm>
          <a:off x="188640" y="1131590"/>
          <a:ext cx="7884368" cy="3373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49" name="Document" r:id="rId5" imgW="5776325" imgH="3012676" progId="Word.Document.8">
                  <p:embed/>
                </p:oleObj>
              </mc:Choice>
              <mc:Fallback>
                <p:oleObj name="Document" r:id="rId5" imgW="5776325" imgH="3012676" progId="Word.Documen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640" y="1131590"/>
                        <a:ext cx="7884368" cy="337376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7949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Měření doby procesu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2" name="Objek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90303676"/>
              </p:ext>
            </p:extLst>
          </p:nvPr>
        </p:nvGraphicFramePr>
        <p:xfrm>
          <a:off x="203126" y="893917"/>
          <a:ext cx="7345511" cy="396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72" name="Document" r:id="rId5" imgW="6101929" imgH="3501413" progId="Word.Document.8">
                  <p:embed/>
                </p:oleObj>
              </mc:Choice>
              <mc:Fallback>
                <p:oleObj name="Document" r:id="rId5" imgW="6101929" imgH="3501413" progId="Word.Documen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126" y="893917"/>
                        <a:ext cx="7345511" cy="39655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4871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Kombinace výrobních faktorů </a:t>
            </a:r>
            <a:r>
              <a:rPr lang="cs-CZ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(ekonomie rozsahu: úvahy při založení podniku)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 rotWithShape="1">
          <a:blip r:embed="rId3"/>
          <a:srcRect l="35318" t="30071" r="27286" b="17624"/>
          <a:stretch/>
        </p:blipFill>
        <p:spPr bwMode="auto">
          <a:xfrm>
            <a:off x="600781" y="1563638"/>
            <a:ext cx="6480719" cy="29645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4111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Ekonomie rozsahu a hranice její využitelnosti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987574"/>
            <a:ext cx="7992888" cy="35809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Ekonomie rozsahu umožňuje využít poznatku, že růst investičních nákladů (jakož i některých položek výrobních a ostatních nákladů převážně režijního charakteru) lze vyjádřit pomocí mocninné závislosti ve tvaru: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endParaRPr lang="cs-CZ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cs-CZ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investiční náklady výrobní jednotky o kapacitě K</a:t>
            </a:r>
            <a:r>
              <a:rPr lang="cs-CZ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, 	</a:t>
            </a:r>
          </a:p>
          <a:p>
            <a:pPr>
              <a:lnSpc>
                <a:spcPct val="110000"/>
              </a:lnSpc>
            </a:pPr>
            <a:r>
              <a:rPr lang="cs-CZ" i="1" dirty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cs-CZ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	investiční náklady základní výrobní jednotky o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kapacit</a:t>
            </a:r>
          </a:p>
          <a:p>
            <a:pPr>
              <a:lnSpc>
                <a:spcPct val="110000"/>
              </a:lnSpc>
            </a:pP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	exponent charakterizující růst nákladů v závislosti na růstu 	výrobní kapacity	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873224"/>
              </p:ext>
            </p:extLst>
          </p:nvPr>
        </p:nvGraphicFramePr>
        <p:xfrm>
          <a:off x="395536" y="1984860"/>
          <a:ext cx="2179637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4" name="Rovnice" r:id="rId5" imgW="1079032" imgH="520474" progId="Equation.3">
                  <p:embed/>
                </p:oleObj>
              </mc:Choice>
              <mc:Fallback>
                <p:oleObj name="Rovnice" r:id="rId5" imgW="1079032" imgH="520474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984860"/>
                        <a:ext cx="2179637" cy="117792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6127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454246" y="432392"/>
            <a:ext cx="3136116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Cíl a struktura přednášky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11772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tabLst>
                <a:tab pos="2686050" algn="l"/>
                <a:tab pos="5200650" algn="l"/>
                <a:tab pos="6191250" algn="l"/>
                <a:tab pos="8610600" algn="r"/>
              </a:tabLst>
            </a:pP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Výrobní faktory</a:t>
            </a:r>
          </a:p>
          <a:p>
            <a:pPr>
              <a:tabLst>
                <a:tab pos="2686050" algn="l"/>
                <a:tab pos="5200650" algn="l"/>
                <a:tab pos="6191250" algn="l"/>
                <a:tab pos="8610600" algn="r"/>
              </a:tabLst>
            </a:pP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Produktivita</a:t>
            </a:r>
          </a:p>
          <a:p>
            <a:pPr>
              <a:tabLst>
                <a:tab pos="2686050" algn="l"/>
                <a:tab pos="5200650" algn="l"/>
                <a:tab pos="6191250" algn="l"/>
                <a:tab pos="8610600" algn="r"/>
              </a:tabLst>
            </a:pP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Ekonomie rozsahu</a:t>
            </a:r>
            <a:endParaRPr lang="cs-CZ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72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Ekonomie rozsahu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774295"/>
              </p:ext>
            </p:extLst>
          </p:nvPr>
        </p:nvGraphicFramePr>
        <p:xfrm>
          <a:off x="272413" y="987574"/>
          <a:ext cx="7137456" cy="4070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8" name="Dokument" r:id="rId5" imgW="5757256" imgH="3428714" progId="Word.Document.12">
                  <p:embed/>
                </p:oleObj>
              </mc:Choice>
              <mc:Fallback>
                <p:oleObj name="Dokument" r:id="rId5" imgW="5757256" imgH="3428714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3" y="987574"/>
                        <a:ext cx="7137456" cy="407022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0407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Modelová situace 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987574"/>
            <a:ext cx="7992888" cy="401135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Zásobník sypkých hmot ve tvaru krychle má kapacitu danou jejím objemem. Zásobník na sypké hmoty slouží potravinářským závodům jako operativní zásoba vstupních surovin, mezivýrobků nebo výrobků. Zásobník je zhotoven v souladu s platnými zákonnými předpisy z nerezové oceli. Rozměry a tvar zásobníku je uveden na následujícím schématu:</a:t>
            </a:r>
          </a:p>
          <a:p>
            <a:pPr>
              <a:lnSpc>
                <a:spcPct val="110000"/>
              </a:lnSpc>
              <a:tabLst>
                <a:tab pos="3676650" algn="r"/>
              </a:tabLst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Zásobník má tvar krychle o velikosti </a:t>
            </a:r>
          </a:p>
          <a:p>
            <a:pPr>
              <a:lnSpc>
                <a:spcPct val="110000"/>
              </a:lnSpc>
              <a:tabLst>
                <a:tab pos="3676650" algn="r"/>
              </a:tabLst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hrany: a = 1,8 m, Zásobník tvoří 4 stěny</a:t>
            </a:r>
          </a:p>
          <a:p>
            <a:pPr>
              <a:lnSpc>
                <a:spcPct val="110000"/>
              </a:lnSpc>
              <a:tabLst>
                <a:tab pos="3676650" algn="r"/>
              </a:tabLst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 a dno. Investiční náklady na zhotovení </a:t>
            </a:r>
          </a:p>
          <a:p>
            <a:pPr>
              <a:lnSpc>
                <a:spcPct val="110000"/>
              </a:lnSpc>
              <a:tabLst>
                <a:tab pos="3676650" algn="r"/>
              </a:tabLst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korozivzdorné nádoby zásobníku jsou </a:t>
            </a:r>
          </a:p>
          <a:p>
            <a:pPr>
              <a:lnSpc>
                <a:spcPct val="110000"/>
              </a:lnSpc>
              <a:tabLst>
                <a:tab pos="3676650" algn="r"/>
              </a:tabLst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pro jednoduchost dány pouze náklady </a:t>
            </a:r>
          </a:p>
          <a:p>
            <a:pPr>
              <a:lnSpc>
                <a:spcPct val="110000"/>
              </a:lnSpc>
              <a:tabLst>
                <a:tab pos="3676650" algn="r"/>
              </a:tabLst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na materiál, jehož cena činí 22 800 Kč /m</a:t>
            </a:r>
            <a:r>
              <a:rPr lang="cs-CZ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728096"/>
              </p:ext>
            </p:extLst>
          </p:nvPr>
        </p:nvGraphicFramePr>
        <p:xfrm>
          <a:off x="4595761" y="2499742"/>
          <a:ext cx="3411537" cy="240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66" name="Document" r:id="rId5" imgW="3782260" imgH="2680508" progId="Word.Document.8">
                  <p:embed/>
                </p:oleObj>
              </mc:Choice>
              <mc:Fallback>
                <p:oleObj name="Document" r:id="rId5" imgW="3782260" imgH="268050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761" y="2499742"/>
                        <a:ext cx="3411537" cy="24082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073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987574"/>
            <a:ext cx="7992888" cy="262020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628650" indent="-62865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Stanovte: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723900" lvl="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i="1" dirty="0">
                <a:latin typeface="Times New Roman" pitchFamily="18" charset="0"/>
                <a:cs typeface="Times New Roman" pitchFamily="18" charset="0"/>
              </a:rPr>
              <a:t>Investiční náklady na zhotovení nádoby dle výše uvedené charakteristiky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723900" lvl="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i="1" dirty="0">
                <a:latin typeface="Times New Roman" pitchFamily="18" charset="0"/>
                <a:cs typeface="Times New Roman" pitchFamily="18" charset="0"/>
              </a:rPr>
              <a:t>Investiční náklady nádoby s čtyřnásobnou kapacitou.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723900" lvl="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i="1" dirty="0">
                <a:latin typeface="Times New Roman" pitchFamily="18" charset="0"/>
                <a:cs typeface="Times New Roman" pitchFamily="18" charset="0"/>
              </a:rPr>
              <a:t>Výsledky okomentujte.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858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512228" y="432392"/>
            <a:ext cx="1020152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18305" y="1191842"/>
            <a:ext cx="7992888" cy="10849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Smyslem přednášky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bylo studenty seznámit s rozdíly mezi pojmy efektivnost, hospodárnost, produktivita a produktivita práce. Dále byl představen hodnotový řetězec interních procesů a ekonomie rozsahu.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04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48778" y="432392"/>
            <a:ext cx="2147063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Výrobní faktory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28538" y="1090092"/>
            <a:ext cx="7992888" cy="278076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tabLst>
                <a:tab pos="358775" algn="l"/>
                <a:tab pos="3948113" algn="l"/>
                <a:tab pos="4127500" algn="l"/>
              </a:tabLst>
              <a:defRPr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Z hlediska podnikové ekonomiky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dělíme výrobní faktory  na: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dispozitivní výrobní faktor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elementární výrobní faktory. </a:t>
            </a:r>
            <a:endParaRPr lang="cs-CZ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tabLst>
                <a:tab pos="358775" algn="l"/>
                <a:tab pos="3948113" algn="l"/>
                <a:tab pos="4127500" algn="l"/>
              </a:tabLst>
              <a:defRPr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Dispozitivní výrobní faktory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	- řídící práce</a:t>
            </a:r>
            <a:br>
              <a:rPr lang="cs-CZ" dirty="0">
                <a:latin typeface="Times New Roman" pitchFamily="18" charset="0"/>
                <a:cs typeface="Times New Roman" pitchFamily="18" charset="0"/>
              </a:rPr>
            </a:b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Elementární výrobní faktory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	- výkonná práce</a:t>
            </a:r>
            <a:br>
              <a:rPr lang="cs-CZ" dirty="0">
                <a:latin typeface="Times New Roman" pitchFamily="18" charset="0"/>
                <a:cs typeface="Times New Roman" pitchFamily="18" charset="0"/>
              </a:rPr>
            </a:br>
            <a:r>
              <a:rPr lang="cs-CZ" dirty="0">
                <a:latin typeface="Times New Roman" pitchFamily="18" charset="0"/>
                <a:cs typeface="Times New Roman" pitchFamily="18" charset="0"/>
              </a:rPr>
              <a:t>		- dlouhodobý hmotný majetek 				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(pozemky, budovy, stroje)</a:t>
            </a:r>
            <a:br>
              <a:rPr lang="cs-CZ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- materiály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(suroviny, pomocné a provozní 			látky aj.)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07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Kombinace výrobních faktorů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6540" y="1491630"/>
            <a:ext cx="7992888" cy="215482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Kombinace výrobních faktorů již při založení podniku: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Pro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zjištění současné, ale zejména budoucí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poptávky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po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daném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produktu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(službě), se projektuje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kapacita výrobního zařízení </a:t>
            </a:r>
            <a:r>
              <a:rPr lang="cs-CZ" sz="16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dlouhodobý hmotný majetek).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r>
              <a:rPr lang="cs-CZ" sz="1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kapacitou výrobního zařízení je dána potřeba pracovníků </a:t>
            </a:r>
            <a:r>
              <a:rPr lang="cs-CZ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(výkonných </a:t>
            </a:r>
            <a:r>
              <a:rPr lang="cs-CZ" sz="16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řídících pracovníků).</a:t>
            </a:r>
            <a:endParaRPr lang="cs-CZ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04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Kombinace výrobních faktorů </a:t>
            </a:r>
            <a:r>
              <a:rPr lang="cs-CZ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(ekonomie rozsahu: úvahy při založení podniku)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 rotWithShape="1">
          <a:blip r:embed="rId3"/>
          <a:srcRect l="35318" t="30071" r="27286" b="17624"/>
          <a:stretch/>
        </p:blipFill>
        <p:spPr bwMode="auto">
          <a:xfrm>
            <a:off x="600781" y="1563638"/>
            <a:ext cx="6480719" cy="29645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8259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Kombinace výrobních faktorů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086" y="987574"/>
            <a:ext cx="7992888" cy="308853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Do jednotlivých typů výrob vstupují výrobní faktory v různém množství a často se stává, že jeden konkrétní faktor převažuje.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Podle převažujícího výrobního faktoru můžeme rozlišit výroby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(podniky):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podniky s vysokým podílem dlouhodobého hmotného majetku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kapitálově náročná výroba),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vysoký podíl odpisů v nákladech: těžební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průmysl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hutě, automobilky.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pracovně náročné: především služby, průmysl skla, keramiky,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optický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průmysl.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materiálově náročné: potravinářský průmysl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hutnictví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neželezných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kovů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(může být i výroba energetický náročná).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Spotřeba výrobních faktorů – náklady podniku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086" y="987574"/>
            <a:ext cx="7992888" cy="373486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Ve výrobním procesu dochází ke spojení,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kombinaci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a použití výrobních faktorů, z nichž některé se spotřebovávají najednou </a:t>
            </a:r>
            <a:r>
              <a:rPr lang="cs-CZ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(např. materiál)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jiné se spotřebovávají postupně </a:t>
            </a:r>
            <a:r>
              <a:rPr lang="cs-CZ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(stroje, budovy, haly, výrobní zařízení)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opotřebovávají se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endParaRPr lang="cs-CZ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endParaRPr lang="cs-CZ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endParaRPr lang="cs-CZ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endParaRPr lang="cs-CZ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endParaRPr lang="cs-CZ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endParaRPr lang="cs-CZ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 rotWithShape="1">
          <a:blip r:embed="rId3"/>
          <a:srcRect l="33718" t="46289" r="18820" b="15346"/>
          <a:stretch/>
        </p:blipFill>
        <p:spPr bwMode="auto">
          <a:xfrm>
            <a:off x="971600" y="2067694"/>
            <a:ext cx="5976664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1944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Efektivnost, hospodárnost, produktivita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086" y="987574"/>
            <a:ext cx="7992888" cy="404880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Výrobou rozumíme v nejširším pojetí transformaci vstupů (výrobních faktorů) v užitečné výstupy (výrobky, služby).</a:t>
            </a:r>
          </a:p>
          <a:p>
            <a:pPr>
              <a:lnSpc>
                <a:spcPct val="110000"/>
              </a:lnSpc>
              <a:spcAft>
                <a:spcPts val="1200"/>
              </a:spcAf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Efektivnost (účinnost) s jakou jsou výrobní faktory využívány ve výrobě, se označuje jako jejich 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produktivita.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endParaRPr lang="cs-CZ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endParaRPr lang="cs-CZ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endParaRPr lang="cs-CZ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endParaRPr lang="cs-CZ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endParaRPr lang="cs-CZ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8" name="Obrázek 7"/>
          <p:cNvPicPr/>
          <p:nvPr/>
        </p:nvPicPr>
        <p:blipFill rotWithShape="1">
          <a:blip r:embed="rId3"/>
          <a:srcRect l="35205" t="57873" r="19988" b="19071"/>
          <a:stretch/>
        </p:blipFill>
        <p:spPr bwMode="auto">
          <a:xfrm>
            <a:off x="1403648" y="3147814"/>
            <a:ext cx="5832648" cy="1656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6781999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2959</TotalTime>
  <Words>1211</Words>
  <Application>Microsoft Office PowerPoint</Application>
  <PresentationFormat>Předvádění na obrazovce (16:9)</PresentationFormat>
  <Paragraphs>160</Paragraphs>
  <Slides>33</Slides>
  <Notes>21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33</vt:i4>
      </vt:variant>
    </vt:vector>
  </HeadingPairs>
  <TitlesOfParts>
    <vt:vector size="42" baseType="lpstr">
      <vt:lpstr>Arial</vt:lpstr>
      <vt:lpstr>Calibri</vt:lpstr>
      <vt:lpstr>Cambria Math</vt:lpstr>
      <vt:lpstr>Times New Roman</vt:lpstr>
      <vt:lpstr>Wingdings</vt:lpstr>
      <vt:lpstr>SLU</vt:lpstr>
      <vt:lpstr>Document</vt:lpstr>
      <vt:lpstr>Rovnice</vt:lpstr>
      <vt:lpstr>Dokument</vt:lpstr>
      <vt:lpstr>Název prezentace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ryl0001</cp:lastModifiedBy>
  <cp:revision>283</cp:revision>
  <cp:lastPrinted>2018-03-27T09:30:31Z</cp:lastPrinted>
  <dcterms:created xsi:type="dcterms:W3CDTF">2016-07-06T15:42:34Z</dcterms:created>
  <dcterms:modified xsi:type="dcterms:W3CDTF">2020-11-13T06:42:37Z</dcterms:modified>
</cp:coreProperties>
</file>