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9" r:id="rId3"/>
    <p:sldId id="299" r:id="rId4"/>
    <p:sldId id="266" r:id="rId5"/>
    <p:sldId id="267" r:id="rId6"/>
    <p:sldId id="268" r:id="rId7"/>
    <p:sldId id="269" r:id="rId8"/>
    <p:sldId id="300" r:id="rId9"/>
    <p:sldId id="303" r:id="rId10"/>
    <p:sldId id="302" r:id="rId11"/>
    <p:sldId id="301" r:id="rId12"/>
    <p:sldId id="270" r:id="rId13"/>
    <p:sldId id="281" r:id="rId14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88" y="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13.04.2021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 smtClean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  <a:endParaRPr lang="cs-CZ" sz="2400" dirty="0">
              <a:solidFill>
                <a:srgbClr val="981E3A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 smtClean="0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 smtClean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467544" y="699542"/>
            <a:ext cx="5112568" cy="216024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Strategický management ve veřejné správě</a:t>
            </a: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cs-CZ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blok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588224" y="3723878"/>
            <a:ext cx="2384047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Šárka Zapletalová, Ph.D.</a:t>
            </a:r>
          </a:p>
          <a:p>
            <a:pPr algn="r"/>
            <a:r>
              <a:rPr lang="cs-CZ" altLang="cs-CZ" sz="9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Podnikové ekonomiky a managementu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2306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Strategie dle charakteru – odvětvové, specifické, regionální, všeobecné</a:t>
            </a:r>
          </a:p>
          <a:p>
            <a:pPr lvl="0" algn="just"/>
            <a:r>
              <a:rPr lang="cs-CZ" sz="1600" dirty="0" smtClean="0"/>
              <a:t>Strategie podle rozsahu – velikost daného subjektu, území</a:t>
            </a:r>
          </a:p>
          <a:p>
            <a:pPr lvl="0" algn="just"/>
            <a:r>
              <a:rPr lang="cs-CZ" sz="1600" dirty="0" smtClean="0"/>
              <a:t>Nástroje územního plánování a rozvoje – územní plán, regulační plán, územní rozhodnutí</a:t>
            </a:r>
          </a:p>
          <a:p>
            <a:pPr lvl="0" algn="just"/>
            <a:r>
              <a:rPr lang="cs-CZ" sz="1600" dirty="0" smtClean="0"/>
              <a:t>Krizové plány</a:t>
            </a:r>
          </a:p>
          <a:p>
            <a:pPr lvl="0" algn="just"/>
            <a:r>
              <a:rPr lang="cs-CZ" sz="1600" dirty="0" smtClean="0"/>
              <a:t>Portfolio strategických variant – dosažitelné vnější předpoklady, dosažitelné </a:t>
            </a:r>
            <a:r>
              <a:rPr lang="cs-CZ" sz="1600" dirty="0" err="1" smtClean="0"/>
              <a:t>vnitří</a:t>
            </a:r>
            <a:r>
              <a:rPr lang="cs-CZ" sz="1600" dirty="0" smtClean="0"/>
              <a:t> předpoklady</a:t>
            </a:r>
          </a:p>
          <a:p>
            <a:pPr algn="just"/>
            <a:r>
              <a:rPr lang="cs-CZ" sz="1600" dirty="0" smtClean="0"/>
              <a:t>Inkrementální strategie x transformační strategie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Strategie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07271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03189"/>
            <a:ext cx="7704856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Dva typy rozhodování – ve smyslu aplikace práva, sledující zabezpečení veřejných cílů</a:t>
            </a:r>
          </a:p>
          <a:p>
            <a:pPr lvl="0" algn="just"/>
            <a:r>
              <a:rPr lang="cs-CZ" sz="1600" dirty="0" smtClean="0"/>
              <a:t>Ve VS se jedná vždy o kolektivní rozhodování, při kterém je třeba získat většinovou podporu</a:t>
            </a:r>
          </a:p>
          <a:p>
            <a:pPr lvl="0" algn="just"/>
            <a:r>
              <a:rPr lang="cs-CZ" sz="1600" dirty="0" smtClean="0"/>
              <a:t>Zvýšené nároky na kvalifikovanost </a:t>
            </a:r>
            <a:r>
              <a:rPr lang="cs-CZ" sz="1600" dirty="0" err="1" smtClean="0"/>
              <a:t>rozhodovatelů</a:t>
            </a:r>
            <a:r>
              <a:rPr lang="cs-CZ" sz="1600" dirty="0" smtClean="0"/>
              <a:t> a na kvalitu rozhodnutí – ve VS velké nároky na vzdělání</a:t>
            </a:r>
          </a:p>
          <a:p>
            <a:pPr lvl="0" algn="just"/>
            <a:r>
              <a:rPr lang="cs-CZ" sz="1600" dirty="0" smtClean="0"/>
              <a:t>Omezená možnost kontroly byrokratického aparátu</a:t>
            </a:r>
          </a:p>
          <a:p>
            <a:pPr lvl="0" algn="just"/>
            <a:r>
              <a:rPr lang="cs-CZ" sz="1600" dirty="0" smtClean="0"/>
              <a:t>Top management ve VS vytvářející strategické plány se zřídkakdy podílí na jejich realizaci </a:t>
            </a:r>
          </a:p>
          <a:p>
            <a:pPr lvl="0" algn="just"/>
            <a:r>
              <a:rPr lang="cs-CZ" sz="1600" dirty="0"/>
              <a:t>Je více omezena co se týká investičního kapitálu a svobody rozhodování (rozhodování může být silně ovlivněno politiky)</a:t>
            </a:r>
          </a:p>
          <a:p>
            <a:pPr lvl="0" algn="just"/>
            <a:r>
              <a:rPr lang="cs-CZ" sz="1600" dirty="0"/>
              <a:t>Hranice strategického rozhodování jsou určovány více politickými podmínkami než stavem </a:t>
            </a:r>
            <a:r>
              <a:rPr lang="cs-CZ" sz="1600" dirty="0" smtClean="0"/>
              <a:t>prostředí – umocněné volebním cyklem</a:t>
            </a:r>
          </a:p>
          <a:p>
            <a:pPr lvl="0" algn="just"/>
            <a:r>
              <a:rPr lang="cs-CZ" sz="1600" dirty="0" smtClean="0"/>
              <a:t>Formalizované vyjádření dlouhodobých záměrů – vždy písemná forma – vždy schválení příslušnými orgány (zastupitelstvem, vládou apod.) – vždy je potřeba získat politický konsensus</a:t>
            </a:r>
            <a:endParaRPr lang="cs-CZ" sz="1600" dirty="0"/>
          </a:p>
          <a:p>
            <a:pPr lvl="0" algn="just"/>
            <a:endParaRPr lang="cs-CZ" sz="1600" dirty="0" smtClean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Strategické rozhodování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03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15566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/>
              <a:t>VS je financována převážně z veřejných rozpočtů, prostředků pocházejících z velké většiny z daní – VS je nevýdělečný (neziskový) – omezení v získávání prostředků</a:t>
            </a:r>
          </a:p>
          <a:p>
            <a:pPr lvl="0" algn="just"/>
            <a:r>
              <a:rPr lang="cs-CZ" sz="1600" dirty="0" smtClean="0"/>
              <a:t>Top </a:t>
            </a:r>
            <a:r>
              <a:rPr lang="cs-CZ" sz="1600" dirty="0"/>
              <a:t>management ve VS vytvářející strategické plány se zřídkakdy podílí na jejich realizaci </a:t>
            </a:r>
            <a:endParaRPr lang="cs-CZ" sz="1600" dirty="0" smtClean="0"/>
          </a:p>
          <a:p>
            <a:pPr lvl="0" algn="just"/>
            <a:r>
              <a:rPr lang="cs-CZ" sz="1600" dirty="0" smtClean="0"/>
              <a:t>Pro realizaci strategie jsou vytvářeny pracovní komise a poradní orgány – zástupci rozvoje daného území nebo oblasti</a:t>
            </a:r>
          </a:p>
          <a:p>
            <a:pPr lvl="0" algn="just"/>
            <a:r>
              <a:rPr lang="cs-CZ" sz="1600" dirty="0" smtClean="0"/>
              <a:t>Typy plánů – intuice, kvalifikovaný odhad, zdravý rozum expertní vyjádření, participační postupy, brainstorming, metoda scénářů, </a:t>
            </a:r>
            <a:r>
              <a:rPr lang="cs-CZ" sz="1600" dirty="0" err="1" smtClean="0"/>
              <a:t>Delphi</a:t>
            </a:r>
            <a:r>
              <a:rPr lang="cs-CZ" sz="1600" dirty="0" smtClean="0"/>
              <a:t> metoda</a:t>
            </a:r>
          </a:p>
          <a:p>
            <a:pPr lvl="0" algn="just"/>
            <a:endParaRPr lang="cs-CZ" sz="1600" dirty="0"/>
          </a:p>
          <a:p>
            <a:pPr marL="0" indent="0" algn="just">
              <a:buNone/>
            </a:pPr>
            <a:endParaRPr lang="cs-CZ" sz="1600" dirty="0" smtClean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Strategické plány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7835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10111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Monitorovací indikátory a programové indikátory</a:t>
            </a:r>
          </a:p>
          <a:p>
            <a:pPr marL="0" lvl="0" indent="0" algn="just">
              <a:buNone/>
            </a:pPr>
            <a:r>
              <a:rPr lang="cs-CZ" sz="1600" b="1" dirty="0" smtClean="0"/>
              <a:t>Indikátory ECI/TIMUR</a:t>
            </a:r>
          </a:p>
          <a:p>
            <a:pPr lvl="0" algn="just"/>
            <a:r>
              <a:rPr lang="cs-CZ" sz="1600" dirty="0" smtClean="0"/>
              <a:t>Spokojenost obyvatel s místním společenstvím</a:t>
            </a:r>
          </a:p>
          <a:p>
            <a:pPr lvl="0" algn="just"/>
            <a:r>
              <a:rPr lang="cs-CZ" sz="1600" dirty="0" smtClean="0"/>
              <a:t>Místní příspěvek ke změně klimatu</a:t>
            </a:r>
          </a:p>
          <a:p>
            <a:pPr lvl="0" algn="just"/>
            <a:r>
              <a:rPr lang="cs-CZ" sz="1600" dirty="0" smtClean="0"/>
              <a:t>Mobilita a místní přeprava</a:t>
            </a:r>
          </a:p>
          <a:p>
            <a:pPr lvl="0" algn="just"/>
            <a:r>
              <a:rPr lang="cs-CZ" sz="1600" dirty="0" smtClean="0"/>
              <a:t>Dostupnost veřejných prostranství a služeb</a:t>
            </a:r>
          </a:p>
          <a:p>
            <a:pPr lvl="0" algn="just"/>
            <a:r>
              <a:rPr lang="cs-CZ" sz="1600" dirty="0" smtClean="0"/>
              <a:t>Kvalita místního ovzduší</a:t>
            </a:r>
          </a:p>
          <a:p>
            <a:pPr lvl="0" algn="just"/>
            <a:r>
              <a:rPr lang="cs-CZ" sz="1600" dirty="0" smtClean="0"/>
              <a:t>Cesty děti do a ze školy</a:t>
            </a:r>
          </a:p>
          <a:p>
            <a:pPr lvl="0" algn="just"/>
            <a:r>
              <a:rPr lang="cs-CZ" sz="1600" dirty="0" smtClean="0"/>
              <a:t>Nezaměstnanost </a:t>
            </a:r>
          </a:p>
          <a:p>
            <a:pPr lvl="0" algn="just"/>
            <a:r>
              <a:rPr lang="cs-CZ" sz="1600" dirty="0" smtClean="0"/>
              <a:t>Zatížení prostředí hlukem</a:t>
            </a:r>
          </a:p>
          <a:p>
            <a:pPr lvl="0" algn="just"/>
            <a:r>
              <a:rPr lang="cs-CZ" sz="1600" dirty="0" smtClean="0"/>
              <a:t>Udržitelné využívání území</a:t>
            </a:r>
          </a:p>
          <a:p>
            <a:pPr lvl="0" algn="just"/>
            <a:r>
              <a:rPr lang="cs-CZ" sz="1600" dirty="0" smtClean="0"/>
              <a:t>Ekologická stopa</a:t>
            </a:r>
          </a:p>
          <a:p>
            <a:pPr marL="0" lvl="0" indent="0" algn="just">
              <a:buNone/>
            </a:pPr>
            <a:r>
              <a:rPr lang="cs-CZ" sz="1600" b="1" dirty="0" smtClean="0"/>
              <a:t>Typy kontroly </a:t>
            </a:r>
            <a:r>
              <a:rPr lang="cs-CZ" sz="1600" dirty="0" smtClean="0"/>
              <a:t>– kontrola ex ante, průběžná kontrola, kontrola ex post, strategická kontrola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616624" cy="507703"/>
          </a:xfrm>
        </p:spPr>
        <p:txBody>
          <a:bodyPr/>
          <a:lstStyle/>
          <a:p>
            <a:r>
              <a:rPr lang="cs-CZ" dirty="0" smtClean="0"/>
              <a:t>Strategická 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774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771550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Veřejná správa VS je správa lidské společnosti zorganizované ve stát se státním zřízením (Káňa, 2007)</a:t>
            </a:r>
          </a:p>
          <a:p>
            <a:pPr algn="just"/>
            <a:r>
              <a:rPr lang="cs-CZ" sz="1600" dirty="0" smtClean="0"/>
              <a:t>Zajišťování veřejného zájmu je důvodem vzniku veřejného sektoru. Veřejný zájem je chápán jako společný zájem většiny členů příslušné komunity.</a:t>
            </a:r>
          </a:p>
          <a:p>
            <a:pPr algn="just"/>
            <a:r>
              <a:rPr lang="cs-CZ" sz="1600" dirty="0" smtClean="0"/>
              <a:t>VS – součást, resortem veřejného sektoru, který zabezpečuje veřejné statky pro obyvatelstvo na neziskovém principu (Peková et al. 2005)</a:t>
            </a:r>
          </a:p>
          <a:p>
            <a:pPr algn="just"/>
            <a:r>
              <a:rPr lang="cs-CZ" sz="1600" dirty="0" smtClean="0"/>
              <a:t>VS řídí veřejný sektor a tím ovlivňuje jeho efektivnost.</a:t>
            </a:r>
          </a:p>
          <a:p>
            <a:pPr algn="just"/>
            <a:r>
              <a:rPr lang="cs-CZ" sz="1600" dirty="0" smtClean="0"/>
              <a:t>Subjekty realizující VS ji vykonávají jako zákonem uloženou povinnost, která je dána jejich postavením jako veřejnoprávních subjektů.</a:t>
            </a:r>
          </a:p>
          <a:p>
            <a:pPr algn="just"/>
            <a:r>
              <a:rPr lang="cs-CZ" sz="1600" dirty="0" smtClean="0"/>
              <a:t>VS – systém tvořen dvěma podsystémy: státní správou a samosprávou</a:t>
            </a:r>
          </a:p>
          <a:p>
            <a:pPr algn="just"/>
            <a:r>
              <a:rPr lang="cs-CZ" sz="1600" dirty="0" smtClean="0"/>
              <a:t>VS vykonává stát nejen svými orgány, ale také prostřednictvím jiných subjektů, včetně fyzických a právnických osob práva soukromého – privatizace VS</a:t>
            </a:r>
          </a:p>
          <a:p>
            <a:pPr algn="just"/>
            <a:r>
              <a:rPr lang="cs-CZ" sz="1600" dirty="0" smtClean="0"/>
              <a:t>VS je financována převážně z veřejných rozpočtů</a:t>
            </a:r>
          </a:p>
          <a:p>
            <a:pPr algn="just"/>
            <a:r>
              <a:rPr lang="cs-CZ" sz="1600" dirty="0" smtClean="0"/>
              <a:t>Ve VS se rozhoduje převážně veřejnou volbou a podléhá veřejné kontrole</a:t>
            </a:r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0992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41682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endParaRPr lang="cs-CZ" sz="18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2200" dirty="0" smtClean="0"/>
              <a:t>Veřejná správa – soukromý sektor (</a:t>
            </a:r>
            <a:r>
              <a:rPr lang="cs-CZ" sz="2200" dirty="0" err="1" smtClean="0"/>
              <a:t>Kekkonen</a:t>
            </a:r>
            <a:r>
              <a:rPr lang="cs-CZ" sz="2200" dirty="0" smtClean="0"/>
              <a:t>, 2002)</a:t>
            </a:r>
            <a:endParaRPr lang="cs-CZ" sz="2200" dirty="0"/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8892353"/>
              </p:ext>
            </p:extLst>
          </p:nvPr>
        </p:nvGraphicFramePr>
        <p:xfrm>
          <a:off x="251520" y="843558"/>
          <a:ext cx="8352928" cy="3744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029">
                  <a:extLst>
                    <a:ext uri="{9D8B030D-6E8A-4147-A177-3AD203B41FA5}">
                      <a16:colId xmlns:a16="http://schemas.microsoft.com/office/drawing/2014/main" val="2984689907"/>
                    </a:ext>
                  </a:extLst>
                </a:gridCol>
                <a:gridCol w="2127634">
                  <a:extLst>
                    <a:ext uri="{9D8B030D-6E8A-4147-A177-3AD203B41FA5}">
                      <a16:colId xmlns:a16="http://schemas.microsoft.com/office/drawing/2014/main" val="2917974858"/>
                    </a:ext>
                  </a:extLst>
                </a:gridCol>
                <a:gridCol w="4255265">
                  <a:extLst>
                    <a:ext uri="{9D8B030D-6E8A-4147-A177-3AD203B41FA5}">
                      <a16:colId xmlns:a16="http://schemas.microsoft.com/office/drawing/2014/main" val="1601795769"/>
                    </a:ext>
                  </a:extLst>
                </a:gridCol>
              </a:tblGrid>
              <a:tr h="395575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Charakteristika</a:t>
                      </a:r>
                      <a:r>
                        <a:rPr lang="cs-CZ" sz="1600" baseline="0" dirty="0" smtClean="0"/>
                        <a:t>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Soukromý</a:t>
                      </a:r>
                      <a:r>
                        <a:rPr lang="cs-CZ" sz="1600" baseline="0" dirty="0" smtClean="0"/>
                        <a:t> sektor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Veřejná správa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3861247"/>
                  </a:ext>
                </a:extLst>
              </a:tr>
              <a:tr h="617747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Primární úkol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Prodat zboží a služby za účelem tvorby zisku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Řídit společenské úkoly, vytvářet a organizovat veřejné služby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917966"/>
                  </a:ext>
                </a:extLst>
              </a:tr>
              <a:tr h="877852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Odpovědnost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Akcionářům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Zainteresovaným stranám:</a:t>
                      </a:r>
                      <a:r>
                        <a:rPr lang="cs-CZ" sz="1600" baseline="0" dirty="0" smtClean="0"/>
                        <a:t> politikům zastupujícím občany, podnikům, lidem v rámci určitého územního celku (občanům, komunitám)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969393"/>
                  </a:ext>
                </a:extLst>
              </a:tr>
              <a:tr h="617747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Kritérium úspěchu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Ziskovost (rentabilita), hodnota pro akcionáře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Výsledek: výkonnost, hospodářství,</a:t>
                      </a:r>
                      <a:r>
                        <a:rPr lang="cs-CZ" sz="1600" baseline="0" dirty="0" smtClean="0"/>
                        <a:t> produktivita (hodnota pro zainteresované strany)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66835"/>
                  </a:ext>
                </a:extLst>
              </a:tr>
              <a:tr h="617747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Klient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Subjekt, který si daný podnik zvolí a využívá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Subjekt/anonymní objekt, jehož jménem se provádí výběr, který pak využívá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9196196"/>
                  </a:ext>
                </a:extLst>
              </a:tr>
              <a:tr h="617747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Financování 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Příjem podniku</a:t>
                      </a:r>
                      <a:r>
                        <a:rPr lang="cs-CZ" sz="1600" baseline="0" dirty="0" smtClean="0"/>
                        <a:t> získaný z platby klienta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Daně placené občanem, které obdrží stát</a:t>
                      </a:r>
                      <a:r>
                        <a:rPr lang="cs-CZ" sz="1600" baseline="0" dirty="0" smtClean="0"/>
                        <a:t> a obce, částečně poplatky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1572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645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987574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První zmínka v 80. letech 20. století v Anglii a v USA.</a:t>
            </a:r>
          </a:p>
          <a:p>
            <a:pPr marL="0" indent="0" algn="just">
              <a:buNone/>
            </a:pPr>
            <a:endParaRPr lang="cs-CZ" sz="1600" dirty="0" smtClean="0"/>
          </a:p>
          <a:p>
            <a:pPr marL="0" indent="0" algn="just">
              <a:buNone/>
            </a:pPr>
            <a:r>
              <a:rPr lang="cs-CZ" sz="1600" dirty="0" smtClean="0"/>
              <a:t>Přístupy k managementu ve veřejné správě:</a:t>
            </a:r>
          </a:p>
          <a:p>
            <a:pPr algn="just"/>
            <a:r>
              <a:rPr lang="cs-CZ" sz="1600" b="1" dirty="0" smtClean="0"/>
              <a:t>Klasický model </a:t>
            </a:r>
            <a:r>
              <a:rPr lang="cs-CZ" sz="1600" dirty="0" smtClean="0"/>
              <a:t>– byrokratický management – M. Weber</a:t>
            </a:r>
          </a:p>
          <a:p>
            <a:pPr algn="just"/>
            <a:r>
              <a:rPr lang="cs-CZ" sz="1600" b="1" dirty="0" smtClean="0"/>
              <a:t>Britský přístup </a:t>
            </a:r>
            <a:r>
              <a:rPr lang="cs-CZ" sz="1600" dirty="0" smtClean="0"/>
              <a:t>– 60. léta 20. století M. </a:t>
            </a:r>
            <a:r>
              <a:rPr lang="cs-CZ" sz="1600" dirty="0" err="1" smtClean="0"/>
              <a:t>Tatcherová</a:t>
            </a:r>
            <a:r>
              <a:rPr lang="cs-CZ" sz="1600" dirty="0" smtClean="0"/>
              <a:t> – efektivní využívání zdrojů pro dosažení vysoké kvality poskytovaných služeb – tržně orientovaný přístup</a:t>
            </a:r>
          </a:p>
          <a:p>
            <a:pPr algn="just"/>
            <a:r>
              <a:rPr lang="cs-CZ" sz="1600" b="1" dirty="0" smtClean="0"/>
              <a:t>Americký přístup </a:t>
            </a:r>
            <a:r>
              <a:rPr lang="cs-CZ" sz="1600" dirty="0" smtClean="0"/>
              <a:t>– rozmanitost a </a:t>
            </a:r>
            <a:r>
              <a:rPr lang="cs-CZ" sz="1600" dirty="0" err="1" smtClean="0"/>
              <a:t>multidisciplinarita</a:t>
            </a:r>
            <a:r>
              <a:rPr lang="cs-CZ" sz="1600" dirty="0" smtClean="0"/>
              <a:t> – W. Wilson – nutnost oddělení politiky a správy – POSDCORB základní činnosti managementu veřejné správy </a:t>
            </a:r>
          </a:p>
          <a:p>
            <a:pPr algn="just"/>
            <a:r>
              <a:rPr lang="cs-CZ" sz="1600" b="1" dirty="0" smtClean="0"/>
              <a:t>Evropský kontinentální přístup </a:t>
            </a:r>
            <a:r>
              <a:rPr lang="cs-CZ" sz="1600" dirty="0" smtClean="0"/>
              <a:t>– dominance centrálního státu a práva – snaha o docílení vyšší efektivnosti veřejné správy a eliminace negativních důsledků byrokracie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Management ve veřejné správě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1722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5040560" cy="507703"/>
          </a:xfrm>
        </p:spPr>
        <p:txBody>
          <a:bodyPr/>
          <a:lstStyle/>
          <a:p>
            <a:r>
              <a:rPr lang="cs-CZ" dirty="0" smtClean="0"/>
              <a:t>New Public Management NPM </a:t>
            </a:r>
            <a:endParaRPr lang="cs-CZ" dirty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251520" y="843558"/>
            <a:ext cx="7272808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Nízká výkonnost a rostoucí fiskální deficity – nové přístupy ve VS</a:t>
            </a:r>
          </a:p>
          <a:p>
            <a:pPr algn="just"/>
            <a:r>
              <a:rPr lang="cs-CZ" sz="1600" dirty="0" smtClean="0"/>
              <a:t>Od 80. let 20. století</a:t>
            </a:r>
            <a:endParaRPr lang="pl-PL" sz="1600" dirty="0"/>
          </a:p>
        </p:txBody>
      </p:sp>
      <p:pic>
        <p:nvPicPr>
          <p:cNvPr id="7" name="Obrázek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95277"/>
            <a:ext cx="7560840" cy="34436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0451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51520" y="843558"/>
            <a:ext cx="7776864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cs-CZ" sz="1600" dirty="0" smtClean="0"/>
              <a:t>Posun směrem k větší decentralizaci a </a:t>
            </a:r>
            <a:r>
              <a:rPr lang="cs-CZ" sz="1600" dirty="0" err="1" smtClean="0"/>
              <a:t>desagregaci</a:t>
            </a:r>
            <a:r>
              <a:rPr lang="cs-CZ" sz="1600" dirty="0" smtClean="0"/>
              <a:t> na menší autonomní správní jednotky</a:t>
            </a:r>
          </a:p>
          <a:p>
            <a:pPr algn="just"/>
            <a:r>
              <a:rPr lang="cs-CZ" sz="1600" dirty="0" smtClean="0"/>
              <a:t>Větší důraz na konkurenceschopnost – uplatňování prvků soutěže</a:t>
            </a:r>
          </a:p>
          <a:p>
            <a:pPr algn="just"/>
            <a:r>
              <a:rPr lang="pl-PL" sz="1600" dirty="0" smtClean="0"/>
              <a:t>Používání manažerských praktik obvyklých v ziskovém sektoru (např. </a:t>
            </a:r>
            <a:r>
              <a:rPr lang="pl-PL" sz="1600" dirty="0"/>
              <a:t>m</a:t>
            </a:r>
            <a:r>
              <a:rPr lang="pl-PL" sz="1600" dirty="0" smtClean="0"/>
              <a:t>otivační systémy ke zvýšení výkonnosti úředníků, tecniky public relation atd.)</a:t>
            </a:r>
          </a:p>
          <a:p>
            <a:pPr algn="just"/>
            <a:r>
              <a:rPr lang="pl-PL" sz="1600" dirty="0" smtClean="0"/>
              <a:t>Trvání na zvyšování efektivity použití zdrojů – eliminace nákladů a pracovní disciplína</a:t>
            </a:r>
          </a:p>
          <a:p>
            <a:pPr algn="just"/>
            <a:r>
              <a:rPr lang="pl-PL" sz="1600" dirty="0" smtClean="0"/>
              <a:t>Posun směrem k většů průhlednosti a kontrole VS – větší pravomoci manažerů ve VS</a:t>
            </a:r>
          </a:p>
          <a:p>
            <a:pPr algn="just"/>
            <a:r>
              <a:rPr lang="pl-PL" sz="1600" dirty="0" smtClean="0"/>
              <a:t>Zavádění jednoznačných standardů a měřítek výkonnosti – standardizace služeb, aplikace benchamrkingu, měření kvality</a:t>
            </a:r>
          </a:p>
          <a:p>
            <a:pPr algn="just"/>
            <a:r>
              <a:rPr lang="pl-PL" sz="1600" dirty="0" smtClean="0"/>
              <a:t>Přesun významu ze vstupů na výstupy – oceňování zaměstnanců podle výsledků práce a nikoliv podle vzdělání nebo odpracovaných let</a:t>
            </a:r>
          </a:p>
          <a:p>
            <a:pPr algn="just"/>
            <a:endParaRPr lang="pl-PL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344816" cy="507703"/>
          </a:xfrm>
        </p:spPr>
        <p:txBody>
          <a:bodyPr/>
          <a:lstStyle/>
          <a:p>
            <a:r>
              <a:rPr lang="cs-CZ" dirty="0" smtClean="0"/>
              <a:t>Základní charakteristiky NPM (</a:t>
            </a:r>
            <a:r>
              <a:rPr lang="cs-CZ" dirty="0" err="1" smtClean="0"/>
              <a:t>Schedler</a:t>
            </a:r>
            <a:r>
              <a:rPr lang="cs-CZ" dirty="0" smtClean="0"/>
              <a:t> a </a:t>
            </a:r>
            <a:r>
              <a:rPr lang="cs-CZ" dirty="0" err="1" smtClean="0"/>
              <a:t>Proeller</a:t>
            </a:r>
            <a:r>
              <a:rPr lang="cs-CZ" dirty="0" smtClean="0"/>
              <a:t>, 2006)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5224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107504" y="719057"/>
            <a:ext cx="828092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Organizace VS nemá problém se získáváním zákazníků, budováním postavení na trhu nebo tvorbou nového produktu</a:t>
            </a:r>
          </a:p>
          <a:p>
            <a:pPr lvl="0" algn="just"/>
            <a:r>
              <a:rPr lang="cs-CZ" sz="1600" dirty="0" smtClean="0"/>
              <a:t>Složitěji se definují vlastníci a spotřebitelé služeb</a:t>
            </a:r>
          </a:p>
          <a:p>
            <a:pPr algn="just"/>
            <a:r>
              <a:rPr lang="cs-CZ" sz="1600" dirty="0"/>
              <a:t>Veřejné statky – </a:t>
            </a:r>
            <a:r>
              <a:rPr lang="cs-CZ" sz="1600" dirty="0" err="1"/>
              <a:t>nerivalita</a:t>
            </a:r>
            <a:r>
              <a:rPr lang="cs-CZ" sz="1600" dirty="0"/>
              <a:t> a </a:t>
            </a:r>
            <a:r>
              <a:rPr lang="cs-CZ" sz="1600" dirty="0" err="1"/>
              <a:t>nevyloučitelnost</a:t>
            </a:r>
            <a:r>
              <a:rPr lang="cs-CZ" sz="1600" dirty="0"/>
              <a:t> ze </a:t>
            </a:r>
            <a:r>
              <a:rPr lang="cs-CZ" sz="1600" dirty="0" smtClean="0"/>
              <a:t>spotřeby</a:t>
            </a:r>
          </a:p>
          <a:p>
            <a:pPr algn="just"/>
            <a:r>
              <a:rPr lang="cs-CZ" sz="1600" dirty="0" err="1"/>
              <a:t>Stakeholdeři</a:t>
            </a:r>
            <a:r>
              <a:rPr lang="cs-CZ" sz="1600" dirty="0"/>
              <a:t> VS (jednotlivci v roli voličů, občané daného území, pracovníci samosprávy, podnikatelé a političtí příslušníci, skupiny a organizace) – VS svými rozhodnutími zpravidla ovlivňuje všechny respondenty vymezené podle určitých znaků (geografická poloho, věková kategorie, národností příslušnost) – občané příjemci outputů VS s minimální možností operativní změny</a:t>
            </a:r>
          </a:p>
          <a:p>
            <a:pPr lvl="0" algn="just"/>
            <a:r>
              <a:rPr lang="cs-CZ" sz="1600" dirty="0" smtClean="0"/>
              <a:t>Koexistence dvou typů managementu v některých organizacích VS (především v krajích a obcích rozhodující v přímé a přenesené působnosti): volený management, profesionální management. </a:t>
            </a:r>
          </a:p>
          <a:p>
            <a:pPr algn="just"/>
            <a:r>
              <a:rPr lang="cs-CZ" sz="1600" dirty="0"/>
              <a:t>VS je financována převážně z veřejných </a:t>
            </a:r>
            <a:r>
              <a:rPr lang="cs-CZ" sz="1600" dirty="0" smtClean="0"/>
              <a:t>rozpočtů, prostředků pocházejících z velké většiny z daní – VS je nevýdělečný (neziskový) – omezení v získávání prostředků</a:t>
            </a:r>
          </a:p>
          <a:p>
            <a:pPr algn="just"/>
            <a:r>
              <a:rPr lang="cs-CZ" sz="1600" dirty="0"/>
              <a:t>Neexistence konkurenčního prostředí (monopolní postavení) – plýtvání zdroji (veřejné zdroje) – neefektivnost – nízká flexibilita jednání – neochota někdy problémy řešit</a:t>
            </a:r>
          </a:p>
          <a:p>
            <a:pPr algn="just"/>
            <a:endParaRPr lang="cs-CZ" sz="1600" dirty="0"/>
          </a:p>
          <a:p>
            <a:pPr marL="0" lvl="0" indent="0" algn="just">
              <a:buNone/>
            </a:pPr>
            <a:endParaRPr lang="cs-CZ" sz="16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Strategický management – odlišnosti týkající se VS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2212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2306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Vstupní informace pro rozhodování – územně analytické podklady a územní studie</a:t>
            </a:r>
          </a:p>
          <a:p>
            <a:pPr lvl="0" algn="just"/>
            <a:r>
              <a:rPr lang="cs-CZ" sz="1600" dirty="0" smtClean="0"/>
              <a:t> </a:t>
            </a:r>
            <a:r>
              <a:rPr lang="cs-CZ" sz="1600" dirty="0"/>
              <a:t>V</a:t>
            </a:r>
            <a:r>
              <a:rPr lang="cs-CZ" sz="1600" dirty="0" smtClean="0"/>
              <a:t>yužití některých metod analýzy externího prostředí – PEST apod.</a:t>
            </a:r>
          </a:p>
          <a:p>
            <a:pPr lvl="0" algn="just"/>
            <a:r>
              <a:rPr lang="cs-CZ" sz="1600" dirty="0" err="1" smtClean="0"/>
              <a:t>Porterův</a:t>
            </a:r>
            <a:r>
              <a:rPr lang="cs-CZ" sz="1600" dirty="0" smtClean="0"/>
              <a:t> model pro VS – vyjednávací síla uživatelů služeb (zákazníků), vyjednávací síla politických orgánů, vyjednávací síla profesionálů, vyjednávací síla trhu, vyjednávací síla veřejnosti (občanů)</a:t>
            </a:r>
          </a:p>
          <a:p>
            <a:pPr lvl="0" algn="just"/>
            <a:r>
              <a:rPr lang="cs-CZ" sz="1600" dirty="0" smtClean="0"/>
              <a:t>Využití některých metod analýzy interního prostředí – 7S, 6M, VRIO, portfoliové metody</a:t>
            </a:r>
          </a:p>
          <a:p>
            <a:pPr lvl="0" algn="just"/>
            <a:r>
              <a:rPr lang="cs-CZ" sz="1600" dirty="0" smtClean="0"/>
              <a:t>Faktory interního prostředí – faktory vědecko-technického rozvoje, management, finance a finanční zdroje (analýza minimalizace nákladů CMA, analýza nákladů a přínosů CBA, analýza efektivnosti nákladů CEA, analýza užitečnosti nákladů CUA), výpočetní a komunikační technika, lidské zdroje a jejich řízení, prognózování a rozhodování</a:t>
            </a:r>
          </a:p>
          <a:p>
            <a:pPr lvl="0" algn="just"/>
            <a:r>
              <a:rPr lang="cs-CZ" sz="1600" dirty="0" smtClean="0"/>
              <a:t>Analýza širšího spektra „</a:t>
            </a:r>
            <a:r>
              <a:rPr lang="cs-CZ" sz="1600" dirty="0" err="1" smtClean="0"/>
              <a:t>stakeholders</a:t>
            </a:r>
            <a:r>
              <a:rPr lang="cs-CZ" sz="1600" dirty="0" smtClean="0"/>
              <a:t>“ (zainteresovaných stran)</a:t>
            </a:r>
          </a:p>
          <a:p>
            <a:pPr lvl="0" algn="just"/>
            <a:r>
              <a:rPr lang="cs-CZ" sz="1600" dirty="0" smtClean="0"/>
              <a:t>Analýza vlivu zainteresovaných stran</a:t>
            </a:r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Strategická analýza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13113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2"/>
          <p:cNvSpPr txBox="1">
            <a:spLocks/>
          </p:cNvSpPr>
          <p:nvPr/>
        </p:nvSpPr>
        <p:spPr>
          <a:xfrm>
            <a:off x="232306" y="843558"/>
            <a:ext cx="7560840" cy="3096344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 algn="just"/>
            <a:r>
              <a:rPr lang="cs-CZ" sz="1600" dirty="0" smtClean="0"/>
              <a:t>Cíle VS – uspokojovat potřeby ve veřejném zájmu – známky nadindividuálního charakteru – snaha o zvyšování rovnosti ve společnosti – může vést ke snížení efektivnosti</a:t>
            </a:r>
          </a:p>
          <a:p>
            <a:pPr algn="just"/>
            <a:r>
              <a:rPr lang="cs-CZ" sz="1600" dirty="0"/>
              <a:t>Jsou zde vymezeny komplexnější cíle, nejedná se pouze o zisk a přežití (např. zlepšení služeb při omezených nákladech)</a:t>
            </a:r>
          </a:p>
          <a:p>
            <a:pPr lvl="0" algn="just"/>
            <a:r>
              <a:rPr lang="cs-CZ" sz="1600" dirty="0" smtClean="0"/>
              <a:t>Problém měřitelnosti naplnění cíle – problém kontroly – cíl veřejný zájem – široká a nekonkrétní kategorie</a:t>
            </a:r>
          </a:p>
          <a:p>
            <a:pPr lvl="0" algn="just"/>
            <a:r>
              <a:rPr lang="cs-CZ" sz="1600" dirty="0" smtClean="0"/>
              <a:t>Odlišná strukturovanost </a:t>
            </a:r>
            <a:r>
              <a:rPr lang="cs-CZ" sz="1600" dirty="0"/>
              <a:t>cílů a jejich časová </a:t>
            </a:r>
            <a:r>
              <a:rPr lang="cs-CZ" sz="1600" dirty="0" smtClean="0"/>
              <a:t>posloupnost – krátkodobější </a:t>
            </a:r>
            <a:r>
              <a:rPr lang="cs-CZ" sz="1600" dirty="0"/>
              <a:t>plánovací horizont vycházející z periodického cyklu tvorby a schvalování </a:t>
            </a:r>
            <a:r>
              <a:rPr lang="cs-CZ" sz="1600" dirty="0" smtClean="0"/>
              <a:t>rozpočtů a omezená </a:t>
            </a:r>
            <a:r>
              <a:rPr lang="cs-CZ" sz="1600" dirty="0"/>
              <a:t>funkční životnost </a:t>
            </a:r>
            <a:r>
              <a:rPr lang="cs-CZ" sz="1600" dirty="0" smtClean="0"/>
              <a:t>autorit stanovující strategické cíle – konzervativní chování manažerů </a:t>
            </a:r>
            <a:r>
              <a:rPr lang="cs-CZ" sz="1600" dirty="0"/>
              <a:t>s nízkou tolerancí k </a:t>
            </a:r>
            <a:r>
              <a:rPr lang="cs-CZ" sz="1600" dirty="0" smtClean="0"/>
              <a:t>rizikům</a:t>
            </a:r>
          </a:p>
          <a:p>
            <a:pPr lvl="0" algn="just"/>
            <a:r>
              <a:rPr lang="cs-CZ" sz="1600" dirty="0" smtClean="0"/>
              <a:t>Vztah prostředek – cíl – co je prostředkem k vyššímu účelu, může být současně cílem ve vztahu k nižšímu prostředku </a:t>
            </a:r>
          </a:p>
          <a:p>
            <a:pPr lvl="0" algn="just"/>
            <a:endParaRPr lang="cs-CZ" sz="1600" dirty="0" smtClean="0"/>
          </a:p>
          <a:p>
            <a:pPr algn="just"/>
            <a:endParaRPr lang="cs-CZ" sz="1600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altLang="cs-CZ" sz="8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Prostor pro doplňující informace, poznámky</a:t>
            </a:r>
          </a:p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1520" y="195486"/>
            <a:ext cx="7056784" cy="507703"/>
          </a:xfrm>
        </p:spPr>
        <p:txBody>
          <a:bodyPr/>
          <a:lstStyle/>
          <a:p>
            <a:r>
              <a:rPr lang="cs-CZ" dirty="0" smtClean="0"/>
              <a:t>Cíle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610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uild="p"/>
    </p:bldLst>
  </p:timing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3146</TotalTime>
  <Words>1341</Words>
  <Application>Microsoft Office PowerPoint</Application>
  <PresentationFormat>Předvádění na obrazovce (16:9)</PresentationFormat>
  <Paragraphs>121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Calibri</vt:lpstr>
      <vt:lpstr>Enriqueta</vt:lpstr>
      <vt:lpstr>Times New Roman</vt:lpstr>
      <vt:lpstr>SLU</vt:lpstr>
      <vt:lpstr>Strategický management ve veřejné správě</vt:lpstr>
      <vt:lpstr>Veřejná správa</vt:lpstr>
      <vt:lpstr>Veřejná správa – soukromý sektor (Kekkonen, 2002)</vt:lpstr>
      <vt:lpstr>Management ve veřejné správě</vt:lpstr>
      <vt:lpstr>New Public Management NPM </vt:lpstr>
      <vt:lpstr>Základní charakteristiky NPM (Schedler a Proeller, 2006)</vt:lpstr>
      <vt:lpstr>Strategický management – odlišnosti týkající se VS </vt:lpstr>
      <vt:lpstr>Strategická analýza</vt:lpstr>
      <vt:lpstr>Cíle</vt:lpstr>
      <vt:lpstr>Strategie</vt:lpstr>
      <vt:lpstr>Strategické rozhodování</vt:lpstr>
      <vt:lpstr>Strategické plány</vt:lpstr>
      <vt:lpstr>Strategická kontrola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zap0046</cp:lastModifiedBy>
  <cp:revision>131</cp:revision>
  <dcterms:created xsi:type="dcterms:W3CDTF">2016-07-06T15:42:34Z</dcterms:created>
  <dcterms:modified xsi:type="dcterms:W3CDTF">2021-04-13T11:03:59Z</dcterms:modified>
</cp:coreProperties>
</file>