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257" r:id="rId2"/>
    <p:sldId id="256" r:id="rId3"/>
    <p:sldId id="325" r:id="rId4"/>
    <p:sldId id="326" r:id="rId5"/>
    <p:sldId id="327" r:id="rId6"/>
    <p:sldId id="333" r:id="rId7"/>
    <p:sldId id="334" r:id="rId8"/>
    <p:sldId id="335" r:id="rId9"/>
    <p:sldId id="336" r:id="rId10"/>
    <p:sldId id="337" r:id="rId11"/>
    <p:sldId id="338" r:id="rId12"/>
    <p:sldId id="339" r:id="rId13"/>
    <p:sldId id="340" r:id="rId14"/>
    <p:sldId id="341" r:id="rId15"/>
    <p:sldId id="371" r:id="rId16"/>
    <p:sldId id="372" r:id="rId17"/>
    <p:sldId id="398" r:id="rId18"/>
    <p:sldId id="399" r:id="rId19"/>
    <p:sldId id="400" r:id="rId20"/>
    <p:sldId id="401" r:id="rId21"/>
    <p:sldId id="402" r:id="rId22"/>
    <p:sldId id="403" r:id="rId23"/>
    <p:sldId id="404" r:id="rId24"/>
    <p:sldId id="405" r:id="rId25"/>
    <p:sldId id="373" r:id="rId26"/>
    <p:sldId id="374" r:id="rId27"/>
    <p:sldId id="375" r:id="rId28"/>
    <p:sldId id="376" r:id="rId29"/>
    <p:sldId id="395" r:id="rId30"/>
    <p:sldId id="396" r:id="rId31"/>
    <p:sldId id="397" r:id="rId32"/>
    <p:sldId id="394" r:id="rId33"/>
    <p:sldId id="342" r:id="rId34"/>
    <p:sldId id="343" r:id="rId35"/>
    <p:sldId id="370" r:id="rId36"/>
  </p:sldIdLst>
  <p:sldSz cx="12192000" cy="6858000"/>
  <p:notesSz cx="6669088" cy="992822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6" d="100"/>
          <a:sy n="96" d="100"/>
        </p:scale>
        <p:origin x="10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889250" cy="498475"/>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sz="quarter" idx="1"/>
          </p:nvPr>
        </p:nvSpPr>
        <p:spPr>
          <a:xfrm>
            <a:off x="3778250" y="0"/>
            <a:ext cx="2889250" cy="498475"/>
          </a:xfrm>
          <a:prstGeom prst="rect">
            <a:avLst/>
          </a:prstGeom>
        </p:spPr>
        <p:txBody>
          <a:bodyPr vert="horz" lIns="91440" tIns="45720" rIns="91440" bIns="45720" rtlCol="0"/>
          <a:lstStyle>
            <a:lvl1pPr algn="r">
              <a:defRPr sz="1200"/>
            </a:lvl1pPr>
          </a:lstStyle>
          <a:p>
            <a:fld id="{8F291C6E-8C11-4C63-B6A7-41152987D890}" type="datetimeFigureOut">
              <a:rPr lang="cs-CZ" smtClean="0"/>
              <a:t>26.05.2021</a:t>
            </a:fld>
            <a:endParaRPr lang="cs-CZ" dirty="0"/>
          </a:p>
        </p:txBody>
      </p:sp>
      <p:sp>
        <p:nvSpPr>
          <p:cNvPr id="4" name="Zástupný symbol pro zápatí 3"/>
          <p:cNvSpPr>
            <a:spLocks noGrp="1"/>
          </p:cNvSpPr>
          <p:nvPr>
            <p:ph type="ftr" sz="quarter" idx="2"/>
          </p:nvPr>
        </p:nvSpPr>
        <p:spPr>
          <a:xfrm>
            <a:off x="0" y="9429750"/>
            <a:ext cx="2889250" cy="498475"/>
          </a:xfrm>
          <a:prstGeom prst="rect">
            <a:avLst/>
          </a:prstGeom>
        </p:spPr>
        <p:txBody>
          <a:bodyPr vert="horz" lIns="91440" tIns="45720" rIns="91440" bIns="45720" rtlCol="0" anchor="b"/>
          <a:lstStyle>
            <a:lvl1pPr algn="l">
              <a:defRPr sz="1200"/>
            </a:lvl1pPr>
          </a:lstStyle>
          <a:p>
            <a:endParaRPr lang="cs-CZ" dirty="0"/>
          </a:p>
        </p:txBody>
      </p:sp>
      <p:sp>
        <p:nvSpPr>
          <p:cNvPr id="5" name="Zástupný symbol pro číslo snímku 4"/>
          <p:cNvSpPr>
            <a:spLocks noGrp="1"/>
          </p:cNvSpPr>
          <p:nvPr>
            <p:ph type="sldNum" sz="quarter" idx="3"/>
          </p:nvPr>
        </p:nvSpPr>
        <p:spPr>
          <a:xfrm>
            <a:off x="3778250" y="9429750"/>
            <a:ext cx="2889250" cy="498475"/>
          </a:xfrm>
          <a:prstGeom prst="rect">
            <a:avLst/>
          </a:prstGeom>
        </p:spPr>
        <p:txBody>
          <a:bodyPr vert="horz" lIns="91440" tIns="45720" rIns="91440" bIns="45720" rtlCol="0" anchor="b"/>
          <a:lstStyle>
            <a:lvl1pPr algn="r">
              <a:defRPr sz="1200"/>
            </a:lvl1pPr>
          </a:lstStyle>
          <a:p>
            <a:fld id="{359E297A-3969-4687-A305-E76BC2BDE3BE}" type="slidenum">
              <a:rPr lang="cs-CZ" smtClean="0"/>
              <a:t>‹#›</a:t>
            </a:fld>
            <a:endParaRPr lang="cs-CZ" dirty="0"/>
          </a:p>
        </p:txBody>
      </p:sp>
    </p:spTree>
    <p:extLst>
      <p:ext uri="{BB962C8B-B14F-4D97-AF65-F5344CB8AC3E}">
        <p14:creationId xmlns:p14="http://schemas.microsoft.com/office/powerpoint/2010/main" val="18582842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889938" cy="498135"/>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777607" y="0"/>
            <a:ext cx="2889938" cy="498135"/>
          </a:xfrm>
          <a:prstGeom prst="rect">
            <a:avLst/>
          </a:prstGeom>
        </p:spPr>
        <p:txBody>
          <a:bodyPr vert="horz" lIns="91440" tIns="45720" rIns="91440" bIns="45720" rtlCol="0"/>
          <a:lstStyle>
            <a:lvl1pPr algn="r">
              <a:defRPr sz="1200"/>
            </a:lvl1pPr>
          </a:lstStyle>
          <a:p>
            <a:fld id="{F988D40A-5051-4A30-8E5D-41588DAD2BAF}" type="datetimeFigureOut">
              <a:rPr lang="cs-CZ" smtClean="0"/>
              <a:t>26.05.2021</a:t>
            </a:fld>
            <a:endParaRPr lang="cs-CZ" dirty="0"/>
          </a:p>
        </p:txBody>
      </p:sp>
      <p:sp>
        <p:nvSpPr>
          <p:cNvPr id="4" name="Zástupný symbol pro obrázek snímku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66909" y="4777958"/>
            <a:ext cx="5335270" cy="3909239"/>
          </a:xfrm>
          <a:prstGeom prst="rect">
            <a:avLst/>
          </a:prstGeom>
        </p:spPr>
        <p:txBody>
          <a:bodyPr vert="horz" lIns="91440" tIns="45720" rIns="91440" bIns="45720" rtlCol="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30091"/>
            <a:ext cx="2889938" cy="498134"/>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777607" y="9430091"/>
            <a:ext cx="2889938" cy="498134"/>
          </a:xfrm>
          <a:prstGeom prst="rect">
            <a:avLst/>
          </a:prstGeom>
        </p:spPr>
        <p:txBody>
          <a:bodyPr vert="horz" lIns="91440" tIns="45720" rIns="91440" bIns="45720" rtlCol="0" anchor="b"/>
          <a:lstStyle>
            <a:lvl1pPr algn="r">
              <a:defRPr sz="1200"/>
            </a:lvl1pPr>
          </a:lstStyle>
          <a:p>
            <a:fld id="{90E54C59-2E3D-4B63-B506-2D0AEC0A3AB3}" type="slidenum">
              <a:rPr lang="cs-CZ" smtClean="0"/>
              <a:t>‹#›</a:t>
            </a:fld>
            <a:endParaRPr lang="cs-CZ" dirty="0"/>
          </a:p>
        </p:txBody>
      </p:sp>
    </p:spTree>
    <p:extLst>
      <p:ext uri="{BB962C8B-B14F-4D97-AF65-F5344CB8AC3E}">
        <p14:creationId xmlns:p14="http://schemas.microsoft.com/office/powerpoint/2010/main" val="3010140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267D411A-99D2-459F-9165-C384EDF5D9C1}" type="datetime1">
              <a:rPr lang="cs-CZ" smtClean="0"/>
              <a:t>26.05.2021</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4A2E942-73C2-4678-A549-EFA4A652CB1D}" type="datetime1">
              <a:rPr lang="cs-CZ" smtClean="0"/>
              <a:t>26.05.2021</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0C114D0-C4DE-4A06-908C-0A051B5E3B47}" type="datetime1">
              <a:rPr lang="cs-CZ" smtClean="0"/>
              <a:t>26.05.2021</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A801717-6F00-47A4-89A4-2D31C00BB221}" type="datetime1">
              <a:rPr lang="cs-CZ" smtClean="0"/>
              <a:t>26.05.2021</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9096F23A-5E44-4355-BDBA-0CD1D889F9F4}" type="datetime1">
              <a:rPr lang="cs-CZ" smtClean="0"/>
              <a:t>26.05.2021</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74CE28C8-8361-4463-BF79-DCF564F49157}" type="datetime1">
              <a:rPr lang="cs-CZ" smtClean="0"/>
              <a:t>26.05.2021</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56796837-8DE1-4CFC-9C50-AE27EB2E8617}" type="datetime1">
              <a:rPr lang="cs-CZ" smtClean="0"/>
              <a:t>26.05.2021</a:t>
            </a:fld>
            <a:endParaRPr lang="cs-CZ" dirty="0"/>
          </a:p>
        </p:txBody>
      </p:sp>
      <p:sp>
        <p:nvSpPr>
          <p:cNvPr id="8" name="Zástupný symbol pro zápatí 7"/>
          <p:cNvSpPr>
            <a:spLocks noGrp="1"/>
          </p:cNvSpPr>
          <p:nvPr>
            <p:ph type="ftr" sz="quarter" idx="11"/>
          </p:nvPr>
        </p:nvSpPr>
        <p:spPr/>
        <p:txBody>
          <a:bodyPr/>
          <a:lstStyle/>
          <a:p>
            <a:endParaRPr lang="cs-CZ" dirty="0"/>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0F02FAEF-2463-4E9E-9D95-373285ED2593}" type="datetime1">
              <a:rPr lang="cs-CZ" smtClean="0"/>
              <a:t>26.05.2021</a:t>
            </a:fld>
            <a:endParaRPr lang="cs-CZ" dirty="0"/>
          </a:p>
        </p:txBody>
      </p:sp>
      <p:sp>
        <p:nvSpPr>
          <p:cNvPr id="4" name="Zástupný symbol pro zápatí 3"/>
          <p:cNvSpPr>
            <a:spLocks noGrp="1"/>
          </p:cNvSpPr>
          <p:nvPr>
            <p:ph type="ftr" sz="quarter" idx="11"/>
          </p:nvPr>
        </p:nvSpPr>
        <p:spPr/>
        <p:txBody>
          <a:bodyPr/>
          <a:lstStyle/>
          <a:p>
            <a:endParaRPr lang="cs-CZ" dirty="0"/>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C698496-6B4F-479A-BFFD-E018E5ED3B0C}" type="datetime1">
              <a:rPr lang="cs-CZ" smtClean="0"/>
              <a:t>26.05.2021</a:t>
            </a:fld>
            <a:endParaRPr lang="cs-CZ" dirty="0"/>
          </a:p>
        </p:txBody>
      </p:sp>
      <p:sp>
        <p:nvSpPr>
          <p:cNvPr id="3" name="Zástupný symbol pro zápatí 2"/>
          <p:cNvSpPr>
            <a:spLocks noGrp="1"/>
          </p:cNvSpPr>
          <p:nvPr>
            <p:ph type="ftr" sz="quarter" idx="11"/>
          </p:nvPr>
        </p:nvSpPr>
        <p:spPr/>
        <p:txBody>
          <a:bodyPr/>
          <a:lstStyle/>
          <a:p>
            <a:endParaRPr lang="cs-CZ" dirty="0"/>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1B0C2D42-8B5E-4E2C-AAA1-9AE5F63CE90C}" type="datetime1">
              <a:rPr lang="cs-CZ" smtClean="0"/>
              <a:t>26.05.2021</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AD31E011-EFA6-42D4-8CF7-2EE207E3B124}" type="datetime1">
              <a:rPr lang="cs-CZ" smtClean="0"/>
              <a:t>26.05.2021</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E5AFF6-7CD4-4070-9395-955DB9142D54}" type="datetime1">
              <a:rPr lang="cs-CZ" smtClean="0"/>
              <a:t>26.05.2021</a:t>
            </a:fld>
            <a:endParaRPr lang="cs-CZ" dirty="0"/>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dirty="0"/>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dirty="0"/>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722811" y="356659"/>
            <a:ext cx="6130835"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174172" y="932723"/>
            <a:ext cx="7265978" cy="2880320"/>
          </a:xfrm>
          <a:prstGeom prst="rect">
            <a:avLst/>
          </a:prstGeom>
        </p:spPr>
        <p:txBody>
          <a:bodyPr anchor="t">
            <a:normAutofit/>
          </a:bodyPr>
          <a:lstStyle/>
          <a:p>
            <a:pPr algn="ctr"/>
            <a:r>
              <a:rPr lang="cs-CZ" sz="5333" b="1" dirty="0" smtClean="0">
                <a:solidFill>
                  <a:schemeClr val="bg1"/>
                </a:solidFill>
                <a:latin typeface="Times New Roman" panose="02020603050405020304" pitchFamily="18" charset="0"/>
                <a:cs typeface="Times New Roman" panose="02020603050405020304" pitchFamily="18" charset="0"/>
              </a:rPr>
              <a:t>Managerial skills</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3648622" cy="1056117"/>
          </a:xfrm>
          <a:prstGeom prst="rect">
            <a:avLst/>
          </a:prstGeom>
        </p:spPr>
        <p:txBody>
          <a:bodyPr>
            <a:normAutofit/>
          </a:bodyPr>
          <a:lstStyle/>
          <a:p>
            <a:pPr marL="0" indent="0" algn="r">
              <a:buNone/>
            </a:pP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7114903" y="3988527"/>
            <a:ext cx="4848126" cy="2512816"/>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cs-CZ" altLang="cs-CZ" sz="2400" b="1" dirty="0" smtClean="0">
                <a:solidFill>
                  <a:srgbClr val="307871"/>
                </a:solidFill>
                <a:latin typeface="Times New Roman" panose="02020603050405020304" pitchFamily="18" charset="0"/>
                <a:cs typeface="Times New Roman" panose="02020603050405020304" pitchFamily="18" charset="0"/>
              </a:rPr>
              <a:t>Ing. Žaneta Rylková, Ph.D.</a:t>
            </a:r>
            <a:endParaRPr lang="cs-CZ" altLang="cs-CZ" sz="2400" dirty="0">
              <a:solidFill>
                <a:srgbClr val="307871"/>
              </a:solidFill>
              <a:latin typeface="Times New Roman" panose="02020603050405020304" pitchFamily="18" charset="0"/>
              <a:cs typeface="Times New Roman" panose="02020603050405020304" pitchFamily="18" charset="0"/>
            </a:endParaRPr>
          </a:p>
          <a:p>
            <a:pPr algn="l">
              <a:defRPr/>
            </a:pPr>
            <a:r>
              <a:rPr lang="cs-CZ" altLang="cs-CZ" sz="1400" dirty="0">
                <a:latin typeface="Times New Roman" panose="02020603050405020304" pitchFamily="18" charset="0"/>
                <a:cs typeface="Times New Roman" panose="02020603050405020304" pitchFamily="18" charset="0"/>
              </a:rPr>
              <a:t>Silesian Univerzity in Opava, School of Business Administration in Karvina</a:t>
            </a:r>
          </a:p>
          <a:p>
            <a:pPr algn="l">
              <a:defRPr/>
            </a:pPr>
            <a:r>
              <a:rPr lang="cs-CZ" altLang="cs-CZ" sz="1400" dirty="0">
                <a:latin typeface="Times New Roman" panose="02020603050405020304" pitchFamily="18" charset="0"/>
                <a:cs typeface="Times New Roman" panose="02020603050405020304" pitchFamily="18" charset="0"/>
              </a:rPr>
              <a:t>Czech Republic</a:t>
            </a:r>
          </a:p>
          <a:p>
            <a:pPr algn="l">
              <a:defRPr/>
            </a:pPr>
            <a:r>
              <a:rPr lang="cs-CZ" altLang="cs-CZ" sz="1400" dirty="0">
                <a:latin typeface="Times New Roman" panose="02020603050405020304" pitchFamily="18" charset="0"/>
                <a:cs typeface="Times New Roman" panose="02020603050405020304" pitchFamily="18" charset="0"/>
              </a:rPr>
              <a:t>Department of Business Economics and Management</a:t>
            </a:r>
          </a:p>
          <a:p>
            <a:pPr algn="l">
              <a:defRPr/>
            </a:pPr>
            <a:r>
              <a:rPr lang="cs-CZ" altLang="cs-CZ" sz="1400" dirty="0">
                <a:latin typeface="Times New Roman" panose="02020603050405020304" pitchFamily="18" charset="0"/>
                <a:cs typeface="Times New Roman" panose="02020603050405020304" pitchFamily="18" charset="0"/>
              </a:rPr>
              <a:t>rylkova@opf.slu.cz</a:t>
            </a:r>
          </a:p>
          <a:p>
            <a:pPr algn="r"/>
            <a:endParaRPr lang="en-GB" altLang="cs-CZ" sz="2400" b="1" dirty="0" smtClean="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919115"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Personality</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graphicFrame>
        <p:nvGraphicFramePr>
          <p:cNvPr id="9" name="Tabulka 8"/>
          <p:cNvGraphicFramePr>
            <a:graphicFrameLocks noGrp="1"/>
          </p:cNvGraphicFramePr>
          <p:nvPr>
            <p:extLst>
              <p:ext uri="{D42A27DB-BD31-4B8C-83A1-F6EECF244321}">
                <p14:modId xmlns:p14="http://schemas.microsoft.com/office/powerpoint/2010/main" val="2533334970"/>
              </p:ext>
            </p:extLst>
          </p:nvPr>
        </p:nvGraphicFramePr>
        <p:xfrm>
          <a:off x="1004388" y="2546219"/>
          <a:ext cx="8128000" cy="18542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875273292"/>
                    </a:ext>
                  </a:extLst>
                </a:gridCol>
                <a:gridCol w="4064000">
                  <a:extLst>
                    <a:ext uri="{9D8B030D-6E8A-4147-A177-3AD203B41FA5}">
                      <a16:colId xmlns:a16="http://schemas.microsoft.com/office/drawing/2014/main" val="3800580068"/>
                    </a:ext>
                  </a:extLst>
                </a:gridCol>
              </a:tblGrid>
              <a:tr h="370840">
                <a:tc>
                  <a:txBody>
                    <a:bodyPr/>
                    <a:lstStyle/>
                    <a:p>
                      <a:r>
                        <a:rPr lang="cs-CZ" dirty="0" smtClean="0">
                          <a:latin typeface="Times New Roman" panose="02020603050405020304" pitchFamily="18" charset="0"/>
                          <a:cs typeface="Times New Roman" panose="02020603050405020304" pitchFamily="18" charset="0"/>
                        </a:rPr>
                        <a:t>Innate factors</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Environmental factors</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436349088"/>
                  </a:ext>
                </a:extLst>
              </a:tr>
              <a:tr h="370840">
                <a:tc>
                  <a:txBody>
                    <a:bodyPr/>
                    <a:lstStyle/>
                    <a:p>
                      <a:r>
                        <a:rPr lang="cs-CZ" dirty="0" smtClean="0">
                          <a:latin typeface="Times New Roman" panose="02020603050405020304" pitchFamily="18" charset="0"/>
                          <a:cs typeface="Times New Roman" panose="02020603050405020304" pitchFamily="18" charset="0"/>
                        </a:rPr>
                        <a:t>Personality </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Organisation/work factors</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611831244"/>
                  </a:ext>
                </a:extLst>
              </a:tr>
              <a:tr h="370840">
                <a:tc>
                  <a:txBody>
                    <a:bodyPr/>
                    <a:lstStyle/>
                    <a:p>
                      <a:r>
                        <a:rPr lang="cs-CZ" dirty="0" smtClean="0">
                          <a:latin typeface="Times New Roman" panose="02020603050405020304" pitchFamily="18" charset="0"/>
                          <a:cs typeface="Times New Roman" panose="02020603050405020304" pitchFamily="18" charset="0"/>
                        </a:rPr>
                        <a:t>Perception </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Family </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492702350"/>
                  </a:ext>
                </a:extLst>
              </a:tr>
              <a:tr h="370840">
                <a:tc>
                  <a:txBody>
                    <a:bodyPr/>
                    <a:lstStyle/>
                    <a:p>
                      <a:r>
                        <a:rPr lang="cs-CZ" dirty="0" smtClean="0">
                          <a:latin typeface="Times New Roman" panose="02020603050405020304" pitchFamily="18" charset="0"/>
                          <a:cs typeface="Times New Roman" panose="02020603050405020304" pitchFamily="18" charset="0"/>
                        </a:rPr>
                        <a:t>Values</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Peer-group pressures</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367616290"/>
                  </a:ext>
                </a:extLst>
              </a:tr>
              <a:tr h="370840">
                <a:tc>
                  <a:txBody>
                    <a:bodyPr/>
                    <a:lstStyle/>
                    <a:p>
                      <a:r>
                        <a:rPr lang="cs-CZ" dirty="0" smtClean="0">
                          <a:latin typeface="Times New Roman" panose="02020603050405020304" pitchFamily="18" charset="0"/>
                          <a:cs typeface="Times New Roman" panose="02020603050405020304" pitchFamily="18" charset="0"/>
                        </a:rPr>
                        <a:t>Abilities</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Personal life experiences</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929897066"/>
                  </a:ext>
                </a:extLst>
              </a:tr>
            </a:tbl>
          </a:graphicData>
        </a:graphic>
      </p:graphicFrame>
      <p:sp>
        <p:nvSpPr>
          <p:cNvPr id="3" name="Obdélník 2"/>
          <p:cNvSpPr/>
          <p:nvPr/>
        </p:nvSpPr>
        <p:spPr>
          <a:xfrm>
            <a:off x="894907" y="1337676"/>
            <a:ext cx="3893117" cy="369332"/>
          </a:xfrm>
          <a:prstGeom prst="rect">
            <a:avLst/>
          </a:prstGeom>
        </p:spPr>
        <p:txBody>
          <a:bodyPr wrap="none">
            <a:spAutoFit/>
          </a:bodyPr>
          <a:lstStyle/>
          <a:p>
            <a:r>
              <a:rPr lang="cs-CZ" altLang="cs-CZ" dirty="0">
                <a:solidFill>
                  <a:srgbClr val="002060"/>
                </a:solidFill>
                <a:latin typeface="Times New Roman" panose="02020603050405020304" pitchFamily="18" charset="0"/>
                <a:cs typeface="Times New Roman" panose="02020603050405020304" pitchFamily="18" charset="0"/>
              </a:rPr>
              <a:t>Variables affecting individual behaviour</a:t>
            </a:r>
            <a:endParaRPr lang="en-GB" altLang="cs-CZ" dirty="0">
              <a:solidFill>
                <a:srgbClr val="002060"/>
              </a:solidFill>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10</a:t>
            </a:fld>
            <a:endParaRPr lang="cs-CZ" dirty="0"/>
          </a:p>
        </p:txBody>
      </p:sp>
    </p:spTree>
    <p:extLst>
      <p:ext uri="{BB962C8B-B14F-4D97-AF65-F5344CB8AC3E}">
        <p14:creationId xmlns:p14="http://schemas.microsoft.com/office/powerpoint/2010/main" val="30397216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919115"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Personality</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496388" y="1411852"/>
            <a:ext cx="9840685" cy="2677656"/>
          </a:xfrm>
          <a:prstGeom prst="rect">
            <a:avLst/>
          </a:prstGeom>
        </p:spPr>
        <p:txBody>
          <a:bodyPr wrap="square">
            <a:spAutoFit/>
          </a:bodyPr>
          <a:lstStyle/>
          <a:p>
            <a:r>
              <a:rPr lang="cs-CZ" altLang="cs-CZ" sz="2400" b="1" dirty="0">
                <a:solidFill>
                  <a:srgbClr val="307871"/>
                </a:solidFill>
                <a:latin typeface="Times New Roman" panose="02020603050405020304" pitchFamily="18" charset="0"/>
                <a:cs typeface="Times New Roman" panose="02020603050405020304" pitchFamily="18" charset="0"/>
              </a:rPr>
              <a:t>P</a:t>
            </a:r>
            <a:r>
              <a:rPr lang="cs-CZ" altLang="cs-CZ" sz="2400" b="1" dirty="0" smtClean="0">
                <a:solidFill>
                  <a:srgbClr val="307871"/>
                </a:solidFill>
                <a:latin typeface="Times New Roman" panose="02020603050405020304" pitchFamily="18" charset="0"/>
                <a:cs typeface="Times New Roman" panose="02020603050405020304" pitchFamily="18" charset="0"/>
              </a:rPr>
              <a:t>eople </a:t>
            </a:r>
            <a:r>
              <a:rPr lang="cs-CZ" altLang="cs-CZ" sz="2400" b="1" dirty="0">
                <a:solidFill>
                  <a:srgbClr val="307871"/>
                </a:solidFill>
                <a:latin typeface="Times New Roman" panose="02020603050405020304" pitchFamily="18" charset="0"/>
                <a:cs typeface="Times New Roman" panose="02020603050405020304" pitchFamily="18" charset="0"/>
              </a:rPr>
              <a:t>have certain inherent traits which determine their personality and thus their behaviour.</a:t>
            </a:r>
          </a:p>
          <a:p>
            <a:r>
              <a:rPr lang="cs-CZ" altLang="cs-CZ" sz="2400" dirty="0">
                <a:solidFill>
                  <a:srgbClr val="307871"/>
                </a:solidFill>
                <a:latin typeface="Times New Roman" panose="02020603050405020304" pitchFamily="18" charset="0"/>
                <a:cs typeface="Times New Roman" panose="02020603050405020304" pitchFamily="18" charset="0"/>
              </a:rPr>
              <a:t>F</a:t>
            </a:r>
            <a:r>
              <a:rPr lang="cs-CZ" altLang="cs-CZ" sz="2400" dirty="0" smtClean="0">
                <a:solidFill>
                  <a:srgbClr val="307871"/>
                </a:solidFill>
                <a:latin typeface="Times New Roman" panose="02020603050405020304" pitchFamily="18" charset="0"/>
                <a:cs typeface="Times New Roman" panose="02020603050405020304" pitchFamily="18" charset="0"/>
              </a:rPr>
              <a:t>ive </a:t>
            </a:r>
            <a:r>
              <a:rPr lang="cs-CZ" altLang="cs-CZ" sz="2400" dirty="0">
                <a:solidFill>
                  <a:srgbClr val="307871"/>
                </a:solidFill>
                <a:latin typeface="Times New Roman" panose="02020603050405020304" pitchFamily="18" charset="0"/>
                <a:cs typeface="Times New Roman" panose="02020603050405020304" pitchFamily="18" charset="0"/>
              </a:rPr>
              <a:t>main </a:t>
            </a:r>
            <a:r>
              <a:rPr lang="cs-CZ" altLang="cs-CZ" sz="2400" b="1" i="1" dirty="0">
                <a:solidFill>
                  <a:srgbClr val="307871"/>
                </a:solidFill>
                <a:latin typeface="Times New Roman" panose="02020603050405020304" pitchFamily="18" charset="0"/>
                <a:cs typeface="Times New Roman" panose="02020603050405020304" pitchFamily="18" charset="0"/>
              </a:rPr>
              <a:t>personality </a:t>
            </a:r>
            <a:r>
              <a:rPr lang="cs-CZ" altLang="cs-CZ" sz="2400" b="1" i="1" dirty="0" smtClean="0">
                <a:solidFill>
                  <a:srgbClr val="307871"/>
                </a:solidFill>
                <a:latin typeface="Times New Roman" panose="02020603050405020304" pitchFamily="18" charset="0"/>
                <a:cs typeface="Times New Roman" panose="02020603050405020304" pitchFamily="18" charset="0"/>
              </a:rPr>
              <a:t>traits</a:t>
            </a:r>
            <a:r>
              <a:rPr lang="cs-CZ" altLang="cs-CZ" sz="2400" b="1" i="1" dirty="0">
                <a:solidFill>
                  <a:srgbClr val="307871"/>
                </a:solidFill>
                <a:latin typeface="Times New Roman" panose="02020603050405020304" pitchFamily="18" charset="0"/>
                <a:cs typeface="Times New Roman" panose="02020603050405020304" pitchFamily="18" charset="0"/>
              </a:rPr>
              <a:t> </a:t>
            </a:r>
            <a:r>
              <a:rPr lang="cs-CZ" altLang="cs-CZ" sz="2400" dirty="0" smtClean="0">
                <a:solidFill>
                  <a:srgbClr val="307871"/>
                </a:solidFill>
                <a:latin typeface="Times New Roman" panose="02020603050405020304" pitchFamily="18" charset="0"/>
                <a:cs typeface="Times New Roman" panose="02020603050405020304" pitchFamily="18" charset="0"/>
              </a:rPr>
              <a:t>are </a:t>
            </a:r>
            <a:r>
              <a:rPr lang="cs-CZ" altLang="cs-CZ" sz="2400" dirty="0">
                <a:solidFill>
                  <a:srgbClr val="307871"/>
                </a:solidFill>
                <a:latin typeface="Times New Roman" panose="02020603050405020304" pitchFamily="18" charset="0"/>
                <a:cs typeface="Times New Roman" panose="02020603050405020304" pitchFamily="18" charset="0"/>
              </a:rPr>
              <a:t>the most significant for determining behaviour. These, or a subset of these, form the </a:t>
            </a:r>
            <a:r>
              <a:rPr lang="cs-CZ" altLang="cs-CZ" sz="2400" b="1" i="1" dirty="0">
                <a:solidFill>
                  <a:srgbClr val="307871"/>
                </a:solidFill>
                <a:latin typeface="Times New Roman" panose="02020603050405020304" pitchFamily="18" charset="0"/>
                <a:cs typeface="Times New Roman" panose="02020603050405020304" pitchFamily="18" charset="0"/>
              </a:rPr>
              <a:t>basis of many personality tests </a:t>
            </a:r>
            <a:r>
              <a:rPr lang="cs-CZ" altLang="cs-CZ" sz="2400" dirty="0">
                <a:solidFill>
                  <a:srgbClr val="307871"/>
                </a:solidFill>
                <a:latin typeface="Times New Roman" panose="02020603050405020304" pitchFamily="18" charset="0"/>
                <a:cs typeface="Times New Roman" panose="02020603050405020304" pitchFamily="18" charset="0"/>
              </a:rPr>
              <a:t>often </a:t>
            </a:r>
            <a:r>
              <a:rPr lang="cs-CZ" altLang="cs-CZ" sz="2400" i="1" dirty="0">
                <a:solidFill>
                  <a:srgbClr val="307871"/>
                </a:solidFill>
                <a:latin typeface="Times New Roman" panose="02020603050405020304" pitchFamily="18" charset="0"/>
                <a:cs typeface="Times New Roman" panose="02020603050405020304" pitchFamily="18" charset="0"/>
              </a:rPr>
              <a:t>used in organisational settings for recruitment and development </a:t>
            </a:r>
            <a:r>
              <a:rPr lang="cs-CZ" altLang="cs-CZ" sz="2400" dirty="0">
                <a:solidFill>
                  <a:srgbClr val="307871"/>
                </a:solidFill>
                <a:latin typeface="Times New Roman" panose="02020603050405020304" pitchFamily="18" charset="0"/>
                <a:cs typeface="Times New Roman" panose="02020603050405020304" pitchFamily="18" charset="0"/>
              </a:rPr>
              <a:t>purposes. Each of these five characteristics provides a continuum along which supposedly we all can be located.</a:t>
            </a:r>
            <a:endParaRPr lang="en-GB" altLang="cs-CZ" sz="2400" dirty="0">
              <a:solidFill>
                <a:srgbClr val="307871"/>
              </a:solidFill>
              <a:latin typeface="Times New Roman" panose="02020603050405020304" pitchFamily="18" charset="0"/>
              <a:cs typeface="Times New Roman" panose="02020603050405020304" pitchFamily="18" charset="0"/>
            </a:endParaRPr>
          </a:p>
        </p:txBody>
      </p:sp>
      <p:sp>
        <p:nvSpPr>
          <p:cNvPr id="3" name="Zástupný symbol pro číslo snímku 2"/>
          <p:cNvSpPr>
            <a:spLocks noGrp="1"/>
          </p:cNvSpPr>
          <p:nvPr>
            <p:ph type="sldNum" sz="quarter" idx="12"/>
          </p:nvPr>
        </p:nvSpPr>
        <p:spPr/>
        <p:txBody>
          <a:bodyPr/>
          <a:lstStyle/>
          <a:p>
            <a:fld id="{2DA23C2D-3845-4F8C-9F64-DBE4B5B8108A}" type="slidenum">
              <a:rPr lang="cs-CZ" smtClean="0"/>
              <a:t>11</a:t>
            </a:fld>
            <a:endParaRPr lang="cs-CZ" dirty="0"/>
          </a:p>
        </p:txBody>
      </p:sp>
    </p:spTree>
    <p:extLst>
      <p:ext uri="{BB962C8B-B14F-4D97-AF65-F5344CB8AC3E}">
        <p14:creationId xmlns:p14="http://schemas.microsoft.com/office/powerpoint/2010/main" val="16375441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919115"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Personality</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496388" y="1411852"/>
            <a:ext cx="9840685" cy="3785652"/>
          </a:xfrm>
          <a:prstGeom prst="rect">
            <a:avLst/>
          </a:prstGeom>
        </p:spPr>
        <p:txBody>
          <a:bodyPr wrap="square">
            <a:spAutoFit/>
          </a:bodyPr>
          <a:lstStyle/>
          <a:p>
            <a:r>
              <a:rPr lang="cs-CZ" altLang="cs-CZ" sz="2400" dirty="0">
                <a:solidFill>
                  <a:srgbClr val="307871"/>
                </a:solidFill>
                <a:latin typeface="Times New Roman" panose="02020603050405020304" pitchFamily="18" charset="0"/>
                <a:cs typeface="Times New Roman" panose="02020603050405020304" pitchFamily="18" charset="0"/>
              </a:rPr>
              <a:t>These key </a:t>
            </a:r>
            <a:r>
              <a:rPr lang="cs-CZ" altLang="cs-CZ" sz="2400" dirty="0" err="1">
                <a:solidFill>
                  <a:srgbClr val="307871"/>
                </a:solidFill>
                <a:latin typeface="Times New Roman" panose="02020603050405020304" pitchFamily="18" charset="0"/>
                <a:cs typeface="Times New Roman" panose="02020603050405020304" pitchFamily="18" charset="0"/>
              </a:rPr>
              <a:t>traits</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smtClean="0">
                <a:solidFill>
                  <a:srgbClr val="307871"/>
                </a:solidFill>
                <a:latin typeface="Times New Roman" panose="02020603050405020304" pitchFamily="18" charset="0"/>
                <a:cs typeface="Times New Roman" panose="02020603050405020304" pitchFamily="18" charset="0"/>
              </a:rPr>
              <a:t>are (Big </a:t>
            </a:r>
            <a:r>
              <a:rPr lang="cs-CZ" altLang="cs-CZ" sz="2400" dirty="0" err="1" smtClean="0">
                <a:solidFill>
                  <a:srgbClr val="307871"/>
                </a:solidFill>
                <a:latin typeface="Times New Roman" panose="02020603050405020304" pitchFamily="18" charset="0"/>
                <a:cs typeface="Times New Roman" panose="02020603050405020304" pitchFamily="18" charset="0"/>
              </a:rPr>
              <a:t>five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factors</a:t>
            </a:r>
            <a:r>
              <a:rPr lang="cs-CZ" altLang="cs-CZ" sz="2400" dirty="0" smtClean="0">
                <a:solidFill>
                  <a:srgbClr val="307871"/>
                </a:solidFill>
                <a:latin typeface="Times New Roman" panose="02020603050405020304" pitchFamily="18" charset="0"/>
                <a:cs typeface="Times New Roman" panose="02020603050405020304" pitchFamily="18" charset="0"/>
              </a:rPr>
              <a:t> – FFM):</a:t>
            </a:r>
            <a:endParaRPr lang="cs-CZ" altLang="cs-CZ" sz="2400" dirty="0">
              <a:solidFill>
                <a:srgbClr val="307871"/>
              </a:solidFill>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cs-CZ" altLang="cs-CZ" sz="2400" i="1" dirty="0">
                <a:solidFill>
                  <a:srgbClr val="307871"/>
                </a:solidFill>
                <a:latin typeface="Times New Roman" panose="02020603050405020304" pitchFamily="18" charset="0"/>
                <a:cs typeface="Times New Roman" panose="02020603050405020304" pitchFamily="18" charset="0"/>
              </a:rPr>
              <a:t>Agreebleness</a:t>
            </a:r>
            <a:r>
              <a:rPr lang="cs-CZ" altLang="cs-CZ" sz="2400" dirty="0">
                <a:solidFill>
                  <a:srgbClr val="307871"/>
                </a:solidFill>
                <a:latin typeface="Times New Roman" panose="02020603050405020304" pitchFamily="18" charset="0"/>
                <a:cs typeface="Times New Roman" panose="02020603050405020304" pitchFamily="18" charset="0"/>
              </a:rPr>
              <a:t> – an individual can be seen as very agreeable or very uncooperative</a:t>
            </a:r>
          </a:p>
          <a:p>
            <a:pPr marL="800100" lvl="1" indent="-342900">
              <a:buFont typeface="Arial" panose="020B0604020202020204" pitchFamily="34" charset="0"/>
              <a:buChar char="•"/>
            </a:pPr>
            <a:r>
              <a:rPr lang="cs-CZ" altLang="cs-CZ" sz="2400" i="1" dirty="0">
                <a:solidFill>
                  <a:srgbClr val="307871"/>
                </a:solidFill>
                <a:latin typeface="Times New Roman" panose="02020603050405020304" pitchFamily="18" charset="0"/>
                <a:cs typeface="Times New Roman" panose="02020603050405020304" pitchFamily="18" charset="0"/>
              </a:rPr>
              <a:t>Openess to experience </a:t>
            </a:r>
            <a:r>
              <a:rPr lang="cs-CZ" altLang="cs-CZ" sz="2400" dirty="0">
                <a:solidFill>
                  <a:srgbClr val="307871"/>
                </a:solidFill>
                <a:latin typeface="Times New Roman" panose="02020603050405020304" pitchFamily="18" charset="0"/>
                <a:cs typeface="Times New Roman" panose="02020603050405020304" pitchFamily="18" charset="0"/>
              </a:rPr>
              <a:t>– the range is from very open-minded to closed and narrow-minded</a:t>
            </a:r>
          </a:p>
          <a:p>
            <a:pPr marL="800100" lvl="1" indent="-342900">
              <a:buFont typeface="Arial" panose="020B0604020202020204" pitchFamily="34" charset="0"/>
              <a:buChar char="•"/>
            </a:pPr>
            <a:r>
              <a:rPr lang="cs-CZ" altLang="cs-CZ" sz="2400" i="1" dirty="0">
                <a:solidFill>
                  <a:srgbClr val="307871"/>
                </a:solidFill>
                <a:latin typeface="Times New Roman" panose="02020603050405020304" pitchFamily="18" charset="0"/>
                <a:cs typeface="Times New Roman" panose="02020603050405020304" pitchFamily="18" charset="0"/>
              </a:rPr>
              <a:t>Extrovert or introvert </a:t>
            </a:r>
            <a:r>
              <a:rPr lang="cs-CZ" altLang="cs-CZ" sz="2400" dirty="0">
                <a:solidFill>
                  <a:srgbClr val="307871"/>
                </a:solidFill>
                <a:latin typeface="Times New Roman" panose="02020603050405020304" pitchFamily="18" charset="0"/>
                <a:cs typeface="Times New Roman" panose="02020603050405020304" pitchFamily="18" charset="0"/>
              </a:rPr>
              <a:t>– the range is from very sociable and outgoing to more reserved and cautious</a:t>
            </a:r>
          </a:p>
          <a:p>
            <a:pPr marL="800100" lvl="1" indent="-342900">
              <a:buFont typeface="Arial" panose="020B0604020202020204" pitchFamily="34" charset="0"/>
              <a:buChar char="•"/>
            </a:pPr>
            <a:r>
              <a:rPr lang="cs-CZ" altLang="cs-CZ" sz="2400" i="1" dirty="0">
                <a:solidFill>
                  <a:srgbClr val="307871"/>
                </a:solidFill>
                <a:latin typeface="Times New Roman" panose="02020603050405020304" pitchFamily="18" charset="0"/>
                <a:cs typeface="Times New Roman" panose="02020603050405020304" pitchFamily="18" charset="0"/>
              </a:rPr>
              <a:t>Conscientiousness </a:t>
            </a:r>
            <a:r>
              <a:rPr lang="cs-CZ" altLang="cs-CZ" sz="2400" dirty="0">
                <a:solidFill>
                  <a:srgbClr val="307871"/>
                </a:solidFill>
                <a:latin typeface="Times New Roman" panose="02020603050405020304" pitchFamily="18" charset="0"/>
                <a:cs typeface="Times New Roman" panose="02020603050405020304" pitchFamily="18" charset="0"/>
              </a:rPr>
              <a:t>– the range is from responsible to irresponsible, and</a:t>
            </a:r>
          </a:p>
          <a:p>
            <a:pPr marL="800100" lvl="1" indent="-342900">
              <a:buFont typeface="Arial" panose="020B0604020202020204" pitchFamily="34" charset="0"/>
              <a:buChar char="•"/>
            </a:pPr>
            <a:r>
              <a:rPr lang="cs-CZ" altLang="cs-CZ" sz="2400" i="1" dirty="0">
                <a:solidFill>
                  <a:srgbClr val="307871"/>
                </a:solidFill>
                <a:latin typeface="Times New Roman" panose="02020603050405020304" pitchFamily="18" charset="0"/>
                <a:cs typeface="Times New Roman" panose="02020603050405020304" pitchFamily="18" charset="0"/>
              </a:rPr>
              <a:t>Emotionally stable </a:t>
            </a:r>
            <a:r>
              <a:rPr lang="cs-CZ" altLang="cs-CZ" sz="2400" dirty="0">
                <a:solidFill>
                  <a:srgbClr val="307871"/>
                </a:solidFill>
                <a:latin typeface="Times New Roman" panose="02020603050405020304" pitchFamily="18" charset="0"/>
                <a:cs typeface="Times New Roman" panose="02020603050405020304" pitchFamily="18" charset="0"/>
              </a:rPr>
              <a:t>– the range is from an ability to control emotions to a more unstable emotional pattern</a:t>
            </a:r>
            <a:endParaRPr lang="en-GB" altLang="cs-CZ" sz="2400" dirty="0">
              <a:solidFill>
                <a:srgbClr val="307871"/>
              </a:solidFill>
              <a:latin typeface="Times New Roman" panose="02020603050405020304" pitchFamily="18" charset="0"/>
              <a:cs typeface="Times New Roman" panose="02020603050405020304" pitchFamily="18" charset="0"/>
            </a:endParaRPr>
          </a:p>
        </p:txBody>
      </p:sp>
      <p:sp>
        <p:nvSpPr>
          <p:cNvPr id="3" name="Zástupný symbol pro číslo snímku 2"/>
          <p:cNvSpPr>
            <a:spLocks noGrp="1"/>
          </p:cNvSpPr>
          <p:nvPr>
            <p:ph type="sldNum" sz="quarter" idx="12"/>
          </p:nvPr>
        </p:nvSpPr>
        <p:spPr/>
        <p:txBody>
          <a:bodyPr/>
          <a:lstStyle/>
          <a:p>
            <a:fld id="{2DA23C2D-3845-4F8C-9F64-DBE4B5B8108A}" type="slidenum">
              <a:rPr lang="cs-CZ" smtClean="0"/>
              <a:t>12</a:t>
            </a:fld>
            <a:endParaRPr lang="cs-CZ" dirty="0"/>
          </a:p>
        </p:txBody>
      </p:sp>
    </p:spTree>
    <p:extLst>
      <p:ext uri="{BB962C8B-B14F-4D97-AF65-F5344CB8AC3E}">
        <p14:creationId xmlns:p14="http://schemas.microsoft.com/office/powerpoint/2010/main" val="4142172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0283584"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Testing indiviudals and groups in organisations – personality type</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972558"/>
            <a:ext cx="8280920" cy="50015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graphicFrame>
        <p:nvGraphicFramePr>
          <p:cNvPr id="2" name="Tabulka 1"/>
          <p:cNvGraphicFramePr>
            <a:graphicFrameLocks noGrp="1"/>
          </p:cNvGraphicFramePr>
          <p:nvPr>
            <p:extLst/>
          </p:nvPr>
        </p:nvGraphicFramePr>
        <p:xfrm>
          <a:off x="1613988" y="1163803"/>
          <a:ext cx="8128000" cy="482092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776030238"/>
                    </a:ext>
                  </a:extLst>
                </a:gridCol>
                <a:gridCol w="4064000">
                  <a:extLst>
                    <a:ext uri="{9D8B030D-6E8A-4147-A177-3AD203B41FA5}">
                      <a16:colId xmlns:a16="http://schemas.microsoft.com/office/drawing/2014/main" val="3163724294"/>
                    </a:ext>
                  </a:extLst>
                </a:gridCol>
              </a:tblGrid>
              <a:tr h="370840">
                <a:tc>
                  <a:txBody>
                    <a:bodyPr/>
                    <a:lstStyle/>
                    <a:p>
                      <a:r>
                        <a:rPr lang="cs-CZ" dirty="0" smtClean="0">
                          <a:latin typeface="Times New Roman" panose="02020603050405020304" pitchFamily="18" charset="0"/>
                          <a:cs typeface="Times New Roman" panose="02020603050405020304" pitchFamily="18" charset="0"/>
                        </a:rPr>
                        <a:t>Extrovert</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Introvert</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190377618"/>
                  </a:ext>
                </a:extLst>
              </a:tr>
              <a:tr h="370840">
                <a:tc>
                  <a:txBody>
                    <a:bodyPr/>
                    <a:lstStyle/>
                    <a:p>
                      <a:r>
                        <a:rPr lang="cs-CZ" dirty="0" smtClean="0">
                          <a:latin typeface="Times New Roman" panose="02020603050405020304" pitchFamily="18" charset="0"/>
                          <a:cs typeface="Times New Roman" panose="02020603050405020304" pitchFamily="18" charset="0"/>
                        </a:rPr>
                        <a:t>outgoing</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quiet</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364181479"/>
                  </a:ext>
                </a:extLst>
              </a:tr>
              <a:tr h="370840">
                <a:tc>
                  <a:txBody>
                    <a:bodyPr/>
                    <a:lstStyle/>
                    <a:p>
                      <a:r>
                        <a:rPr lang="cs-CZ" dirty="0" smtClean="0">
                          <a:latin typeface="Times New Roman" panose="02020603050405020304" pitchFamily="18" charset="0"/>
                          <a:cs typeface="Times New Roman" panose="02020603050405020304" pitchFamily="18" charset="0"/>
                        </a:rPr>
                        <a:t>Publicly expressive</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Reserved </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962630499"/>
                  </a:ext>
                </a:extLst>
              </a:tr>
              <a:tr h="370840">
                <a:tc>
                  <a:txBody>
                    <a:bodyPr/>
                    <a:lstStyle/>
                    <a:p>
                      <a:r>
                        <a:rPr lang="cs-CZ" dirty="0" smtClean="0">
                          <a:latin typeface="Times New Roman" panose="02020603050405020304" pitchFamily="18" charset="0"/>
                          <a:cs typeface="Times New Roman" panose="02020603050405020304" pitchFamily="18" charset="0"/>
                        </a:rPr>
                        <a:t>Interacting </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Concentrating </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066965204"/>
                  </a:ext>
                </a:extLst>
              </a:tr>
              <a:tr h="370840">
                <a:tc>
                  <a:txBody>
                    <a:bodyPr/>
                    <a:lstStyle/>
                    <a:p>
                      <a:r>
                        <a:rPr lang="cs-CZ" dirty="0" smtClean="0">
                          <a:latin typeface="Times New Roman" panose="02020603050405020304" pitchFamily="18" charset="0"/>
                          <a:cs typeface="Times New Roman" panose="02020603050405020304" pitchFamily="18" charset="0"/>
                        </a:rPr>
                        <a:t>Speaks, then thinks</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Thinks, then speaks</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677913128"/>
                  </a:ext>
                </a:extLst>
              </a:tr>
              <a:tr h="370840">
                <a:tc>
                  <a:txBody>
                    <a:bodyPr/>
                    <a:lstStyle/>
                    <a:p>
                      <a:r>
                        <a:rPr lang="cs-CZ" dirty="0" smtClean="0">
                          <a:latin typeface="Times New Roman" panose="02020603050405020304" pitchFamily="18" charset="0"/>
                          <a:cs typeface="Times New Roman" panose="02020603050405020304" pitchFamily="18" charset="0"/>
                        </a:rPr>
                        <a:t>Gregarious </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Reflective</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155946112"/>
                  </a:ext>
                </a:extLst>
              </a:tr>
              <a:tr h="370840">
                <a:tc gridSpan="2">
                  <a:txBody>
                    <a:bodyPr/>
                    <a:lstStyle/>
                    <a:p>
                      <a:r>
                        <a:rPr lang="cs-CZ" dirty="0" smtClean="0">
                          <a:solidFill>
                            <a:schemeClr val="bg1"/>
                          </a:solidFill>
                          <a:latin typeface="Times New Roman" panose="02020603050405020304" pitchFamily="18" charset="0"/>
                          <a:cs typeface="Times New Roman" panose="02020603050405020304" pitchFamily="18" charset="0"/>
                        </a:rPr>
                        <a:t>Perception</a:t>
                      </a:r>
                      <a:endParaRPr lang="cs-CZ" dirty="0">
                        <a:solidFill>
                          <a:schemeClr val="bg1"/>
                        </a:solidFill>
                        <a:latin typeface="Times New Roman" panose="02020603050405020304" pitchFamily="18" charset="0"/>
                        <a:cs typeface="Times New Roman" panose="02020603050405020304" pitchFamily="18" charset="0"/>
                      </a:endParaRPr>
                    </a:p>
                  </a:txBody>
                  <a:tcPr>
                    <a:solidFill>
                      <a:schemeClr val="accent1"/>
                    </a:solidFill>
                  </a:tcPr>
                </a:tc>
                <a:tc hMerge="1">
                  <a:txBody>
                    <a:bodyPr/>
                    <a:lstStyle/>
                    <a:p>
                      <a:endParaRPr lang="cs-CZ" dirty="0"/>
                    </a:p>
                  </a:txBody>
                  <a:tcPr/>
                </a:tc>
                <a:extLst>
                  <a:ext uri="{0D108BD9-81ED-4DB2-BD59-A6C34878D82A}">
                    <a16:rowId xmlns:a16="http://schemas.microsoft.com/office/drawing/2014/main" val="4172430477"/>
                  </a:ext>
                </a:extLst>
              </a:tr>
              <a:tr h="370840">
                <a:tc>
                  <a:txBody>
                    <a:bodyPr/>
                    <a:lstStyle/>
                    <a:p>
                      <a:r>
                        <a:rPr lang="cs-CZ" dirty="0" smtClean="0">
                          <a:latin typeface="Times New Roman" panose="02020603050405020304" pitchFamily="18" charset="0"/>
                          <a:cs typeface="Times New Roman" panose="02020603050405020304" pitchFamily="18" charset="0"/>
                        </a:rPr>
                        <a:t>Sensing </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Intuitive</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500133546"/>
                  </a:ext>
                </a:extLst>
              </a:tr>
              <a:tr h="370840">
                <a:tc>
                  <a:txBody>
                    <a:bodyPr/>
                    <a:lstStyle/>
                    <a:p>
                      <a:r>
                        <a:rPr lang="cs-CZ" dirty="0" smtClean="0">
                          <a:latin typeface="Times New Roman" panose="02020603050405020304" pitchFamily="18" charset="0"/>
                          <a:cs typeface="Times New Roman" panose="02020603050405020304" pitchFamily="18" charset="0"/>
                        </a:rPr>
                        <a:t>Practical </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General </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268556214"/>
                  </a:ext>
                </a:extLst>
              </a:tr>
              <a:tr h="370840">
                <a:tc>
                  <a:txBody>
                    <a:bodyPr/>
                    <a:lstStyle/>
                    <a:p>
                      <a:r>
                        <a:rPr lang="cs-CZ" dirty="0" smtClean="0">
                          <a:latin typeface="Times New Roman" panose="02020603050405020304" pitchFamily="18" charset="0"/>
                          <a:cs typeface="Times New Roman" panose="02020603050405020304" pitchFamily="18" charset="0"/>
                        </a:rPr>
                        <a:t>Specific </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Abstract</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157336981"/>
                  </a:ext>
                </a:extLst>
              </a:tr>
              <a:tr h="370840">
                <a:tc>
                  <a:txBody>
                    <a:bodyPr/>
                    <a:lstStyle/>
                    <a:p>
                      <a:r>
                        <a:rPr lang="cs-CZ" dirty="0" smtClean="0">
                          <a:latin typeface="Times New Roman" panose="02020603050405020304" pitchFamily="18" charset="0"/>
                          <a:cs typeface="Times New Roman" panose="02020603050405020304" pitchFamily="18" charset="0"/>
                        </a:rPr>
                        <a:t>Feet on the</a:t>
                      </a:r>
                      <a:r>
                        <a:rPr lang="cs-CZ" baseline="0" dirty="0" smtClean="0">
                          <a:latin typeface="Times New Roman" panose="02020603050405020304" pitchFamily="18" charset="0"/>
                          <a:cs typeface="Times New Roman" panose="02020603050405020304" pitchFamily="18" charset="0"/>
                        </a:rPr>
                        <a:t> ground</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Head in the clouds</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333388137"/>
                  </a:ext>
                </a:extLst>
              </a:tr>
              <a:tr h="370840">
                <a:tc>
                  <a:txBody>
                    <a:bodyPr/>
                    <a:lstStyle/>
                    <a:p>
                      <a:r>
                        <a:rPr lang="cs-CZ" dirty="0" smtClean="0">
                          <a:latin typeface="Times New Roman" panose="02020603050405020304" pitchFamily="18" charset="0"/>
                          <a:cs typeface="Times New Roman" panose="02020603050405020304" pitchFamily="18" charset="0"/>
                        </a:rPr>
                        <a:t>Details</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Possibilites</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52900014"/>
                  </a:ext>
                </a:extLst>
              </a:tr>
              <a:tr h="370840">
                <a:tc>
                  <a:txBody>
                    <a:bodyPr/>
                    <a:lstStyle/>
                    <a:p>
                      <a:r>
                        <a:rPr lang="cs-CZ" dirty="0" smtClean="0">
                          <a:latin typeface="Times New Roman" panose="02020603050405020304" pitchFamily="18" charset="0"/>
                          <a:cs typeface="Times New Roman" panose="02020603050405020304" pitchFamily="18" charset="0"/>
                        </a:rPr>
                        <a:t>Concrete</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Theoretical</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55519253"/>
                  </a:ext>
                </a:extLst>
              </a:tr>
            </a:tbl>
          </a:graphicData>
        </a:graphic>
      </p:graphicFrame>
      <p:sp>
        <p:nvSpPr>
          <p:cNvPr id="3" name="Zástupný symbol pro číslo snímku 2"/>
          <p:cNvSpPr>
            <a:spLocks noGrp="1"/>
          </p:cNvSpPr>
          <p:nvPr>
            <p:ph type="sldNum" sz="quarter" idx="12"/>
          </p:nvPr>
        </p:nvSpPr>
        <p:spPr/>
        <p:txBody>
          <a:bodyPr/>
          <a:lstStyle/>
          <a:p>
            <a:fld id="{2DA23C2D-3845-4F8C-9F64-DBE4B5B8108A}" type="slidenum">
              <a:rPr lang="cs-CZ" smtClean="0"/>
              <a:t>13</a:t>
            </a:fld>
            <a:endParaRPr lang="cs-CZ" dirty="0"/>
          </a:p>
        </p:txBody>
      </p:sp>
    </p:spTree>
    <p:extLst>
      <p:ext uri="{BB962C8B-B14F-4D97-AF65-F5344CB8AC3E}">
        <p14:creationId xmlns:p14="http://schemas.microsoft.com/office/powerpoint/2010/main" val="14871170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0283584"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Testing indiviudals and groups in organisations – personality type</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972558"/>
            <a:ext cx="8280920" cy="50015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graphicFrame>
        <p:nvGraphicFramePr>
          <p:cNvPr id="2" name="Tabulka 1"/>
          <p:cNvGraphicFramePr>
            <a:graphicFrameLocks noGrp="1"/>
          </p:cNvGraphicFramePr>
          <p:nvPr>
            <p:extLst/>
          </p:nvPr>
        </p:nvGraphicFramePr>
        <p:xfrm>
          <a:off x="1613988" y="1163803"/>
          <a:ext cx="8128000" cy="482092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776030238"/>
                    </a:ext>
                  </a:extLst>
                </a:gridCol>
                <a:gridCol w="4064000">
                  <a:extLst>
                    <a:ext uri="{9D8B030D-6E8A-4147-A177-3AD203B41FA5}">
                      <a16:colId xmlns:a16="http://schemas.microsoft.com/office/drawing/2014/main" val="3163724294"/>
                    </a:ext>
                  </a:extLst>
                </a:gridCol>
              </a:tblGrid>
              <a:tr h="370840">
                <a:tc gridSpan="2">
                  <a:txBody>
                    <a:bodyPr/>
                    <a:lstStyle/>
                    <a:p>
                      <a:r>
                        <a:rPr lang="cs-CZ" dirty="0" smtClean="0">
                          <a:latin typeface="Times New Roman" panose="02020603050405020304" pitchFamily="18" charset="0"/>
                          <a:cs typeface="Times New Roman" panose="02020603050405020304" pitchFamily="18" charset="0"/>
                        </a:rPr>
                        <a:t>Judgement</a:t>
                      </a:r>
                      <a:endParaRPr lang="cs-CZ" dirty="0">
                        <a:latin typeface="Times New Roman" panose="02020603050405020304" pitchFamily="18" charset="0"/>
                        <a:cs typeface="Times New Roman" panose="02020603050405020304" pitchFamily="18" charset="0"/>
                      </a:endParaRPr>
                    </a:p>
                  </a:txBody>
                  <a:tcPr/>
                </a:tc>
                <a:tc hMerge="1">
                  <a:txBody>
                    <a:bodyPr/>
                    <a:lstStyle/>
                    <a:p>
                      <a:endParaRPr lang="cs-CZ" dirty="0"/>
                    </a:p>
                  </a:txBody>
                  <a:tcPr/>
                </a:tc>
                <a:extLst>
                  <a:ext uri="{0D108BD9-81ED-4DB2-BD59-A6C34878D82A}">
                    <a16:rowId xmlns:a16="http://schemas.microsoft.com/office/drawing/2014/main" val="1190377618"/>
                  </a:ext>
                </a:extLst>
              </a:tr>
              <a:tr h="370840">
                <a:tc>
                  <a:txBody>
                    <a:bodyPr/>
                    <a:lstStyle/>
                    <a:p>
                      <a:r>
                        <a:rPr lang="cs-CZ" dirty="0" smtClean="0">
                          <a:latin typeface="Times New Roman" panose="02020603050405020304" pitchFamily="18" charset="0"/>
                          <a:cs typeface="Times New Roman" panose="02020603050405020304" pitchFamily="18" charset="0"/>
                        </a:rPr>
                        <a:t>Thinking</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Feeling</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364181479"/>
                  </a:ext>
                </a:extLst>
              </a:tr>
              <a:tr h="370840">
                <a:tc>
                  <a:txBody>
                    <a:bodyPr/>
                    <a:lstStyle/>
                    <a:p>
                      <a:r>
                        <a:rPr lang="cs-CZ" dirty="0" smtClean="0">
                          <a:latin typeface="Times New Roman" panose="02020603050405020304" pitchFamily="18" charset="0"/>
                          <a:cs typeface="Times New Roman" panose="02020603050405020304" pitchFamily="18" charset="0"/>
                        </a:rPr>
                        <a:t>Analytical</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Subjective</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962630499"/>
                  </a:ext>
                </a:extLst>
              </a:tr>
              <a:tr h="370840">
                <a:tc>
                  <a:txBody>
                    <a:bodyPr/>
                    <a:lstStyle/>
                    <a:p>
                      <a:r>
                        <a:rPr lang="cs-CZ" dirty="0" smtClean="0">
                          <a:latin typeface="Times New Roman" panose="02020603050405020304" pitchFamily="18" charset="0"/>
                          <a:cs typeface="Times New Roman" panose="02020603050405020304" pitchFamily="18" charset="0"/>
                        </a:rPr>
                        <a:t>Clarity</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Harmony</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066965204"/>
                  </a:ext>
                </a:extLst>
              </a:tr>
              <a:tr h="370840">
                <a:tc>
                  <a:txBody>
                    <a:bodyPr/>
                    <a:lstStyle/>
                    <a:p>
                      <a:r>
                        <a:rPr lang="cs-CZ" dirty="0" smtClean="0">
                          <a:latin typeface="Times New Roman" panose="02020603050405020304" pitchFamily="18" charset="0"/>
                          <a:cs typeface="Times New Roman" panose="02020603050405020304" pitchFamily="18" charset="0"/>
                        </a:rPr>
                        <a:t>Head</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Heart</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677913128"/>
                  </a:ext>
                </a:extLst>
              </a:tr>
              <a:tr h="370840">
                <a:tc>
                  <a:txBody>
                    <a:bodyPr/>
                    <a:lstStyle/>
                    <a:p>
                      <a:r>
                        <a:rPr lang="cs-CZ" dirty="0" smtClean="0">
                          <a:latin typeface="Times New Roman" panose="02020603050405020304" pitchFamily="18" charset="0"/>
                          <a:cs typeface="Times New Roman" panose="02020603050405020304" pitchFamily="18" charset="0"/>
                        </a:rPr>
                        <a:t>Justice</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Mercy</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155946112"/>
                  </a:ext>
                </a:extLst>
              </a:tr>
              <a:tr h="370840">
                <a:tc>
                  <a:txBody>
                    <a:bodyPr/>
                    <a:lstStyle/>
                    <a:p>
                      <a:r>
                        <a:rPr lang="cs-CZ" dirty="0" smtClean="0">
                          <a:latin typeface="Times New Roman" panose="02020603050405020304" pitchFamily="18" charset="0"/>
                          <a:cs typeface="Times New Roman" panose="02020603050405020304" pitchFamily="18" charset="0"/>
                        </a:rPr>
                        <a:t>Rules</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Circumstances</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290524461"/>
                  </a:ext>
                </a:extLst>
              </a:tr>
              <a:tr h="370840">
                <a:tc gridSpan="2">
                  <a:txBody>
                    <a:bodyPr/>
                    <a:lstStyle/>
                    <a:p>
                      <a:r>
                        <a:rPr lang="cs-CZ" b="1" dirty="0" smtClean="0">
                          <a:solidFill>
                            <a:schemeClr val="bg1"/>
                          </a:solidFill>
                          <a:latin typeface="Times New Roman" panose="02020603050405020304" pitchFamily="18" charset="0"/>
                          <a:cs typeface="Times New Roman" panose="02020603050405020304" pitchFamily="18" charset="0"/>
                        </a:rPr>
                        <a:t>Relating</a:t>
                      </a:r>
                      <a:r>
                        <a:rPr lang="cs-CZ" b="1" baseline="0" dirty="0" smtClean="0">
                          <a:solidFill>
                            <a:schemeClr val="bg1"/>
                          </a:solidFill>
                          <a:latin typeface="Times New Roman" panose="02020603050405020304" pitchFamily="18" charset="0"/>
                          <a:cs typeface="Times New Roman" panose="02020603050405020304" pitchFamily="18" charset="0"/>
                        </a:rPr>
                        <a:t> to environment</a:t>
                      </a:r>
                      <a:endParaRPr lang="cs-CZ" b="1" dirty="0">
                        <a:solidFill>
                          <a:schemeClr val="bg1"/>
                        </a:solidFill>
                        <a:latin typeface="Times New Roman" panose="02020603050405020304" pitchFamily="18" charset="0"/>
                        <a:cs typeface="Times New Roman" panose="02020603050405020304" pitchFamily="18" charset="0"/>
                      </a:endParaRPr>
                    </a:p>
                  </a:txBody>
                  <a:tcPr>
                    <a:solidFill>
                      <a:schemeClr val="accent1"/>
                    </a:solidFill>
                  </a:tcPr>
                </a:tc>
                <a:tc hMerge="1">
                  <a:txBody>
                    <a:bodyPr/>
                    <a:lstStyle/>
                    <a:p>
                      <a:endParaRPr lang="cs-CZ" dirty="0"/>
                    </a:p>
                  </a:txBody>
                  <a:tcPr/>
                </a:tc>
                <a:extLst>
                  <a:ext uri="{0D108BD9-81ED-4DB2-BD59-A6C34878D82A}">
                    <a16:rowId xmlns:a16="http://schemas.microsoft.com/office/drawing/2014/main" val="4172430477"/>
                  </a:ext>
                </a:extLst>
              </a:tr>
              <a:tr h="370840">
                <a:tc>
                  <a:txBody>
                    <a:bodyPr/>
                    <a:lstStyle/>
                    <a:p>
                      <a:r>
                        <a:rPr lang="cs-CZ" dirty="0" smtClean="0">
                          <a:latin typeface="Times New Roman" panose="02020603050405020304" pitchFamily="18" charset="0"/>
                          <a:cs typeface="Times New Roman" panose="02020603050405020304" pitchFamily="18" charset="0"/>
                        </a:rPr>
                        <a:t>Judging </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Perceiving</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500133546"/>
                  </a:ext>
                </a:extLst>
              </a:tr>
              <a:tr h="370840">
                <a:tc>
                  <a:txBody>
                    <a:bodyPr/>
                    <a:lstStyle/>
                    <a:p>
                      <a:r>
                        <a:rPr lang="cs-CZ" dirty="0" smtClean="0">
                          <a:latin typeface="Times New Roman" panose="02020603050405020304" pitchFamily="18" charset="0"/>
                          <a:cs typeface="Times New Roman" panose="02020603050405020304" pitchFamily="18" charset="0"/>
                        </a:rPr>
                        <a:t>Structured </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Flexible </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268556214"/>
                  </a:ext>
                </a:extLst>
              </a:tr>
              <a:tr h="370840">
                <a:tc>
                  <a:txBody>
                    <a:bodyPr/>
                    <a:lstStyle/>
                    <a:p>
                      <a:r>
                        <a:rPr lang="cs-CZ" dirty="0" smtClean="0">
                          <a:latin typeface="Times New Roman" panose="02020603050405020304" pitchFamily="18" charset="0"/>
                          <a:cs typeface="Times New Roman" panose="02020603050405020304" pitchFamily="18" charset="0"/>
                        </a:rPr>
                        <a:t>Time-oriented</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Open-ended</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157336981"/>
                  </a:ext>
                </a:extLst>
              </a:tr>
              <a:tr h="370840">
                <a:tc>
                  <a:txBody>
                    <a:bodyPr/>
                    <a:lstStyle/>
                    <a:p>
                      <a:r>
                        <a:rPr lang="cs-CZ" dirty="0" smtClean="0">
                          <a:latin typeface="Times New Roman" panose="02020603050405020304" pitchFamily="18" charset="0"/>
                          <a:cs typeface="Times New Roman" panose="02020603050405020304" pitchFamily="18" charset="0"/>
                        </a:rPr>
                        <a:t>Decisive</a:t>
                      </a:r>
                      <a:r>
                        <a:rPr lang="cs-CZ" baseline="0" dirty="0" smtClean="0">
                          <a:latin typeface="Times New Roman" panose="02020603050405020304" pitchFamily="18" charset="0"/>
                          <a:cs typeface="Times New Roman" panose="02020603050405020304" pitchFamily="18" charset="0"/>
                        </a:rPr>
                        <a:t> </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Exploring </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333388137"/>
                  </a:ext>
                </a:extLst>
              </a:tr>
              <a:tr h="370840">
                <a:tc>
                  <a:txBody>
                    <a:bodyPr/>
                    <a:lstStyle/>
                    <a:p>
                      <a:r>
                        <a:rPr lang="cs-CZ" dirty="0" smtClean="0">
                          <a:latin typeface="Times New Roman" panose="02020603050405020304" pitchFamily="18" charset="0"/>
                          <a:cs typeface="Times New Roman" panose="02020603050405020304" pitchFamily="18" charset="0"/>
                        </a:rPr>
                        <a:t>Organised </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Spontaneous </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52900014"/>
                  </a:ext>
                </a:extLst>
              </a:tr>
            </a:tbl>
          </a:graphicData>
        </a:graphic>
      </p:graphicFrame>
      <p:sp>
        <p:nvSpPr>
          <p:cNvPr id="3" name="Zástupný symbol pro číslo snímku 2"/>
          <p:cNvSpPr>
            <a:spLocks noGrp="1"/>
          </p:cNvSpPr>
          <p:nvPr>
            <p:ph type="sldNum" sz="quarter" idx="12"/>
          </p:nvPr>
        </p:nvSpPr>
        <p:spPr/>
        <p:txBody>
          <a:bodyPr/>
          <a:lstStyle/>
          <a:p>
            <a:fld id="{2DA23C2D-3845-4F8C-9F64-DBE4B5B8108A}" type="slidenum">
              <a:rPr lang="cs-CZ" smtClean="0"/>
              <a:t>14</a:t>
            </a:fld>
            <a:endParaRPr lang="cs-CZ" dirty="0"/>
          </a:p>
        </p:txBody>
      </p:sp>
    </p:spTree>
    <p:extLst>
      <p:ext uri="{BB962C8B-B14F-4D97-AF65-F5344CB8AC3E}">
        <p14:creationId xmlns:p14="http://schemas.microsoft.com/office/powerpoint/2010/main" val="2769652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079678" cy="523220"/>
          </a:xfrm>
          <a:prstGeom prst="rect">
            <a:avLst/>
          </a:prstGeom>
        </p:spPr>
        <p:txBody>
          <a:bodyPr wrap="none">
            <a:spAutoFit/>
          </a:bodyPr>
          <a:lstStyle/>
          <a:p>
            <a:pPr lvl="0">
              <a:defRPr/>
            </a:pPr>
            <a:r>
              <a:rPr lang="cs-CZ" sz="2800" dirty="0"/>
              <a:t>Variables Influencing Individual Behavior</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496388" y="1411852"/>
            <a:ext cx="9840685" cy="2308324"/>
          </a:xfrm>
          <a:prstGeom prst="rect">
            <a:avLst/>
          </a:prstGeom>
        </p:spPr>
        <p:txBody>
          <a:bodyPr wrap="square">
            <a:spAutoFit/>
          </a:bodyPr>
          <a:lstStyle/>
          <a:p>
            <a:pPr>
              <a:defRPr/>
            </a:pPr>
            <a:r>
              <a:rPr lang="cs-CZ" sz="2400" dirty="0"/>
              <a:t>The </a:t>
            </a:r>
            <a:r>
              <a:rPr lang="cs-CZ" sz="2400" b="1" dirty="0">
                <a:solidFill>
                  <a:schemeClr val="accent2">
                    <a:lumMod val="75000"/>
                  </a:schemeClr>
                </a:solidFill>
              </a:rPr>
              <a:t>P</a:t>
            </a:r>
            <a:r>
              <a:rPr lang="cs-CZ" sz="2400" dirty="0"/>
              <a:t>erson: Skills and abilities, personality, perceptions, attitudes, values, ethics</a:t>
            </a:r>
          </a:p>
          <a:p>
            <a:pPr>
              <a:defRPr/>
            </a:pPr>
            <a:endParaRPr lang="cs-CZ" sz="2400" dirty="0"/>
          </a:p>
          <a:p>
            <a:pPr>
              <a:defRPr/>
            </a:pPr>
            <a:r>
              <a:rPr lang="cs-CZ" sz="2400" dirty="0"/>
              <a:t>The </a:t>
            </a:r>
            <a:r>
              <a:rPr lang="cs-CZ" sz="2400" b="1" dirty="0">
                <a:solidFill>
                  <a:schemeClr val="accent2">
                    <a:lumMod val="75000"/>
                  </a:schemeClr>
                </a:solidFill>
              </a:rPr>
              <a:t>E</a:t>
            </a:r>
            <a:r>
              <a:rPr lang="cs-CZ" sz="2400" dirty="0"/>
              <a:t>nvironment: organization, working group, job, personal life</a:t>
            </a:r>
          </a:p>
          <a:p>
            <a:pPr>
              <a:defRPr/>
            </a:pPr>
            <a:endParaRPr lang="cs-CZ" sz="2400" dirty="0"/>
          </a:p>
          <a:p>
            <a:pPr>
              <a:defRPr/>
            </a:pPr>
            <a:r>
              <a:rPr lang="cs-CZ" sz="2400" dirty="0"/>
              <a:t>The </a:t>
            </a:r>
            <a:r>
              <a:rPr lang="cs-CZ" sz="2400" b="1" dirty="0">
                <a:solidFill>
                  <a:schemeClr val="accent2">
                    <a:lumMod val="75000"/>
                  </a:schemeClr>
                </a:solidFill>
              </a:rPr>
              <a:t>B</a:t>
            </a:r>
            <a:r>
              <a:rPr lang="cs-CZ" sz="2400" dirty="0"/>
              <a:t>ehavior: B = f(P,E)</a:t>
            </a:r>
          </a:p>
        </p:txBody>
      </p:sp>
      <p:sp>
        <p:nvSpPr>
          <p:cNvPr id="3" name="Zástupný symbol pro číslo snímku 2"/>
          <p:cNvSpPr>
            <a:spLocks noGrp="1"/>
          </p:cNvSpPr>
          <p:nvPr>
            <p:ph type="sldNum" sz="quarter" idx="12"/>
          </p:nvPr>
        </p:nvSpPr>
        <p:spPr/>
        <p:txBody>
          <a:bodyPr/>
          <a:lstStyle/>
          <a:p>
            <a:fld id="{2DA23C2D-3845-4F8C-9F64-DBE4B5B8108A}" type="slidenum">
              <a:rPr lang="cs-CZ" smtClean="0"/>
              <a:t>15</a:t>
            </a:fld>
            <a:endParaRPr lang="cs-CZ" dirty="0"/>
          </a:p>
        </p:txBody>
      </p:sp>
    </p:spTree>
    <p:extLst>
      <p:ext uri="{BB962C8B-B14F-4D97-AF65-F5344CB8AC3E}">
        <p14:creationId xmlns:p14="http://schemas.microsoft.com/office/powerpoint/2010/main" val="2717723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243743"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Identifying your personality type</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496388" y="1411852"/>
            <a:ext cx="9840685" cy="1569660"/>
          </a:xfrm>
          <a:prstGeom prst="rect">
            <a:avLst/>
          </a:prstGeom>
        </p:spPr>
        <p:txBody>
          <a:bodyPr wrap="square">
            <a:spAutoFit/>
          </a:bodyPr>
          <a:lstStyle/>
          <a:p>
            <a:pPr marL="342900" indent="-342900">
              <a:buFont typeface="Arial" panose="020B0604020202020204" pitchFamily="34" charset="0"/>
              <a:buChar char="•"/>
            </a:pPr>
            <a:r>
              <a:rPr lang="cs-CZ" altLang="cs-CZ" sz="2400" dirty="0">
                <a:latin typeface="Times New Roman" panose="02020603050405020304" pitchFamily="18" charset="0"/>
                <a:cs typeface="Times New Roman" panose="02020603050405020304" pitchFamily="18" charset="0"/>
              </a:rPr>
              <a:t>Analytical</a:t>
            </a:r>
          </a:p>
          <a:p>
            <a:pPr marL="342900" indent="-342900">
              <a:buFont typeface="Arial" panose="020B0604020202020204" pitchFamily="34" charset="0"/>
              <a:buChar char="•"/>
            </a:pPr>
            <a:r>
              <a:rPr lang="cs-CZ" altLang="cs-CZ" sz="2400" dirty="0">
                <a:latin typeface="Times New Roman" panose="02020603050405020304" pitchFamily="18" charset="0"/>
                <a:cs typeface="Times New Roman" panose="02020603050405020304" pitchFamily="18" charset="0"/>
              </a:rPr>
              <a:t>Driver</a:t>
            </a:r>
          </a:p>
          <a:p>
            <a:pPr marL="342900" indent="-342900">
              <a:buFont typeface="Arial" panose="020B0604020202020204" pitchFamily="34" charset="0"/>
              <a:buChar char="•"/>
            </a:pPr>
            <a:r>
              <a:rPr lang="cs-CZ" altLang="cs-CZ" sz="2400" dirty="0">
                <a:latin typeface="Times New Roman" panose="02020603050405020304" pitchFamily="18" charset="0"/>
                <a:cs typeface="Times New Roman" panose="02020603050405020304" pitchFamily="18" charset="0"/>
              </a:rPr>
              <a:t>Amiable</a:t>
            </a:r>
          </a:p>
          <a:p>
            <a:pPr marL="342900" indent="-342900">
              <a:buFont typeface="Arial" panose="020B0604020202020204" pitchFamily="34" charset="0"/>
              <a:buChar char="•"/>
            </a:pPr>
            <a:r>
              <a:rPr lang="cs-CZ" altLang="cs-CZ" sz="2400" dirty="0">
                <a:latin typeface="Times New Roman" panose="02020603050405020304" pitchFamily="18" charset="0"/>
                <a:cs typeface="Times New Roman" panose="02020603050405020304" pitchFamily="18" charset="0"/>
              </a:rPr>
              <a:t>Expressive</a:t>
            </a:r>
          </a:p>
        </p:txBody>
      </p:sp>
      <p:sp>
        <p:nvSpPr>
          <p:cNvPr id="3" name="Zástupný symbol pro číslo snímku 2"/>
          <p:cNvSpPr>
            <a:spLocks noGrp="1"/>
          </p:cNvSpPr>
          <p:nvPr>
            <p:ph type="sldNum" sz="quarter" idx="12"/>
          </p:nvPr>
        </p:nvSpPr>
        <p:spPr/>
        <p:txBody>
          <a:bodyPr/>
          <a:lstStyle/>
          <a:p>
            <a:fld id="{2DA23C2D-3845-4F8C-9F64-DBE4B5B8108A}" type="slidenum">
              <a:rPr lang="cs-CZ" smtClean="0"/>
              <a:t>16</a:t>
            </a:fld>
            <a:endParaRPr lang="cs-CZ" dirty="0"/>
          </a:p>
        </p:txBody>
      </p:sp>
    </p:spTree>
    <p:extLst>
      <p:ext uri="{BB962C8B-B14F-4D97-AF65-F5344CB8AC3E}">
        <p14:creationId xmlns:p14="http://schemas.microsoft.com/office/powerpoint/2010/main" val="4722697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531916" cy="523220"/>
          </a:xfrm>
          <a:prstGeom prst="rect">
            <a:avLst/>
          </a:prstGeom>
        </p:spPr>
        <p:txBody>
          <a:bodyPr wrap="none">
            <a:spAutoFit/>
          </a:bodyPr>
          <a:lstStyle/>
          <a:p>
            <a:pPr lvl="0">
              <a:defRPr/>
            </a:pPr>
            <a:r>
              <a:rPr lang="cs-CZ" altLang="cs-CZ" sz="2800" dirty="0"/>
              <a:t>Quick Quiz to Identify Your Personality Type</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496388" y="1411852"/>
            <a:ext cx="9840685" cy="1200329"/>
          </a:xfrm>
          <a:prstGeom prst="rect">
            <a:avLst/>
          </a:prstGeom>
        </p:spPr>
        <p:txBody>
          <a:bodyPr wrap="square">
            <a:spAutoFit/>
          </a:bodyPr>
          <a:lstStyle/>
          <a:p>
            <a:r>
              <a:rPr lang="cs-CZ" altLang="cs-CZ" sz="2400" dirty="0">
                <a:latin typeface="Times New Roman" panose="02020603050405020304" pitchFamily="18" charset="0"/>
                <a:cs typeface="Times New Roman" panose="02020603050405020304" pitchFamily="18" charset="0"/>
              </a:rPr>
              <a:t>In the following lists, check those words (or phrases) that describe you best in a business or study life situation. Your score will be tallied for each group of words.</a:t>
            </a:r>
          </a:p>
        </p:txBody>
      </p:sp>
      <p:sp>
        <p:nvSpPr>
          <p:cNvPr id="3" name="Zástupný symbol pro číslo snímku 2"/>
          <p:cNvSpPr>
            <a:spLocks noGrp="1"/>
          </p:cNvSpPr>
          <p:nvPr>
            <p:ph type="sldNum" sz="quarter" idx="12"/>
          </p:nvPr>
        </p:nvSpPr>
        <p:spPr/>
        <p:txBody>
          <a:bodyPr/>
          <a:lstStyle/>
          <a:p>
            <a:fld id="{2DA23C2D-3845-4F8C-9F64-DBE4B5B8108A}" type="slidenum">
              <a:rPr lang="cs-CZ" smtClean="0"/>
              <a:t>17</a:t>
            </a:fld>
            <a:endParaRPr lang="cs-CZ" dirty="0"/>
          </a:p>
        </p:txBody>
      </p:sp>
    </p:spTree>
    <p:extLst>
      <p:ext uri="{BB962C8B-B14F-4D97-AF65-F5344CB8AC3E}">
        <p14:creationId xmlns:p14="http://schemas.microsoft.com/office/powerpoint/2010/main" val="37337130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Nadpis 3"/>
          <p:cNvSpPr>
            <a:spLocks noGrp="1"/>
          </p:cNvSpPr>
          <p:nvPr>
            <p:ph type="title"/>
          </p:nvPr>
        </p:nvSpPr>
        <p:spPr>
          <a:xfrm>
            <a:off x="839788" y="365126"/>
            <a:ext cx="10515600" cy="977220"/>
          </a:xfrm>
        </p:spPr>
        <p:txBody>
          <a:bodyPr/>
          <a:lstStyle/>
          <a:p>
            <a:r>
              <a:rPr lang="cs-CZ" altLang="cs-CZ" dirty="0" smtClean="0"/>
              <a:t>Group A</a:t>
            </a:r>
          </a:p>
        </p:txBody>
      </p:sp>
      <p:sp>
        <p:nvSpPr>
          <p:cNvPr id="50180" name="Zástupný symbol pro obsah 5"/>
          <p:cNvSpPr>
            <a:spLocks noGrp="1"/>
          </p:cNvSpPr>
          <p:nvPr>
            <p:ph sz="half" idx="2"/>
          </p:nvPr>
        </p:nvSpPr>
        <p:spPr>
          <a:xfrm>
            <a:off x="1981200" y="1436915"/>
            <a:ext cx="4040188" cy="4689250"/>
          </a:xfrm>
        </p:spPr>
        <p:txBody>
          <a:bodyPr>
            <a:normAutofit lnSpcReduction="10000"/>
          </a:bodyPr>
          <a:lstStyle/>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Reserved</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Uncommunicative</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Cool</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Cautious</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Guarded</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Seems difficult to get to know</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Demanding of self</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Disciplined attitudes</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Formal speech</a:t>
            </a:r>
          </a:p>
        </p:txBody>
      </p:sp>
      <p:sp>
        <p:nvSpPr>
          <p:cNvPr id="8" name="Zástupný symbol pro obsah 7"/>
          <p:cNvSpPr>
            <a:spLocks noGrp="1"/>
          </p:cNvSpPr>
          <p:nvPr>
            <p:ph sz="quarter" idx="4"/>
          </p:nvPr>
        </p:nvSpPr>
        <p:spPr>
          <a:xfrm>
            <a:off x="6169026" y="1436915"/>
            <a:ext cx="4041775" cy="4689249"/>
          </a:xfrm>
        </p:spPr>
        <p:txBody>
          <a:bodyPr>
            <a:normAutofit fontScale="77500" lnSpcReduction="20000"/>
          </a:bodyPr>
          <a:lstStyle/>
          <a:p>
            <a:pPr>
              <a:buFont typeface="Wingdings" panose="05000000000000000000" pitchFamily="2" charset="2"/>
              <a:buChar char="q"/>
              <a:defRPr/>
            </a:pPr>
            <a:r>
              <a:rPr lang="cs-CZ" sz="3300" dirty="0" smtClean="0">
                <a:latin typeface="Times New Roman" panose="02020603050405020304" pitchFamily="18" charset="0"/>
                <a:cs typeface="Times New Roman" panose="02020603050405020304" pitchFamily="18" charset="0"/>
              </a:rPr>
              <a:t>Rational decision-making</a:t>
            </a:r>
          </a:p>
          <a:p>
            <a:pPr>
              <a:buFont typeface="Wingdings" panose="05000000000000000000" pitchFamily="2" charset="2"/>
              <a:buChar char="q"/>
              <a:defRPr/>
            </a:pPr>
            <a:r>
              <a:rPr lang="cs-CZ" sz="3300" dirty="0" smtClean="0">
                <a:latin typeface="Times New Roman" panose="02020603050405020304" pitchFamily="18" charset="0"/>
                <a:cs typeface="Times New Roman" panose="02020603050405020304" pitchFamily="18" charset="0"/>
              </a:rPr>
              <a:t>Strict</a:t>
            </a:r>
          </a:p>
          <a:p>
            <a:pPr>
              <a:buFont typeface="Wingdings" panose="05000000000000000000" pitchFamily="2" charset="2"/>
              <a:buChar char="q"/>
              <a:defRPr/>
            </a:pPr>
            <a:r>
              <a:rPr lang="cs-CZ" sz="3300" dirty="0" smtClean="0">
                <a:latin typeface="Times New Roman" panose="02020603050405020304" pitchFamily="18" charset="0"/>
                <a:cs typeface="Times New Roman" panose="02020603050405020304" pitchFamily="18" charset="0"/>
              </a:rPr>
              <a:t>Impersonal</a:t>
            </a:r>
          </a:p>
          <a:p>
            <a:pPr>
              <a:buFont typeface="Wingdings" panose="05000000000000000000" pitchFamily="2" charset="2"/>
              <a:buChar char="q"/>
              <a:defRPr/>
            </a:pPr>
            <a:r>
              <a:rPr lang="cs-CZ" sz="3300" dirty="0" smtClean="0">
                <a:latin typeface="Times New Roman" panose="02020603050405020304" pitchFamily="18" charset="0"/>
                <a:cs typeface="Times New Roman" panose="02020603050405020304" pitchFamily="18" charset="0"/>
              </a:rPr>
              <a:t>Businesslike</a:t>
            </a:r>
          </a:p>
          <a:p>
            <a:pPr>
              <a:buFont typeface="Wingdings" panose="05000000000000000000" pitchFamily="2" charset="2"/>
              <a:buChar char="q"/>
              <a:defRPr/>
            </a:pPr>
            <a:r>
              <a:rPr lang="cs-CZ" sz="3300" dirty="0" smtClean="0">
                <a:latin typeface="Times New Roman" panose="02020603050405020304" pitchFamily="18" charset="0"/>
                <a:cs typeface="Times New Roman" panose="02020603050405020304" pitchFamily="18" charset="0"/>
              </a:rPr>
              <a:t>Disciplined about time</a:t>
            </a:r>
          </a:p>
          <a:p>
            <a:pPr>
              <a:buFont typeface="Wingdings" panose="05000000000000000000" pitchFamily="2" charset="2"/>
              <a:buChar char="q"/>
              <a:defRPr/>
            </a:pPr>
            <a:r>
              <a:rPr lang="cs-CZ" sz="3300" dirty="0" smtClean="0">
                <a:latin typeface="Times New Roman" panose="02020603050405020304" pitchFamily="18" charset="0"/>
                <a:cs typeface="Times New Roman" panose="02020603050405020304" pitchFamily="18" charset="0"/>
              </a:rPr>
              <a:t>Uses facts</a:t>
            </a:r>
          </a:p>
          <a:p>
            <a:pPr>
              <a:buFont typeface="Wingdings" panose="05000000000000000000" pitchFamily="2" charset="2"/>
              <a:buChar char="q"/>
              <a:defRPr/>
            </a:pPr>
            <a:r>
              <a:rPr lang="cs-CZ" sz="3300" dirty="0" smtClean="0">
                <a:latin typeface="Times New Roman" panose="02020603050405020304" pitchFamily="18" charset="0"/>
                <a:cs typeface="Times New Roman" panose="02020603050405020304" pitchFamily="18" charset="0"/>
              </a:rPr>
              <a:t>Formal dress</a:t>
            </a:r>
          </a:p>
          <a:p>
            <a:pPr>
              <a:buFont typeface="Wingdings" panose="05000000000000000000" pitchFamily="2" charset="2"/>
              <a:buChar char="q"/>
              <a:defRPr/>
            </a:pPr>
            <a:r>
              <a:rPr lang="cs-CZ" sz="3300" dirty="0" smtClean="0">
                <a:latin typeface="Times New Roman" panose="02020603050405020304" pitchFamily="18" charset="0"/>
                <a:cs typeface="Times New Roman" panose="02020603050405020304" pitchFamily="18" charset="0"/>
              </a:rPr>
              <a:t>Measured actions</a:t>
            </a:r>
          </a:p>
          <a:p>
            <a:pPr>
              <a:defRPr/>
            </a:pPr>
            <a:endParaRPr lang="cs-CZ" dirty="0" smtClean="0"/>
          </a:p>
          <a:p>
            <a:pPr>
              <a:defRPr/>
            </a:pPr>
            <a:endParaRPr lang="cs-CZ" dirty="0" smtClean="0"/>
          </a:p>
          <a:p>
            <a:pPr>
              <a:defRPr/>
            </a:pPr>
            <a:endParaRPr lang="cs-CZ" dirty="0"/>
          </a:p>
          <a:p>
            <a:pPr marL="0" indent="0">
              <a:buNone/>
              <a:defRPr/>
            </a:pPr>
            <a:r>
              <a:rPr lang="cs-CZ" b="1" dirty="0" smtClean="0"/>
              <a:t>Total „A“ </a:t>
            </a:r>
            <a:endParaRPr lang="cs-CZ" b="1" dirty="0"/>
          </a:p>
        </p:txBody>
      </p:sp>
      <p:sp>
        <p:nvSpPr>
          <p:cNvPr id="9" name="Obdélník 8"/>
          <p:cNvSpPr/>
          <p:nvPr/>
        </p:nvSpPr>
        <p:spPr>
          <a:xfrm>
            <a:off x="7654200" y="5526769"/>
            <a:ext cx="1368425" cy="5048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dirty="0"/>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18</a:t>
            </a:fld>
            <a:endParaRPr lang="cs-CZ" dirty="0"/>
          </a:p>
        </p:txBody>
      </p:sp>
    </p:spTree>
    <p:extLst>
      <p:ext uri="{BB962C8B-B14F-4D97-AF65-F5344CB8AC3E}">
        <p14:creationId xmlns:p14="http://schemas.microsoft.com/office/powerpoint/2010/main" val="8663636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Nadpis 3"/>
          <p:cNvSpPr>
            <a:spLocks noGrp="1"/>
          </p:cNvSpPr>
          <p:nvPr>
            <p:ph type="title"/>
          </p:nvPr>
        </p:nvSpPr>
        <p:spPr/>
        <p:txBody>
          <a:bodyPr/>
          <a:lstStyle/>
          <a:p>
            <a:r>
              <a:rPr lang="cs-CZ" altLang="cs-CZ" dirty="0" smtClean="0"/>
              <a:t>Group B</a:t>
            </a:r>
          </a:p>
        </p:txBody>
      </p:sp>
      <p:sp>
        <p:nvSpPr>
          <p:cNvPr id="51204" name="Zástupný symbol pro obsah 5"/>
          <p:cNvSpPr>
            <a:spLocks noGrp="1"/>
          </p:cNvSpPr>
          <p:nvPr>
            <p:ph sz="half" idx="2"/>
          </p:nvPr>
        </p:nvSpPr>
        <p:spPr>
          <a:xfrm>
            <a:off x="1981200" y="1773239"/>
            <a:ext cx="4040188" cy="4352925"/>
          </a:xfrm>
        </p:spPr>
        <p:txBody>
          <a:bodyPr>
            <a:normAutofit lnSpcReduction="10000"/>
          </a:bodyPr>
          <a:lstStyle/>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Take-charge attitude</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Directive</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Tends to use power</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Fast actions</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Risk-taker</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Competitive</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Agressive</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Strong opinions</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Excitable</a:t>
            </a:r>
          </a:p>
        </p:txBody>
      </p:sp>
      <p:sp>
        <p:nvSpPr>
          <p:cNvPr id="8" name="Zástupný symbol pro obsah 7"/>
          <p:cNvSpPr>
            <a:spLocks noGrp="1"/>
          </p:cNvSpPr>
          <p:nvPr>
            <p:ph sz="quarter" idx="4"/>
          </p:nvPr>
        </p:nvSpPr>
        <p:spPr>
          <a:xfrm>
            <a:off x="6169026" y="1773239"/>
            <a:ext cx="4041775" cy="4352925"/>
          </a:xfrm>
        </p:spPr>
        <p:txBody>
          <a:bodyPr>
            <a:normAutofit fontScale="77500" lnSpcReduction="20000"/>
          </a:bodyPr>
          <a:lstStyle/>
          <a:p>
            <a:pPr>
              <a:buFont typeface="Wingdings" panose="05000000000000000000" pitchFamily="2" charset="2"/>
              <a:buChar char="q"/>
              <a:defRPr/>
            </a:pPr>
            <a:r>
              <a:rPr lang="cs-CZ" sz="3300" dirty="0" smtClean="0">
                <a:latin typeface="Times New Roman" panose="02020603050405020304" pitchFamily="18" charset="0"/>
                <a:cs typeface="Times New Roman" panose="02020603050405020304" pitchFamily="18" charset="0"/>
              </a:rPr>
              <a:t>Takes social initiative</a:t>
            </a:r>
          </a:p>
          <a:p>
            <a:pPr>
              <a:buFont typeface="Wingdings" panose="05000000000000000000" pitchFamily="2" charset="2"/>
              <a:buChar char="q"/>
              <a:defRPr/>
            </a:pPr>
            <a:r>
              <a:rPr lang="cs-CZ" sz="3300" dirty="0" smtClean="0">
                <a:latin typeface="Times New Roman" panose="02020603050405020304" pitchFamily="18" charset="0"/>
                <a:cs typeface="Times New Roman" panose="02020603050405020304" pitchFamily="18" charset="0"/>
              </a:rPr>
              <a:t>Makes statements</a:t>
            </a:r>
          </a:p>
          <a:p>
            <a:pPr>
              <a:buFont typeface="Wingdings" panose="05000000000000000000" pitchFamily="2" charset="2"/>
              <a:buChar char="q"/>
              <a:defRPr/>
            </a:pPr>
            <a:r>
              <a:rPr lang="cs-CZ" sz="3300" dirty="0" smtClean="0">
                <a:latin typeface="Times New Roman" panose="02020603050405020304" pitchFamily="18" charset="0"/>
                <a:cs typeface="Times New Roman" panose="02020603050405020304" pitchFamily="18" charset="0"/>
              </a:rPr>
              <a:t>Loud voice</a:t>
            </a:r>
          </a:p>
          <a:p>
            <a:pPr>
              <a:buFont typeface="Wingdings" panose="05000000000000000000" pitchFamily="2" charset="2"/>
              <a:buChar char="q"/>
              <a:defRPr/>
            </a:pPr>
            <a:r>
              <a:rPr lang="cs-CZ" sz="3300" dirty="0" smtClean="0">
                <a:latin typeface="Times New Roman" panose="02020603050405020304" pitchFamily="18" charset="0"/>
                <a:cs typeface="Times New Roman" panose="02020603050405020304" pitchFamily="18" charset="0"/>
              </a:rPr>
              <a:t>Quick pace</a:t>
            </a:r>
          </a:p>
          <a:p>
            <a:pPr>
              <a:buFont typeface="Wingdings" panose="05000000000000000000" pitchFamily="2" charset="2"/>
              <a:buChar char="q"/>
              <a:defRPr/>
            </a:pPr>
            <a:r>
              <a:rPr lang="cs-CZ" sz="3300" dirty="0" smtClean="0">
                <a:latin typeface="Times New Roman" panose="02020603050405020304" pitchFamily="18" charset="0"/>
                <a:cs typeface="Times New Roman" panose="02020603050405020304" pitchFamily="18" charset="0"/>
              </a:rPr>
              <a:t>Expressive voice</a:t>
            </a:r>
          </a:p>
          <a:p>
            <a:pPr>
              <a:buFont typeface="Wingdings" panose="05000000000000000000" pitchFamily="2" charset="2"/>
              <a:buChar char="q"/>
              <a:defRPr/>
            </a:pPr>
            <a:r>
              <a:rPr lang="cs-CZ" sz="3300" dirty="0" smtClean="0">
                <a:latin typeface="Times New Roman" panose="02020603050405020304" pitchFamily="18" charset="0"/>
                <a:cs typeface="Times New Roman" panose="02020603050405020304" pitchFamily="18" charset="0"/>
              </a:rPr>
              <a:t>Firm handshake</a:t>
            </a:r>
          </a:p>
          <a:p>
            <a:pPr>
              <a:buFont typeface="Wingdings" panose="05000000000000000000" pitchFamily="2" charset="2"/>
              <a:buChar char="q"/>
              <a:defRPr/>
            </a:pPr>
            <a:r>
              <a:rPr lang="cs-CZ" sz="3300" dirty="0" smtClean="0">
                <a:latin typeface="Times New Roman" panose="02020603050405020304" pitchFamily="18" charset="0"/>
                <a:cs typeface="Times New Roman" panose="02020603050405020304" pitchFamily="18" charset="0"/>
              </a:rPr>
              <a:t>Clear idea of needs</a:t>
            </a:r>
          </a:p>
          <a:p>
            <a:pPr>
              <a:buFont typeface="Wingdings" panose="05000000000000000000" pitchFamily="2" charset="2"/>
              <a:buChar char="q"/>
              <a:defRPr/>
            </a:pPr>
            <a:r>
              <a:rPr lang="cs-CZ" sz="3300" dirty="0" smtClean="0">
                <a:latin typeface="Times New Roman" panose="02020603050405020304" pitchFamily="18" charset="0"/>
                <a:cs typeface="Times New Roman" panose="02020603050405020304" pitchFamily="18" charset="0"/>
              </a:rPr>
              <a:t>Initiator</a:t>
            </a:r>
          </a:p>
          <a:p>
            <a:pPr>
              <a:defRPr/>
            </a:pPr>
            <a:endParaRPr lang="cs-CZ" dirty="0" smtClean="0"/>
          </a:p>
          <a:p>
            <a:pPr>
              <a:defRPr/>
            </a:pPr>
            <a:endParaRPr lang="cs-CZ" dirty="0"/>
          </a:p>
          <a:p>
            <a:pPr marL="0" indent="0">
              <a:buNone/>
              <a:defRPr/>
            </a:pPr>
            <a:r>
              <a:rPr lang="cs-CZ" b="1" dirty="0" smtClean="0"/>
              <a:t>Total „B“ </a:t>
            </a:r>
            <a:endParaRPr lang="cs-CZ" b="1" dirty="0"/>
          </a:p>
        </p:txBody>
      </p:sp>
      <p:sp>
        <p:nvSpPr>
          <p:cNvPr id="9" name="Obdélník 8"/>
          <p:cNvSpPr/>
          <p:nvPr/>
        </p:nvSpPr>
        <p:spPr>
          <a:xfrm>
            <a:off x="7619366" y="5621339"/>
            <a:ext cx="1368425" cy="5048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dirty="0"/>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19</a:t>
            </a:fld>
            <a:endParaRPr lang="cs-CZ" dirty="0"/>
          </a:p>
        </p:txBody>
      </p:sp>
    </p:spTree>
    <p:extLst>
      <p:ext uri="{BB962C8B-B14F-4D97-AF65-F5344CB8AC3E}">
        <p14:creationId xmlns:p14="http://schemas.microsoft.com/office/powerpoint/2010/main" val="2697592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445174"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dirty="0" smtClean="0">
                <a:ln>
                  <a:noFill/>
                </a:ln>
                <a:solidFill>
                  <a:srgbClr val="307871"/>
                </a:solidFill>
                <a:effectLst/>
                <a:uLnTx/>
                <a:uFillTx/>
                <a:latin typeface="Times New Roman"/>
                <a:ea typeface="+mj-ea"/>
                <a:cs typeface="+mj-cs"/>
              </a:rPr>
              <a:t>Outline of the lecture</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93478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cs-CZ" altLang="cs-CZ" sz="2400" dirty="0" smtClean="0">
              <a:solidFill>
                <a:srgbClr val="307871"/>
              </a:solidFill>
              <a:latin typeface="Times New Roman" panose="02020603050405020304" pitchFamily="18" charset="0"/>
              <a:cs typeface="Times New Roman" panose="02020603050405020304" pitchFamily="18" charset="0"/>
            </a:endParaRPr>
          </a:p>
          <a:p>
            <a:r>
              <a:rPr lang="cs-CZ" altLang="cs-CZ" sz="2400" dirty="0" err="1" smtClean="0">
                <a:solidFill>
                  <a:srgbClr val="307871"/>
                </a:solidFill>
                <a:latin typeface="Times New Roman" panose="02020603050405020304" pitchFamily="18" charset="0"/>
                <a:cs typeface="Times New Roman" panose="02020603050405020304" pitchFamily="18" charset="0"/>
              </a:rPr>
              <a:t>Behaviour</a:t>
            </a:r>
            <a:endParaRPr lang="cs-CZ" altLang="cs-CZ" sz="2400" dirty="0" smtClean="0">
              <a:solidFill>
                <a:srgbClr val="307871"/>
              </a:solidFill>
              <a:latin typeface="Times New Roman" panose="02020603050405020304" pitchFamily="18" charset="0"/>
              <a:cs typeface="Times New Roman" panose="02020603050405020304" pitchFamily="18" charset="0"/>
            </a:endParaRPr>
          </a:p>
          <a:p>
            <a:r>
              <a:rPr lang="cs-CZ" altLang="cs-CZ" sz="2400" dirty="0" smtClean="0">
                <a:solidFill>
                  <a:srgbClr val="307871"/>
                </a:solidFill>
                <a:latin typeface="Times New Roman" panose="02020603050405020304" pitchFamily="18" charset="0"/>
                <a:cs typeface="Times New Roman" panose="02020603050405020304" pitchFamily="18" charset="0"/>
              </a:rPr>
              <a:t>Managerial skills</a:t>
            </a: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2</a:t>
            </a:fld>
            <a:endParaRPr lang="cs-CZ" dirty="0"/>
          </a:p>
        </p:txBody>
      </p:sp>
    </p:spTree>
    <p:extLst>
      <p:ext uri="{BB962C8B-B14F-4D97-AF65-F5344CB8AC3E}">
        <p14:creationId xmlns:p14="http://schemas.microsoft.com/office/powerpoint/2010/main" val="30080279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Nadpis 3"/>
          <p:cNvSpPr>
            <a:spLocks noGrp="1"/>
          </p:cNvSpPr>
          <p:nvPr>
            <p:ph type="title"/>
          </p:nvPr>
        </p:nvSpPr>
        <p:spPr/>
        <p:txBody>
          <a:bodyPr/>
          <a:lstStyle/>
          <a:p>
            <a:r>
              <a:rPr lang="cs-CZ" altLang="cs-CZ" dirty="0" smtClean="0"/>
              <a:t>Group C</a:t>
            </a:r>
          </a:p>
        </p:txBody>
      </p:sp>
      <p:sp>
        <p:nvSpPr>
          <p:cNvPr id="52228" name="Zástupný symbol pro obsah 5"/>
          <p:cNvSpPr>
            <a:spLocks noGrp="1"/>
          </p:cNvSpPr>
          <p:nvPr>
            <p:ph sz="half" idx="2"/>
          </p:nvPr>
        </p:nvSpPr>
        <p:spPr>
          <a:xfrm>
            <a:off x="1981200" y="1773239"/>
            <a:ext cx="4040188" cy="4352925"/>
          </a:xfrm>
        </p:spPr>
        <p:txBody>
          <a:bodyPr>
            <a:normAutofit fontScale="92500"/>
          </a:bodyPr>
          <a:lstStyle/>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Communicative</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Open</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Warm</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Approachable</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Friendly</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Fluid attitudes</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Informal speech</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Undisciplined about time</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Easy-going with self</a:t>
            </a:r>
          </a:p>
        </p:txBody>
      </p:sp>
      <p:sp>
        <p:nvSpPr>
          <p:cNvPr id="8" name="Zástupný symbol pro obsah 7"/>
          <p:cNvSpPr>
            <a:spLocks noGrp="1"/>
          </p:cNvSpPr>
          <p:nvPr>
            <p:ph sz="quarter" idx="4"/>
          </p:nvPr>
        </p:nvSpPr>
        <p:spPr>
          <a:xfrm>
            <a:off x="6169026" y="1773239"/>
            <a:ext cx="4041775" cy="4352925"/>
          </a:xfrm>
        </p:spPr>
        <p:txBody>
          <a:bodyPr>
            <a:normAutofit fontScale="85000" lnSpcReduction="20000"/>
          </a:bodyPr>
          <a:lstStyle/>
          <a:p>
            <a:pPr>
              <a:buFont typeface="Wingdings" panose="05000000000000000000" pitchFamily="2" charset="2"/>
              <a:buChar char="q"/>
              <a:defRPr/>
            </a:pPr>
            <a:r>
              <a:rPr lang="cs-CZ" dirty="0" smtClean="0">
                <a:latin typeface="Times New Roman" panose="02020603050405020304" pitchFamily="18" charset="0"/>
                <a:cs typeface="Times New Roman" panose="02020603050405020304" pitchFamily="18" charset="0"/>
              </a:rPr>
              <a:t>Impulsive</a:t>
            </a:r>
          </a:p>
          <a:p>
            <a:pPr>
              <a:buFont typeface="Wingdings" panose="05000000000000000000" pitchFamily="2" charset="2"/>
              <a:buChar char="q"/>
              <a:defRPr/>
            </a:pPr>
            <a:r>
              <a:rPr lang="cs-CZ" dirty="0" smtClean="0">
                <a:latin typeface="Times New Roman" panose="02020603050405020304" pitchFamily="18" charset="0"/>
                <a:cs typeface="Times New Roman" panose="02020603050405020304" pitchFamily="18" charset="0"/>
              </a:rPr>
              <a:t>Informal dress</a:t>
            </a:r>
          </a:p>
          <a:p>
            <a:pPr>
              <a:buFont typeface="Wingdings" panose="05000000000000000000" pitchFamily="2" charset="2"/>
              <a:buChar char="q"/>
              <a:defRPr/>
            </a:pPr>
            <a:r>
              <a:rPr lang="cs-CZ" dirty="0" smtClean="0">
                <a:latin typeface="Times New Roman" panose="02020603050405020304" pitchFamily="18" charset="0"/>
                <a:cs typeface="Times New Roman" panose="02020603050405020304" pitchFamily="18" charset="0"/>
              </a:rPr>
              <a:t>Dramatic opinions</a:t>
            </a:r>
          </a:p>
          <a:p>
            <a:pPr>
              <a:buFont typeface="Wingdings" panose="05000000000000000000" pitchFamily="2" charset="2"/>
              <a:buChar char="q"/>
              <a:defRPr/>
            </a:pPr>
            <a:r>
              <a:rPr lang="cs-CZ" dirty="0" smtClean="0">
                <a:latin typeface="Times New Roman" panose="02020603050405020304" pitchFamily="18" charset="0"/>
                <a:cs typeface="Times New Roman" panose="02020603050405020304" pitchFamily="18" charset="0"/>
              </a:rPr>
              <a:t>Uses opinions</a:t>
            </a:r>
          </a:p>
          <a:p>
            <a:pPr>
              <a:buFont typeface="Wingdings" panose="05000000000000000000" pitchFamily="2" charset="2"/>
              <a:buChar char="q"/>
              <a:defRPr/>
            </a:pPr>
            <a:r>
              <a:rPr lang="cs-CZ" dirty="0" smtClean="0">
                <a:latin typeface="Times New Roman" panose="02020603050405020304" pitchFamily="18" charset="0"/>
                <a:cs typeface="Times New Roman" panose="02020603050405020304" pitchFamily="18" charset="0"/>
              </a:rPr>
              <a:t>Permissive</a:t>
            </a:r>
          </a:p>
          <a:p>
            <a:pPr>
              <a:buFont typeface="Wingdings" panose="05000000000000000000" pitchFamily="2" charset="2"/>
              <a:buChar char="q"/>
              <a:defRPr/>
            </a:pPr>
            <a:r>
              <a:rPr lang="cs-CZ" dirty="0" smtClean="0">
                <a:latin typeface="Times New Roman" panose="02020603050405020304" pitchFamily="18" charset="0"/>
                <a:cs typeface="Times New Roman" panose="02020603050405020304" pitchFamily="18" charset="0"/>
              </a:rPr>
              <a:t>Emotional decision-making</a:t>
            </a:r>
          </a:p>
          <a:p>
            <a:pPr>
              <a:buFont typeface="Wingdings" panose="05000000000000000000" pitchFamily="2" charset="2"/>
              <a:buChar char="q"/>
              <a:defRPr/>
            </a:pPr>
            <a:r>
              <a:rPr lang="cs-CZ" dirty="0" smtClean="0">
                <a:latin typeface="Times New Roman" panose="02020603050405020304" pitchFamily="18" charset="0"/>
                <a:cs typeface="Times New Roman" panose="02020603050405020304" pitchFamily="18" charset="0"/>
              </a:rPr>
              <a:t>Seems easy to get to know</a:t>
            </a:r>
          </a:p>
          <a:p>
            <a:pPr>
              <a:buFont typeface="Wingdings" panose="05000000000000000000" pitchFamily="2" charset="2"/>
              <a:buChar char="q"/>
              <a:defRPr/>
            </a:pPr>
            <a:r>
              <a:rPr lang="cs-CZ" dirty="0" smtClean="0">
                <a:latin typeface="Times New Roman" panose="02020603050405020304" pitchFamily="18" charset="0"/>
                <a:cs typeface="Times New Roman" panose="02020603050405020304" pitchFamily="18" charset="0"/>
              </a:rPr>
              <a:t>Personal</a:t>
            </a:r>
          </a:p>
          <a:p>
            <a:pPr>
              <a:defRPr/>
            </a:pPr>
            <a:endParaRPr lang="cs-CZ" dirty="0" smtClean="0"/>
          </a:p>
          <a:p>
            <a:pPr>
              <a:defRPr/>
            </a:pPr>
            <a:endParaRPr lang="cs-CZ" dirty="0"/>
          </a:p>
          <a:p>
            <a:pPr marL="0" indent="0">
              <a:buNone/>
              <a:defRPr/>
            </a:pPr>
            <a:r>
              <a:rPr lang="cs-CZ" b="1" dirty="0" smtClean="0"/>
              <a:t>Total „C“ </a:t>
            </a:r>
            <a:endParaRPr lang="cs-CZ" b="1" dirty="0"/>
          </a:p>
        </p:txBody>
      </p:sp>
      <p:sp>
        <p:nvSpPr>
          <p:cNvPr id="9" name="Obdélník 8"/>
          <p:cNvSpPr/>
          <p:nvPr/>
        </p:nvSpPr>
        <p:spPr>
          <a:xfrm>
            <a:off x="7645492" y="5491934"/>
            <a:ext cx="1368425" cy="5048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dirty="0"/>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20</a:t>
            </a:fld>
            <a:endParaRPr lang="cs-CZ" dirty="0"/>
          </a:p>
        </p:txBody>
      </p:sp>
    </p:spTree>
    <p:extLst>
      <p:ext uri="{BB962C8B-B14F-4D97-AF65-F5344CB8AC3E}">
        <p14:creationId xmlns:p14="http://schemas.microsoft.com/office/powerpoint/2010/main" val="439687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Nadpis 3"/>
          <p:cNvSpPr>
            <a:spLocks noGrp="1"/>
          </p:cNvSpPr>
          <p:nvPr>
            <p:ph type="title"/>
          </p:nvPr>
        </p:nvSpPr>
        <p:spPr/>
        <p:txBody>
          <a:bodyPr/>
          <a:lstStyle/>
          <a:p>
            <a:r>
              <a:rPr lang="cs-CZ" altLang="cs-CZ" dirty="0" smtClean="0"/>
              <a:t>Group D</a:t>
            </a:r>
          </a:p>
        </p:txBody>
      </p:sp>
      <p:sp>
        <p:nvSpPr>
          <p:cNvPr id="53252" name="Zástupný symbol pro obsah 5"/>
          <p:cNvSpPr>
            <a:spLocks noGrp="1"/>
          </p:cNvSpPr>
          <p:nvPr>
            <p:ph sz="half" idx="2"/>
          </p:nvPr>
        </p:nvSpPr>
        <p:spPr>
          <a:xfrm>
            <a:off x="1981200" y="1773239"/>
            <a:ext cx="4040188" cy="4352925"/>
          </a:xfrm>
        </p:spPr>
        <p:txBody>
          <a:bodyPr>
            <a:normAutofit fontScale="92500" lnSpcReduction="20000"/>
          </a:bodyPr>
          <a:lstStyle/>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Slow pace</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Flat voice</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Soft-spoken</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Helper</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Unclear about what is needed</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Moderate opinions</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Calm</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Asks questions</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Tends to avoid use of power</a:t>
            </a:r>
          </a:p>
        </p:txBody>
      </p:sp>
      <p:sp>
        <p:nvSpPr>
          <p:cNvPr id="8" name="Zástupný symbol pro obsah 7"/>
          <p:cNvSpPr>
            <a:spLocks noGrp="1"/>
          </p:cNvSpPr>
          <p:nvPr>
            <p:ph sz="quarter" idx="4"/>
          </p:nvPr>
        </p:nvSpPr>
        <p:spPr>
          <a:xfrm>
            <a:off x="6169026" y="1773239"/>
            <a:ext cx="4041775" cy="4352925"/>
          </a:xfrm>
        </p:spPr>
        <p:txBody>
          <a:bodyPr>
            <a:normAutofit fontScale="92500" lnSpcReduction="20000"/>
          </a:bodyPr>
          <a:lstStyle/>
          <a:p>
            <a:pPr>
              <a:buFont typeface="Wingdings" panose="05000000000000000000" pitchFamily="2" charset="2"/>
              <a:buChar char="q"/>
              <a:defRPr/>
            </a:pPr>
            <a:r>
              <a:rPr lang="cs-CZ" dirty="0" smtClean="0">
                <a:latin typeface="Times New Roman" panose="02020603050405020304" pitchFamily="18" charset="0"/>
                <a:cs typeface="Times New Roman" panose="02020603050405020304" pitchFamily="18" charset="0"/>
              </a:rPr>
              <a:t>Indifferent handshake</a:t>
            </a:r>
          </a:p>
          <a:p>
            <a:pPr>
              <a:buFont typeface="Wingdings" panose="05000000000000000000" pitchFamily="2" charset="2"/>
              <a:buChar char="q"/>
              <a:defRPr/>
            </a:pPr>
            <a:r>
              <a:rPr lang="cs-CZ" dirty="0" smtClean="0">
                <a:latin typeface="Times New Roman" panose="02020603050405020304" pitchFamily="18" charset="0"/>
                <a:cs typeface="Times New Roman" panose="02020603050405020304" pitchFamily="18" charset="0"/>
              </a:rPr>
              <a:t>Deliberate actions</a:t>
            </a:r>
          </a:p>
          <a:p>
            <a:pPr>
              <a:buFont typeface="Wingdings" panose="05000000000000000000" pitchFamily="2" charset="2"/>
              <a:buChar char="q"/>
              <a:defRPr/>
            </a:pPr>
            <a:r>
              <a:rPr lang="cs-CZ" dirty="0" smtClean="0">
                <a:latin typeface="Times New Roman" panose="02020603050405020304" pitchFamily="18" charset="0"/>
                <a:cs typeface="Times New Roman" panose="02020603050405020304" pitchFamily="18" charset="0"/>
              </a:rPr>
              <a:t>Lets others take social initiative</a:t>
            </a:r>
          </a:p>
          <a:p>
            <a:pPr>
              <a:buFont typeface="Wingdings" panose="05000000000000000000" pitchFamily="2" charset="2"/>
              <a:buChar char="q"/>
              <a:defRPr/>
            </a:pPr>
            <a:r>
              <a:rPr lang="cs-CZ" dirty="0" smtClean="0">
                <a:latin typeface="Times New Roman" panose="02020603050405020304" pitchFamily="18" charset="0"/>
                <a:cs typeface="Times New Roman" panose="02020603050405020304" pitchFamily="18" charset="0"/>
              </a:rPr>
              <a:t>Risk-avoider</a:t>
            </a:r>
          </a:p>
          <a:p>
            <a:pPr>
              <a:buFont typeface="Wingdings" panose="05000000000000000000" pitchFamily="2" charset="2"/>
              <a:buChar char="q"/>
              <a:defRPr/>
            </a:pPr>
            <a:r>
              <a:rPr lang="cs-CZ" dirty="0" smtClean="0">
                <a:latin typeface="Times New Roman" panose="02020603050405020304" pitchFamily="18" charset="0"/>
                <a:cs typeface="Times New Roman" panose="02020603050405020304" pitchFamily="18" charset="0"/>
              </a:rPr>
              <a:t>Quiet</a:t>
            </a:r>
          </a:p>
          <a:p>
            <a:pPr>
              <a:buFont typeface="Wingdings" panose="05000000000000000000" pitchFamily="2" charset="2"/>
              <a:buChar char="q"/>
              <a:defRPr/>
            </a:pPr>
            <a:r>
              <a:rPr lang="cs-CZ" dirty="0" smtClean="0">
                <a:latin typeface="Times New Roman" panose="02020603050405020304" pitchFamily="18" charset="0"/>
                <a:cs typeface="Times New Roman" panose="02020603050405020304" pitchFamily="18" charset="0"/>
              </a:rPr>
              <a:t>Go-along attitude</a:t>
            </a:r>
          </a:p>
          <a:p>
            <a:pPr>
              <a:buFont typeface="Wingdings" panose="05000000000000000000" pitchFamily="2" charset="2"/>
              <a:buChar char="q"/>
              <a:defRPr/>
            </a:pPr>
            <a:r>
              <a:rPr lang="cs-CZ" dirty="0" smtClean="0">
                <a:latin typeface="Times New Roman" panose="02020603050405020304" pitchFamily="18" charset="0"/>
                <a:cs typeface="Times New Roman" panose="02020603050405020304" pitchFamily="18" charset="0"/>
              </a:rPr>
              <a:t>Supportive</a:t>
            </a:r>
          </a:p>
          <a:p>
            <a:pPr>
              <a:buFont typeface="Wingdings" panose="05000000000000000000" pitchFamily="2" charset="2"/>
              <a:buChar char="q"/>
              <a:defRPr/>
            </a:pPr>
            <a:r>
              <a:rPr lang="cs-CZ" dirty="0" smtClean="0">
                <a:latin typeface="Times New Roman" panose="02020603050405020304" pitchFamily="18" charset="0"/>
                <a:cs typeface="Times New Roman" panose="02020603050405020304" pitchFamily="18" charset="0"/>
              </a:rPr>
              <a:t>Cooperative</a:t>
            </a:r>
          </a:p>
          <a:p>
            <a:pPr>
              <a:defRPr/>
            </a:pPr>
            <a:endParaRPr lang="cs-CZ" dirty="0"/>
          </a:p>
          <a:p>
            <a:pPr marL="0" indent="0">
              <a:buNone/>
              <a:defRPr/>
            </a:pPr>
            <a:r>
              <a:rPr lang="cs-CZ" b="1" dirty="0" smtClean="0"/>
              <a:t>Total „D“ </a:t>
            </a:r>
            <a:endParaRPr lang="cs-CZ" b="1" dirty="0"/>
          </a:p>
        </p:txBody>
      </p:sp>
      <p:sp>
        <p:nvSpPr>
          <p:cNvPr id="9" name="Obdélník 8"/>
          <p:cNvSpPr/>
          <p:nvPr/>
        </p:nvSpPr>
        <p:spPr>
          <a:xfrm>
            <a:off x="7680326" y="5621339"/>
            <a:ext cx="1368425" cy="5048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dirty="0"/>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21</a:t>
            </a:fld>
            <a:endParaRPr lang="cs-CZ" dirty="0"/>
          </a:p>
        </p:txBody>
      </p:sp>
    </p:spTree>
    <p:extLst>
      <p:ext uri="{BB962C8B-B14F-4D97-AF65-F5344CB8AC3E}">
        <p14:creationId xmlns:p14="http://schemas.microsoft.com/office/powerpoint/2010/main" val="5876999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531916" cy="523220"/>
          </a:xfrm>
          <a:prstGeom prst="rect">
            <a:avLst/>
          </a:prstGeom>
        </p:spPr>
        <p:txBody>
          <a:bodyPr wrap="none">
            <a:spAutoFit/>
          </a:bodyPr>
          <a:lstStyle/>
          <a:p>
            <a:pPr lvl="0">
              <a:defRPr/>
            </a:pPr>
            <a:r>
              <a:rPr lang="cs-CZ" altLang="cs-CZ" sz="2800" dirty="0"/>
              <a:t>Quick Quiz to Identify Your Personality Type</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496388" y="1411852"/>
            <a:ext cx="9840685" cy="2677656"/>
          </a:xfrm>
          <a:prstGeom prst="rect">
            <a:avLst/>
          </a:prstGeom>
        </p:spPr>
        <p:txBody>
          <a:bodyPr wrap="square">
            <a:spAutoFit/>
          </a:bodyPr>
          <a:lstStyle/>
          <a:p>
            <a:r>
              <a:rPr lang="cs-CZ" altLang="cs-CZ" sz="2400" dirty="0">
                <a:latin typeface="Times New Roman" panose="02020603050405020304" pitchFamily="18" charset="0"/>
                <a:cs typeface="Times New Roman" panose="02020603050405020304" pitchFamily="18" charset="0"/>
              </a:rPr>
              <a:t>Test has 4 parts: A, B, C, D.</a:t>
            </a:r>
          </a:p>
          <a:p>
            <a:r>
              <a:rPr lang="cs-CZ" altLang="cs-CZ" sz="2400" dirty="0">
                <a:latin typeface="Times New Roman" panose="02020603050405020304" pitchFamily="18" charset="0"/>
                <a:cs typeface="Times New Roman" panose="02020603050405020304" pitchFamily="18" charset="0"/>
              </a:rPr>
              <a:t>In each group you have to choose right words which characterize your personality. The number of words = score in each section.</a:t>
            </a:r>
          </a:p>
          <a:p>
            <a:r>
              <a:rPr lang="cs-CZ" altLang="cs-CZ" sz="2400" dirty="0">
                <a:latin typeface="Times New Roman" panose="02020603050405020304" pitchFamily="18" charset="0"/>
                <a:cs typeface="Times New Roman" panose="02020603050405020304" pitchFamily="18" charset="0"/>
              </a:rPr>
              <a:t>Score „A“ ………</a:t>
            </a:r>
          </a:p>
          <a:p>
            <a:r>
              <a:rPr lang="cs-CZ" altLang="cs-CZ" sz="2400" dirty="0">
                <a:latin typeface="Times New Roman" panose="02020603050405020304" pitchFamily="18" charset="0"/>
                <a:cs typeface="Times New Roman" panose="02020603050405020304" pitchFamily="18" charset="0"/>
              </a:rPr>
              <a:t>Score „B“ ………</a:t>
            </a:r>
          </a:p>
          <a:p>
            <a:r>
              <a:rPr lang="cs-CZ" altLang="cs-CZ" sz="2400" dirty="0">
                <a:latin typeface="Times New Roman" panose="02020603050405020304" pitchFamily="18" charset="0"/>
                <a:cs typeface="Times New Roman" panose="02020603050405020304" pitchFamily="18" charset="0"/>
              </a:rPr>
              <a:t>Score „C“ ………</a:t>
            </a:r>
          </a:p>
          <a:p>
            <a:r>
              <a:rPr lang="cs-CZ" altLang="cs-CZ" sz="2400" dirty="0">
                <a:latin typeface="Times New Roman" panose="02020603050405020304" pitchFamily="18" charset="0"/>
                <a:cs typeface="Times New Roman" panose="02020603050405020304" pitchFamily="18" charset="0"/>
              </a:rPr>
              <a:t>Score „D“ ………</a:t>
            </a:r>
          </a:p>
        </p:txBody>
      </p:sp>
      <p:sp>
        <p:nvSpPr>
          <p:cNvPr id="3" name="Zástupný symbol pro číslo snímku 2"/>
          <p:cNvSpPr>
            <a:spLocks noGrp="1"/>
          </p:cNvSpPr>
          <p:nvPr>
            <p:ph type="sldNum" sz="quarter" idx="12"/>
          </p:nvPr>
        </p:nvSpPr>
        <p:spPr/>
        <p:txBody>
          <a:bodyPr/>
          <a:lstStyle/>
          <a:p>
            <a:fld id="{2DA23C2D-3845-4F8C-9F64-DBE4B5B8108A}" type="slidenum">
              <a:rPr lang="cs-CZ" smtClean="0"/>
              <a:t>22</a:t>
            </a:fld>
            <a:endParaRPr lang="cs-CZ" dirty="0"/>
          </a:p>
        </p:txBody>
      </p:sp>
    </p:spTree>
    <p:extLst>
      <p:ext uri="{BB962C8B-B14F-4D97-AF65-F5344CB8AC3E}">
        <p14:creationId xmlns:p14="http://schemas.microsoft.com/office/powerpoint/2010/main" val="31733029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531916" cy="523220"/>
          </a:xfrm>
          <a:prstGeom prst="rect">
            <a:avLst/>
          </a:prstGeom>
        </p:spPr>
        <p:txBody>
          <a:bodyPr wrap="none">
            <a:spAutoFit/>
          </a:bodyPr>
          <a:lstStyle/>
          <a:p>
            <a:pPr lvl="0">
              <a:defRPr/>
            </a:pPr>
            <a:r>
              <a:rPr lang="cs-CZ" altLang="cs-CZ" sz="2800" dirty="0"/>
              <a:t>Quick Quiz to Identify Your Personality Type</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496388" y="1411852"/>
            <a:ext cx="9840685" cy="4401205"/>
          </a:xfrm>
          <a:prstGeom prst="rect">
            <a:avLst/>
          </a:prstGeom>
        </p:spPr>
        <p:txBody>
          <a:bodyPr wrap="square">
            <a:spAutoFit/>
          </a:bodyPr>
          <a:lstStyle/>
          <a:p>
            <a:r>
              <a:rPr lang="cs-CZ" altLang="cs-CZ" sz="2800" dirty="0">
                <a:latin typeface="Times New Roman" panose="02020603050405020304" pitchFamily="18" charset="0"/>
                <a:cs typeface="Times New Roman" panose="02020603050405020304" pitchFamily="18" charset="0"/>
              </a:rPr>
              <a:t>Than we have to fill in the Grid</a:t>
            </a:r>
            <a:r>
              <a:rPr lang="cs-CZ" altLang="cs-CZ" sz="2800" dirty="0" smtClean="0">
                <a:latin typeface="Times New Roman" panose="02020603050405020304" pitchFamily="18" charset="0"/>
                <a:cs typeface="Times New Roman" panose="02020603050405020304" pitchFamily="18" charset="0"/>
              </a:rPr>
              <a:t>:</a:t>
            </a:r>
          </a:p>
          <a:p>
            <a:endParaRPr lang="cs-CZ" altLang="cs-CZ" sz="2800" dirty="0">
              <a:latin typeface="Times New Roman" panose="02020603050405020304" pitchFamily="18" charset="0"/>
              <a:cs typeface="Times New Roman" panose="02020603050405020304" pitchFamily="18" charset="0"/>
            </a:endParaRPr>
          </a:p>
          <a:p>
            <a:r>
              <a:rPr lang="cs-CZ" altLang="cs-CZ" sz="2800" dirty="0">
                <a:latin typeface="Times New Roman" panose="02020603050405020304" pitchFamily="18" charset="0"/>
                <a:cs typeface="Times New Roman" panose="02020603050405020304" pitchFamily="18" charset="0"/>
              </a:rPr>
              <a:t>Score „A“ versus score „C“:</a:t>
            </a:r>
          </a:p>
          <a:p>
            <a:pPr lvl="1"/>
            <a:r>
              <a:rPr lang="cs-CZ" altLang="cs-CZ" sz="2800" dirty="0">
                <a:latin typeface="Times New Roman" panose="02020603050405020304" pitchFamily="18" charset="0"/>
                <a:cs typeface="Times New Roman" panose="02020603050405020304" pitchFamily="18" charset="0"/>
              </a:rPr>
              <a:t>Which group dominate? ……</a:t>
            </a:r>
          </a:p>
          <a:p>
            <a:pPr lvl="1"/>
            <a:r>
              <a:rPr lang="cs-CZ" altLang="cs-CZ" sz="2800" dirty="0">
                <a:latin typeface="Times New Roman" panose="02020603050405020304" pitchFamily="18" charset="0"/>
                <a:cs typeface="Times New Roman" panose="02020603050405020304" pitchFamily="18" charset="0"/>
              </a:rPr>
              <a:t>How many points more than second group? …..</a:t>
            </a:r>
          </a:p>
          <a:p>
            <a:endParaRPr lang="cs-CZ" altLang="cs-CZ" sz="2800" dirty="0" smtClean="0">
              <a:latin typeface="Times New Roman" panose="02020603050405020304" pitchFamily="18" charset="0"/>
              <a:cs typeface="Times New Roman" panose="02020603050405020304" pitchFamily="18" charset="0"/>
            </a:endParaRPr>
          </a:p>
          <a:p>
            <a:r>
              <a:rPr lang="cs-CZ" altLang="cs-CZ" sz="2800" dirty="0" smtClean="0">
                <a:latin typeface="Times New Roman" panose="02020603050405020304" pitchFamily="18" charset="0"/>
                <a:cs typeface="Times New Roman" panose="02020603050405020304" pitchFamily="18" charset="0"/>
              </a:rPr>
              <a:t>Score </a:t>
            </a:r>
            <a:r>
              <a:rPr lang="cs-CZ" altLang="cs-CZ" sz="2800" dirty="0">
                <a:latin typeface="Times New Roman" panose="02020603050405020304" pitchFamily="18" charset="0"/>
                <a:cs typeface="Times New Roman" panose="02020603050405020304" pitchFamily="18" charset="0"/>
              </a:rPr>
              <a:t>„B“ versus score „D“:</a:t>
            </a:r>
          </a:p>
          <a:p>
            <a:pPr lvl="1"/>
            <a:r>
              <a:rPr lang="cs-CZ" altLang="cs-CZ" sz="2800" dirty="0">
                <a:latin typeface="Times New Roman" panose="02020603050405020304" pitchFamily="18" charset="0"/>
                <a:cs typeface="Times New Roman" panose="02020603050405020304" pitchFamily="18" charset="0"/>
              </a:rPr>
              <a:t>Which group dominate? ……</a:t>
            </a:r>
          </a:p>
          <a:p>
            <a:pPr lvl="1"/>
            <a:r>
              <a:rPr lang="cs-CZ" altLang="cs-CZ" sz="2800" dirty="0">
                <a:latin typeface="Times New Roman" panose="02020603050405020304" pitchFamily="18" charset="0"/>
                <a:cs typeface="Times New Roman" panose="02020603050405020304" pitchFamily="18" charset="0"/>
              </a:rPr>
              <a:t>How many points more than second group? …..</a:t>
            </a:r>
          </a:p>
          <a:p>
            <a:endParaRPr lang="cs-CZ" altLang="cs-CZ" sz="2800" dirty="0"/>
          </a:p>
        </p:txBody>
      </p:sp>
      <p:sp>
        <p:nvSpPr>
          <p:cNvPr id="3" name="Zástupný symbol pro číslo snímku 2"/>
          <p:cNvSpPr>
            <a:spLocks noGrp="1"/>
          </p:cNvSpPr>
          <p:nvPr>
            <p:ph type="sldNum" sz="quarter" idx="12"/>
          </p:nvPr>
        </p:nvSpPr>
        <p:spPr/>
        <p:txBody>
          <a:bodyPr/>
          <a:lstStyle/>
          <a:p>
            <a:fld id="{2DA23C2D-3845-4F8C-9F64-DBE4B5B8108A}" type="slidenum">
              <a:rPr lang="cs-CZ" smtClean="0"/>
              <a:t>23</a:t>
            </a:fld>
            <a:endParaRPr lang="cs-CZ" dirty="0"/>
          </a:p>
        </p:txBody>
      </p:sp>
    </p:spTree>
    <p:extLst>
      <p:ext uri="{BB962C8B-B14F-4D97-AF65-F5344CB8AC3E}">
        <p14:creationId xmlns:p14="http://schemas.microsoft.com/office/powerpoint/2010/main" val="41852528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531916" cy="523220"/>
          </a:xfrm>
          <a:prstGeom prst="rect">
            <a:avLst/>
          </a:prstGeom>
        </p:spPr>
        <p:txBody>
          <a:bodyPr wrap="none">
            <a:spAutoFit/>
          </a:bodyPr>
          <a:lstStyle/>
          <a:p>
            <a:pPr lvl="0">
              <a:defRPr/>
            </a:pPr>
            <a:r>
              <a:rPr lang="cs-CZ" altLang="cs-CZ" sz="2800" dirty="0"/>
              <a:t>Quick Quiz to Identify Your Personality Type</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pic>
        <p:nvPicPr>
          <p:cNvPr id="9" name="Zástupný symbol pro obsah 3"/>
          <p:cNvPicPr>
            <a:picLocks/>
          </p:cNvPicPr>
          <p:nvPr/>
        </p:nvPicPr>
        <p:blipFill>
          <a:blip r:embed="rId2">
            <a:extLst>
              <a:ext uri="{28A0092B-C50C-407E-A947-70E740481C1C}">
                <a14:useLocalDpi xmlns:a14="http://schemas.microsoft.com/office/drawing/2010/main" val="0"/>
              </a:ext>
            </a:extLst>
          </a:blip>
          <a:srcRect l="30144" t="30399" r="33443" b="22159"/>
          <a:stretch>
            <a:fillRect/>
          </a:stretch>
        </p:blipFill>
        <p:spPr>
          <a:xfrm>
            <a:off x="1403350" y="1844675"/>
            <a:ext cx="6264275" cy="4248150"/>
          </a:xfrm>
          <a:prstGeom prst="rect">
            <a:avLst/>
          </a:prstGeom>
        </p:spPr>
      </p:pic>
      <p:sp>
        <p:nvSpPr>
          <p:cNvPr id="2" name="Zástupný symbol pro číslo snímku 1"/>
          <p:cNvSpPr>
            <a:spLocks noGrp="1"/>
          </p:cNvSpPr>
          <p:nvPr>
            <p:ph type="sldNum" sz="quarter" idx="12"/>
          </p:nvPr>
        </p:nvSpPr>
        <p:spPr/>
        <p:txBody>
          <a:bodyPr/>
          <a:lstStyle/>
          <a:p>
            <a:fld id="{2DA23C2D-3845-4F8C-9F64-DBE4B5B8108A}" type="slidenum">
              <a:rPr lang="cs-CZ" smtClean="0"/>
              <a:t>24</a:t>
            </a:fld>
            <a:endParaRPr lang="cs-CZ" dirty="0"/>
          </a:p>
        </p:txBody>
      </p:sp>
    </p:spTree>
    <p:extLst>
      <p:ext uri="{BB962C8B-B14F-4D97-AF65-F5344CB8AC3E}">
        <p14:creationId xmlns:p14="http://schemas.microsoft.com/office/powerpoint/2010/main" val="12000097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760418"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Analytical</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496388" y="1411852"/>
            <a:ext cx="9840685" cy="2308324"/>
          </a:xfrm>
          <a:prstGeom prst="rect">
            <a:avLst/>
          </a:prstGeom>
        </p:spPr>
        <p:txBody>
          <a:bodyPr wrap="square">
            <a:spAutoFit/>
          </a:bodyPr>
          <a:lstStyle/>
          <a:p>
            <a:pPr marL="342900" indent="-342900">
              <a:buFont typeface="Arial" panose="020B0604020202020204" pitchFamily="34" charset="0"/>
              <a:buChar char="•"/>
            </a:pPr>
            <a:r>
              <a:rPr lang="cs-CZ" altLang="cs-CZ" sz="2400" dirty="0">
                <a:latin typeface="Times New Roman" panose="02020603050405020304" pitchFamily="18" charset="0"/>
                <a:cs typeface="Times New Roman" panose="02020603050405020304" pitchFamily="18" charset="0"/>
              </a:rPr>
              <a:t>Person is focused on precision and perfection. Other strenghts include persistence, diligence, systematic approach.</a:t>
            </a:r>
          </a:p>
          <a:p>
            <a:pPr marL="342900" indent="-342900">
              <a:buFont typeface="Arial" panose="020B0604020202020204" pitchFamily="34" charset="0"/>
              <a:buChar char="•"/>
            </a:pPr>
            <a:r>
              <a:rPr lang="cs-CZ" altLang="cs-CZ" sz="2400" dirty="0">
                <a:latin typeface="Times New Roman" panose="02020603050405020304" pitchFamily="18" charset="0"/>
                <a:cs typeface="Times New Roman" panose="02020603050405020304" pitchFamily="18" charset="0"/>
              </a:rPr>
              <a:t>Weaknesses involve being boring, quiet, reclusive.</a:t>
            </a:r>
          </a:p>
          <a:p>
            <a:pPr marL="342900" indent="-342900">
              <a:buFont typeface="Arial" panose="020B0604020202020204" pitchFamily="34" charset="0"/>
              <a:buChar char="•"/>
            </a:pPr>
            <a:r>
              <a:rPr lang="cs-CZ" altLang="cs-CZ" sz="2400" dirty="0">
                <a:latin typeface="Times New Roman" panose="02020603050405020304" pitchFamily="18" charset="0"/>
                <a:cs typeface="Times New Roman" panose="02020603050405020304" pitchFamily="18" charset="0"/>
              </a:rPr>
              <a:t>The analytical needs to be right, and won´t openly discuss ideas until confident in a decision.</a:t>
            </a:r>
          </a:p>
          <a:p>
            <a:pPr marL="342900" indent="-342900">
              <a:buFont typeface="Arial" panose="020B0604020202020204" pitchFamily="34" charset="0"/>
              <a:buChar char="•"/>
            </a:pPr>
            <a:r>
              <a:rPr lang="cs-CZ" altLang="cs-CZ" sz="2400" dirty="0">
                <a:latin typeface="Times New Roman" panose="02020603050405020304" pitchFamily="18" charset="0"/>
                <a:cs typeface="Times New Roman" panose="02020603050405020304" pitchFamily="18" charset="0"/>
              </a:rPr>
              <a:t>Loyal, precise, serious, systematic, prudent</a:t>
            </a:r>
          </a:p>
        </p:txBody>
      </p:sp>
      <p:sp>
        <p:nvSpPr>
          <p:cNvPr id="3" name="Zástupný symbol pro číslo snímku 2"/>
          <p:cNvSpPr>
            <a:spLocks noGrp="1"/>
          </p:cNvSpPr>
          <p:nvPr>
            <p:ph type="sldNum" sz="quarter" idx="12"/>
          </p:nvPr>
        </p:nvSpPr>
        <p:spPr/>
        <p:txBody>
          <a:bodyPr/>
          <a:lstStyle/>
          <a:p>
            <a:fld id="{2DA23C2D-3845-4F8C-9F64-DBE4B5B8108A}" type="slidenum">
              <a:rPr lang="cs-CZ" smtClean="0"/>
              <a:t>25</a:t>
            </a:fld>
            <a:endParaRPr lang="cs-CZ" dirty="0"/>
          </a:p>
        </p:txBody>
      </p:sp>
    </p:spTree>
    <p:extLst>
      <p:ext uri="{BB962C8B-B14F-4D97-AF65-F5344CB8AC3E}">
        <p14:creationId xmlns:p14="http://schemas.microsoft.com/office/powerpoint/2010/main" val="27674459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199367"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Driver</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496388" y="1411852"/>
            <a:ext cx="9840685" cy="2677656"/>
          </a:xfrm>
          <a:prstGeom prst="rect">
            <a:avLst/>
          </a:prstGeom>
        </p:spPr>
        <p:txBody>
          <a:bodyPr wrap="square">
            <a:spAutoFit/>
          </a:bodyPr>
          <a:lstStyle/>
          <a:p>
            <a:pPr marL="342900" indent="-342900">
              <a:buFont typeface="Arial" panose="020B0604020202020204" pitchFamily="34" charset="0"/>
              <a:buChar char="•"/>
            </a:pPr>
            <a:r>
              <a:rPr lang="cs-CZ" altLang="cs-CZ" sz="2400" dirty="0">
                <a:latin typeface="Times New Roman" panose="02020603050405020304" pitchFamily="18" charset="0"/>
                <a:cs typeface="Times New Roman" panose="02020603050405020304" pitchFamily="18" charset="0"/>
              </a:rPr>
              <a:t>The individual is extroverted, strong-willed, direct, practical, organized, forceful, decisive. The driver is task- rather than relationship-oriented and wants immediate results.</a:t>
            </a:r>
          </a:p>
          <a:p>
            <a:pPr marL="342900" indent="-342900">
              <a:buFont typeface="Arial" panose="020B0604020202020204" pitchFamily="34" charset="0"/>
              <a:buChar char="•"/>
            </a:pPr>
            <a:r>
              <a:rPr lang="cs-CZ" altLang="cs-CZ" sz="2400" dirty="0">
                <a:latin typeface="Times New Roman" panose="02020603050405020304" pitchFamily="18" charset="0"/>
                <a:cs typeface="Times New Roman" panose="02020603050405020304" pitchFamily="18" charset="0"/>
              </a:rPr>
              <a:t>The driver can be stubborn, domineering, impatient, insensitive and shorttempered.</a:t>
            </a:r>
          </a:p>
          <a:p>
            <a:pPr marL="342900" indent="-342900">
              <a:buFont typeface="Arial" panose="020B0604020202020204" pitchFamily="34" charset="0"/>
              <a:buChar char="•"/>
            </a:pPr>
            <a:r>
              <a:rPr lang="cs-CZ" altLang="cs-CZ" sz="2400" dirty="0">
                <a:latin typeface="Times New Roman" panose="02020603050405020304" pitchFamily="18" charset="0"/>
                <a:cs typeface="Times New Roman" panose="02020603050405020304" pitchFamily="18" charset="0"/>
              </a:rPr>
              <a:t>His or her pain is loss of respect.</a:t>
            </a:r>
          </a:p>
          <a:p>
            <a:pPr marL="342900" indent="-342900">
              <a:buFont typeface="Arial" panose="020B0604020202020204" pitchFamily="34" charset="0"/>
              <a:buChar char="•"/>
            </a:pPr>
            <a:r>
              <a:rPr lang="cs-CZ" altLang="cs-CZ" sz="2400" dirty="0">
                <a:latin typeface="Times New Roman" panose="02020603050405020304" pitchFamily="18" charset="0"/>
                <a:cs typeface="Times New Roman" panose="02020603050405020304" pitchFamily="18" charset="0"/>
              </a:rPr>
              <a:t>Efficient, independent, candid, decisive, pragmatic</a:t>
            </a:r>
          </a:p>
        </p:txBody>
      </p:sp>
      <p:sp>
        <p:nvSpPr>
          <p:cNvPr id="3" name="Zástupný symbol pro číslo snímku 2"/>
          <p:cNvSpPr>
            <a:spLocks noGrp="1"/>
          </p:cNvSpPr>
          <p:nvPr>
            <p:ph type="sldNum" sz="quarter" idx="12"/>
          </p:nvPr>
        </p:nvSpPr>
        <p:spPr/>
        <p:txBody>
          <a:bodyPr/>
          <a:lstStyle/>
          <a:p>
            <a:fld id="{2DA23C2D-3845-4F8C-9F64-DBE4B5B8108A}" type="slidenum">
              <a:rPr lang="cs-CZ" smtClean="0"/>
              <a:t>26</a:t>
            </a:fld>
            <a:endParaRPr lang="cs-CZ" dirty="0"/>
          </a:p>
        </p:txBody>
      </p:sp>
    </p:spTree>
    <p:extLst>
      <p:ext uri="{BB962C8B-B14F-4D97-AF65-F5344CB8AC3E}">
        <p14:creationId xmlns:p14="http://schemas.microsoft.com/office/powerpoint/2010/main" val="37030160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481496"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Amiable</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496388" y="1411852"/>
            <a:ext cx="9840685" cy="2308324"/>
          </a:xfrm>
          <a:prstGeom prst="rect">
            <a:avLst/>
          </a:prstGeom>
        </p:spPr>
        <p:txBody>
          <a:bodyPr wrap="square">
            <a:spAutoFit/>
          </a:bodyPr>
          <a:lstStyle/>
          <a:p>
            <a:pPr marL="342900" indent="-342900">
              <a:buFont typeface="Arial" panose="020B0604020202020204" pitchFamily="34" charset="0"/>
              <a:buChar char="•"/>
            </a:pPr>
            <a:r>
              <a:rPr lang="cs-CZ" altLang="cs-CZ" sz="2400" dirty="0">
                <a:latin typeface="Times New Roman" panose="02020603050405020304" pitchFamily="18" charset="0"/>
                <a:cs typeface="Times New Roman" panose="02020603050405020304" pitchFamily="18" charset="0"/>
              </a:rPr>
              <a:t>He or she is a team player, cooperative, trustful, sensitive and a good listener.</a:t>
            </a:r>
          </a:p>
          <a:p>
            <a:pPr marL="342900" indent="-342900">
              <a:buFont typeface="Arial" panose="020B0604020202020204" pitchFamily="34" charset="0"/>
              <a:buChar char="•"/>
            </a:pPr>
            <a:r>
              <a:rPr lang="cs-CZ" altLang="cs-CZ" sz="2400" dirty="0">
                <a:latin typeface="Times New Roman" panose="02020603050405020304" pitchFamily="18" charset="0"/>
                <a:cs typeface="Times New Roman" panose="02020603050405020304" pitchFamily="18" charset="0"/>
              </a:rPr>
              <a:t>Weaknesses include indecision and an inability to take risks. Amiables are often too focused on others, conforming, quiet, and passive.</a:t>
            </a:r>
          </a:p>
          <a:p>
            <a:pPr marL="342900" indent="-342900">
              <a:buFont typeface="Arial" panose="020B0604020202020204" pitchFamily="34" charset="0"/>
              <a:buChar char="•"/>
            </a:pPr>
            <a:r>
              <a:rPr lang="cs-CZ" altLang="cs-CZ" sz="2400" dirty="0">
                <a:latin typeface="Times New Roman" panose="02020603050405020304" pitchFamily="18" charset="0"/>
                <a:cs typeface="Times New Roman" panose="02020603050405020304" pitchFamily="18" charset="0"/>
              </a:rPr>
              <a:t>His or her pain is change and chaos.</a:t>
            </a:r>
          </a:p>
          <a:p>
            <a:pPr marL="342900" indent="-342900">
              <a:buFont typeface="Arial" panose="020B0604020202020204" pitchFamily="34" charset="0"/>
              <a:buChar char="•"/>
            </a:pPr>
            <a:r>
              <a:rPr lang="cs-CZ" altLang="cs-CZ" sz="2400" dirty="0">
                <a:latin typeface="Times New Roman" panose="02020603050405020304" pitchFamily="18" charset="0"/>
                <a:cs typeface="Times New Roman" panose="02020603050405020304" pitchFamily="18" charset="0"/>
              </a:rPr>
              <a:t>Loyal, cooperative, supportive, diplomatic, patient</a:t>
            </a:r>
          </a:p>
        </p:txBody>
      </p:sp>
      <p:sp>
        <p:nvSpPr>
          <p:cNvPr id="3" name="Zástupný symbol pro číslo snímku 2"/>
          <p:cNvSpPr>
            <a:spLocks noGrp="1"/>
          </p:cNvSpPr>
          <p:nvPr>
            <p:ph type="sldNum" sz="quarter" idx="12"/>
          </p:nvPr>
        </p:nvSpPr>
        <p:spPr/>
        <p:txBody>
          <a:bodyPr/>
          <a:lstStyle/>
          <a:p>
            <a:fld id="{2DA23C2D-3845-4F8C-9F64-DBE4B5B8108A}" type="slidenum">
              <a:rPr lang="cs-CZ" smtClean="0"/>
              <a:t>27</a:t>
            </a:fld>
            <a:endParaRPr lang="cs-CZ" dirty="0"/>
          </a:p>
        </p:txBody>
      </p:sp>
    </p:spTree>
    <p:extLst>
      <p:ext uri="{BB962C8B-B14F-4D97-AF65-F5344CB8AC3E}">
        <p14:creationId xmlns:p14="http://schemas.microsoft.com/office/powerpoint/2010/main" val="38830377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83736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Expressive</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496388" y="1411852"/>
            <a:ext cx="9840685" cy="3416320"/>
          </a:xfrm>
          <a:prstGeom prst="rect">
            <a:avLst/>
          </a:prstGeom>
        </p:spPr>
        <p:txBody>
          <a:bodyPr wrap="square">
            <a:spAutoFit/>
          </a:bodyPr>
          <a:lstStyle/>
          <a:p>
            <a:pPr marL="342900" indent="-342900">
              <a:buFont typeface="Arial" panose="020B0604020202020204" pitchFamily="34" charset="0"/>
              <a:buChar char="•"/>
              <a:defRPr/>
            </a:pPr>
            <a:r>
              <a:rPr lang="cs-CZ" sz="2400" dirty="0">
                <a:latin typeface="Times New Roman" panose="02020603050405020304" pitchFamily="18" charset="0"/>
                <a:cs typeface="Times New Roman" panose="02020603050405020304" pitchFamily="18" charset="0"/>
              </a:rPr>
              <a:t>He or she loves to be one of the gang, and is always ready for something new and exciting, especially if the gang is ready to participate. Additional strengths include enthusiasm, diplomatic skills, and the ability to inspire others.</a:t>
            </a:r>
          </a:p>
          <a:p>
            <a:pPr marL="342900" indent="-342900">
              <a:buFont typeface="Arial" panose="020B0604020202020204" pitchFamily="34" charset="0"/>
              <a:buChar char="•"/>
              <a:defRPr/>
            </a:pPr>
            <a:r>
              <a:rPr lang="cs-CZ" sz="2400" dirty="0">
                <a:latin typeface="Times New Roman" panose="02020603050405020304" pitchFamily="18" charset="0"/>
                <a:cs typeface="Times New Roman" panose="02020603050405020304" pitchFamily="18" charset="0"/>
              </a:rPr>
              <a:t>Weaknesses involve impatience, a tendency to generalize, sometimes irrational behavior. The expressive can be manipulative, undisciplined, unorganized.</a:t>
            </a:r>
          </a:p>
          <a:p>
            <a:pPr marL="342900" indent="-342900">
              <a:buFont typeface="Arial" panose="020B0604020202020204" pitchFamily="34" charset="0"/>
              <a:buChar char="•"/>
              <a:defRPr/>
            </a:pPr>
            <a:r>
              <a:rPr lang="cs-CZ" sz="2400" dirty="0">
                <a:latin typeface="Times New Roman" panose="02020603050405020304" pitchFamily="18" charset="0"/>
                <a:cs typeface="Times New Roman" panose="02020603050405020304" pitchFamily="18" charset="0"/>
              </a:rPr>
              <a:t>His or her main need is to be appreciated and accepted.</a:t>
            </a:r>
          </a:p>
          <a:p>
            <a:pPr marL="342900" indent="-342900">
              <a:buFont typeface="Arial" panose="020B0604020202020204" pitchFamily="34" charset="0"/>
              <a:buChar char="•"/>
              <a:defRPr/>
            </a:pPr>
            <a:r>
              <a:rPr lang="cs-CZ" sz="2400" dirty="0">
                <a:latin typeface="Times New Roman" panose="02020603050405020304" pitchFamily="18" charset="0"/>
                <a:cs typeface="Times New Roman" panose="02020603050405020304" pitchFamily="18" charset="0"/>
              </a:rPr>
              <a:t>Enthusiastic, outgoing, persuasive, fun-loving, spontaneous</a:t>
            </a:r>
          </a:p>
        </p:txBody>
      </p:sp>
      <p:sp>
        <p:nvSpPr>
          <p:cNvPr id="3" name="Zástupný symbol pro číslo snímku 2"/>
          <p:cNvSpPr>
            <a:spLocks noGrp="1"/>
          </p:cNvSpPr>
          <p:nvPr>
            <p:ph type="sldNum" sz="quarter" idx="12"/>
          </p:nvPr>
        </p:nvSpPr>
        <p:spPr/>
        <p:txBody>
          <a:bodyPr/>
          <a:lstStyle/>
          <a:p>
            <a:fld id="{2DA23C2D-3845-4F8C-9F64-DBE4B5B8108A}" type="slidenum">
              <a:rPr lang="cs-CZ" smtClean="0"/>
              <a:t>28</a:t>
            </a:fld>
            <a:endParaRPr lang="cs-CZ" dirty="0"/>
          </a:p>
        </p:txBody>
      </p:sp>
    </p:spTree>
    <p:extLst>
      <p:ext uri="{BB962C8B-B14F-4D97-AF65-F5344CB8AC3E}">
        <p14:creationId xmlns:p14="http://schemas.microsoft.com/office/powerpoint/2010/main" val="15882684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p:txBody>
          <a:bodyPr/>
          <a:lstStyle/>
          <a:p>
            <a:r>
              <a:rPr lang="cs-CZ" altLang="cs-CZ" dirty="0" err="1" smtClean="0">
                <a:latin typeface="Times New Roman" panose="02020603050405020304" pitchFamily="18" charset="0"/>
                <a:cs typeface="Times New Roman" panose="02020603050405020304" pitchFamily="18" charset="0"/>
              </a:rPr>
              <a:t>Your</a:t>
            </a:r>
            <a:r>
              <a:rPr lang="cs-CZ" altLang="cs-CZ" dirty="0" smtClean="0">
                <a:latin typeface="Times New Roman" panose="02020603050405020304" pitchFamily="18" charset="0"/>
                <a:cs typeface="Times New Roman" panose="02020603050405020304" pitchFamily="18" charset="0"/>
              </a:rPr>
              <a:t> </a:t>
            </a:r>
            <a:r>
              <a:rPr lang="cs-CZ" altLang="cs-CZ" dirty="0" err="1" smtClean="0">
                <a:latin typeface="Times New Roman" panose="02020603050405020304" pitchFamily="18" charset="0"/>
                <a:cs typeface="Times New Roman" panose="02020603050405020304" pitchFamily="18" charset="0"/>
              </a:rPr>
              <a:t>learning</a:t>
            </a:r>
            <a:r>
              <a:rPr lang="cs-CZ" altLang="cs-CZ" dirty="0" smtClean="0">
                <a:latin typeface="Times New Roman" panose="02020603050405020304" pitchFamily="18" charset="0"/>
                <a:cs typeface="Times New Roman" panose="02020603050405020304" pitchFamily="18" charset="0"/>
              </a:rPr>
              <a:t> style</a:t>
            </a:r>
          </a:p>
        </p:txBody>
      </p:sp>
      <p:sp>
        <p:nvSpPr>
          <p:cNvPr id="28675" name="Zástupný symbol pro obsah 2"/>
          <p:cNvSpPr>
            <a:spLocks noGrp="1"/>
          </p:cNvSpPr>
          <p:nvPr>
            <p:ph idx="1"/>
          </p:nvPr>
        </p:nvSpPr>
        <p:spPr/>
        <p:txBody>
          <a:bodyPr/>
          <a:lstStyle/>
          <a:p>
            <a:endParaRPr lang="cs-CZ" altLang="cs-CZ" smtClean="0"/>
          </a:p>
        </p:txBody>
      </p:sp>
    </p:spTree>
    <p:extLst>
      <p:ext uri="{BB962C8B-B14F-4D97-AF65-F5344CB8AC3E}">
        <p14:creationId xmlns:p14="http://schemas.microsoft.com/office/powerpoint/2010/main" val="36406225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144083"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Organizational behaviour</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574765" y="2413338"/>
            <a:ext cx="9840685" cy="1938992"/>
          </a:xfrm>
          <a:prstGeom prst="rect">
            <a:avLst/>
          </a:prstGeom>
        </p:spPr>
        <p:txBody>
          <a:bodyPr wrap="square">
            <a:spAutoFit/>
          </a:bodyPr>
          <a:lstStyle/>
          <a:p>
            <a:r>
              <a:rPr lang="cs-CZ" altLang="cs-CZ" sz="2400" dirty="0">
                <a:solidFill>
                  <a:srgbClr val="307871"/>
                </a:solidFill>
                <a:latin typeface="Times New Roman" panose="02020603050405020304" pitchFamily="18" charset="0"/>
                <a:cs typeface="Times New Roman" panose="02020603050405020304" pitchFamily="18" charset="0"/>
              </a:rPr>
              <a:t>Organisational behaviour is the study of human behaviour in organisational contexts with a focus on both individual and group processes and actions.</a:t>
            </a:r>
          </a:p>
          <a:p>
            <a:r>
              <a:rPr lang="cs-CZ" altLang="cs-CZ" sz="2400" dirty="0">
                <a:solidFill>
                  <a:srgbClr val="307871"/>
                </a:solidFill>
                <a:latin typeface="Times New Roman" panose="02020603050405020304" pitchFamily="18" charset="0"/>
                <a:cs typeface="Times New Roman" panose="02020603050405020304" pitchFamily="18" charset="0"/>
              </a:rPr>
              <a:t>Hence, it involves an exploration of organisational and managerial processes in the dynamic context of the organisation and is primarily concerned with the human implications of such </a:t>
            </a:r>
            <a:r>
              <a:rPr lang="cs-CZ" altLang="cs-CZ" sz="2400" dirty="0" smtClean="0">
                <a:solidFill>
                  <a:srgbClr val="307871"/>
                </a:solidFill>
                <a:latin typeface="Times New Roman" panose="02020603050405020304" pitchFamily="18" charset="0"/>
                <a:cs typeface="Times New Roman" panose="02020603050405020304" pitchFamily="18" charset="0"/>
              </a:rPr>
              <a:t>activity</a:t>
            </a:r>
            <a:r>
              <a:rPr lang="cs-CZ" altLang="cs-CZ" sz="2400" dirty="0">
                <a:solidFill>
                  <a:srgbClr val="307871"/>
                </a:solidFill>
                <a:latin typeface="Times New Roman" panose="02020603050405020304" pitchFamily="18" charset="0"/>
                <a:cs typeface="Times New Roman" panose="02020603050405020304" pitchFamily="18" charset="0"/>
              </a:rPr>
              <a:t>.</a:t>
            </a:r>
            <a:endParaRPr lang="en-GB" altLang="cs-CZ" sz="2400" dirty="0">
              <a:solidFill>
                <a:srgbClr val="307871"/>
              </a:solidFill>
              <a:latin typeface="Times New Roman" panose="02020603050405020304" pitchFamily="18" charset="0"/>
              <a:cs typeface="Times New Roman" panose="02020603050405020304" pitchFamily="18" charset="0"/>
            </a:endParaRPr>
          </a:p>
        </p:txBody>
      </p:sp>
      <p:sp>
        <p:nvSpPr>
          <p:cNvPr id="3" name="Zástupný symbol pro číslo snímku 2"/>
          <p:cNvSpPr>
            <a:spLocks noGrp="1"/>
          </p:cNvSpPr>
          <p:nvPr>
            <p:ph type="sldNum" sz="quarter" idx="12"/>
          </p:nvPr>
        </p:nvSpPr>
        <p:spPr/>
        <p:txBody>
          <a:bodyPr/>
          <a:lstStyle/>
          <a:p>
            <a:fld id="{2DA23C2D-3845-4F8C-9F64-DBE4B5B8108A}" type="slidenum">
              <a:rPr lang="cs-CZ" smtClean="0"/>
              <a:t>3</a:t>
            </a:fld>
            <a:endParaRPr lang="cs-CZ" dirty="0"/>
          </a:p>
        </p:txBody>
      </p:sp>
    </p:spTree>
    <p:extLst>
      <p:ext uri="{BB962C8B-B14F-4D97-AF65-F5344CB8AC3E}">
        <p14:creationId xmlns:p14="http://schemas.microsoft.com/office/powerpoint/2010/main" val="32227080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adpis 1"/>
          <p:cNvSpPr>
            <a:spLocks noGrp="1"/>
          </p:cNvSpPr>
          <p:nvPr>
            <p:ph type="title"/>
          </p:nvPr>
        </p:nvSpPr>
        <p:spPr/>
        <p:txBody>
          <a:bodyPr/>
          <a:lstStyle/>
          <a:p>
            <a:r>
              <a:rPr lang="cs-CZ" altLang="cs-CZ" dirty="0" err="1" smtClean="0">
                <a:latin typeface="Times New Roman" panose="02020603050405020304" pitchFamily="18" charset="0"/>
                <a:cs typeface="Times New Roman" panose="02020603050405020304" pitchFamily="18" charset="0"/>
              </a:rPr>
              <a:t>Your</a:t>
            </a:r>
            <a:r>
              <a:rPr lang="cs-CZ" altLang="cs-CZ" dirty="0" smtClean="0">
                <a:latin typeface="Times New Roman" panose="02020603050405020304" pitchFamily="18" charset="0"/>
                <a:cs typeface="Times New Roman" panose="02020603050405020304" pitchFamily="18" charset="0"/>
              </a:rPr>
              <a:t> </a:t>
            </a:r>
            <a:r>
              <a:rPr lang="cs-CZ" altLang="cs-CZ" dirty="0" err="1" smtClean="0">
                <a:latin typeface="Times New Roman" panose="02020603050405020304" pitchFamily="18" charset="0"/>
                <a:cs typeface="Times New Roman" panose="02020603050405020304" pitchFamily="18" charset="0"/>
              </a:rPr>
              <a:t>Learning</a:t>
            </a:r>
            <a:r>
              <a:rPr lang="cs-CZ" altLang="cs-CZ" dirty="0" smtClean="0">
                <a:latin typeface="Times New Roman" panose="02020603050405020304" pitchFamily="18" charset="0"/>
                <a:cs typeface="Times New Roman" panose="02020603050405020304" pitchFamily="18" charset="0"/>
              </a:rPr>
              <a:t> Style</a:t>
            </a:r>
          </a:p>
        </p:txBody>
      </p:sp>
      <p:sp>
        <p:nvSpPr>
          <p:cNvPr id="29699" name="Zástupný symbol pro obsah 2"/>
          <p:cNvSpPr>
            <a:spLocks noGrp="1"/>
          </p:cNvSpPr>
          <p:nvPr>
            <p:ph idx="1"/>
          </p:nvPr>
        </p:nvSpPr>
        <p:spPr/>
        <p:txBody>
          <a:bodyPr/>
          <a:lstStyle/>
          <a:p>
            <a:r>
              <a:rPr lang="cs-CZ" altLang="cs-CZ" b="1" dirty="0" err="1" smtClean="0">
                <a:latin typeface="Times New Roman" panose="02020603050405020304" pitchFamily="18" charset="0"/>
                <a:cs typeface="Times New Roman" panose="02020603050405020304" pitchFamily="18" charset="0"/>
              </a:rPr>
              <a:t>Watching</a:t>
            </a:r>
            <a:r>
              <a:rPr lang="cs-CZ" altLang="cs-CZ" b="1" dirty="0" smtClean="0">
                <a:latin typeface="Times New Roman" panose="02020603050405020304" pitchFamily="18" charset="0"/>
                <a:cs typeface="Times New Roman" panose="02020603050405020304" pitchFamily="18" charset="0"/>
              </a:rPr>
              <a:t> and Feeling – </a:t>
            </a:r>
            <a:r>
              <a:rPr lang="cs-CZ" altLang="cs-CZ" dirty="0" smtClean="0">
                <a:latin typeface="Times New Roman" panose="02020603050405020304" pitchFamily="18" charset="0"/>
                <a:cs typeface="Times New Roman" panose="02020603050405020304" pitchFamily="18" charset="0"/>
              </a:rPr>
              <a:t>these</a:t>
            </a:r>
            <a:r>
              <a:rPr lang="cs-CZ" altLang="cs-CZ" b="1" dirty="0" smtClean="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people</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like</a:t>
            </a:r>
            <a:r>
              <a:rPr lang="cs-CZ" altLang="cs-CZ" dirty="0">
                <a:latin typeface="Times New Roman" panose="02020603050405020304" pitchFamily="18" charset="0"/>
                <a:cs typeface="Times New Roman" panose="02020603050405020304" pitchFamily="18" charset="0"/>
              </a:rPr>
              <a:t> to </a:t>
            </a:r>
            <a:r>
              <a:rPr lang="cs-CZ" altLang="cs-CZ" dirty="0" err="1">
                <a:latin typeface="Times New Roman" panose="02020603050405020304" pitchFamily="18" charset="0"/>
                <a:cs typeface="Times New Roman" panose="02020603050405020304" pitchFamily="18" charset="0"/>
              </a:rPr>
              <a:t>view</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situations</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from</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various</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perspectives</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They</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like</a:t>
            </a:r>
            <a:r>
              <a:rPr lang="cs-CZ" altLang="cs-CZ" dirty="0">
                <a:latin typeface="Times New Roman" panose="02020603050405020304" pitchFamily="18" charset="0"/>
                <a:cs typeface="Times New Roman" panose="02020603050405020304" pitchFamily="18" charset="0"/>
              </a:rPr>
              <a:t> to </a:t>
            </a:r>
            <a:r>
              <a:rPr lang="cs-CZ" altLang="cs-CZ" dirty="0" err="1">
                <a:latin typeface="Times New Roman" panose="02020603050405020304" pitchFamily="18" charset="0"/>
                <a:cs typeface="Times New Roman" panose="02020603050405020304" pitchFamily="18" charset="0"/>
              </a:rPr>
              <a:t>collect</a:t>
            </a:r>
            <a:r>
              <a:rPr lang="cs-CZ" altLang="cs-CZ" dirty="0">
                <a:latin typeface="Times New Roman" panose="02020603050405020304" pitchFamily="18" charset="0"/>
                <a:cs typeface="Times New Roman" panose="02020603050405020304" pitchFamily="18" charset="0"/>
              </a:rPr>
              <a:t> and </a:t>
            </a:r>
            <a:r>
              <a:rPr lang="cs-CZ" altLang="cs-CZ" dirty="0" err="1">
                <a:latin typeface="Times New Roman" panose="02020603050405020304" pitchFamily="18" charset="0"/>
                <a:cs typeface="Times New Roman" panose="02020603050405020304" pitchFamily="18" charset="0"/>
              </a:rPr>
              <a:t>review</a:t>
            </a:r>
            <a:r>
              <a:rPr lang="cs-CZ" altLang="cs-CZ" dirty="0">
                <a:latin typeface="Times New Roman" panose="02020603050405020304" pitchFamily="18" charset="0"/>
                <a:cs typeface="Times New Roman" panose="02020603050405020304" pitchFamily="18" charset="0"/>
              </a:rPr>
              <a:t> data </a:t>
            </a:r>
            <a:r>
              <a:rPr lang="cs-CZ" altLang="cs-CZ" dirty="0" err="1">
                <a:latin typeface="Times New Roman" panose="02020603050405020304" pitchFamily="18" charset="0"/>
                <a:cs typeface="Times New Roman" panose="02020603050405020304" pitchFamily="18" charset="0"/>
              </a:rPr>
              <a:t>carefully</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before</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coming</a:t>
            </a:r>
            <a:r>
              <a:rPr lang="cs-CZ" altLang="cs-CZ" dirty="0">
                <a:latin typeface="Times New Roman" panose="02020603050405020304" pitchFamily="18" charset="0"/>
                <a:cs typeface="Times New Roman" panose="02020603050405020304" pitchFamily="18" charset="0"/>
              </a:rPr>
              <a:t> to a </a:t>
            </a:r>
            <a:r>
              <a:rPr lang="cs-CZ" altLang="cs-CZ" dirty="0" err="1">
                <a:latin typeface="Times New Roman" panose="02020603050405020304" pitchFamily="18" charset="0"/>
                <a:cs typeface="Times New Roman" panose="02020603050405020304" pitchFamily="18" charset="0"/>
              </a:rPr>
              <a:t>conclusion</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Like</a:t>
            </a:r>
            <a:r>
              <a:rPr lang="cs-CZ" altLang="cs-CZ" dirty="0">
                <a:latin typeface="Times New Roman" panose="02020603050405020304" pitchFamily="18" charset="0"/>
                <a:cs typeface="Times New Roman" panose="02020603050405020304" pitchFamily="18" charset="0"/>
              </a:rPr>
              <a:t> to </a:t>
            </a:r>
            <a:r>
              <a:rPr lang="cs-CZ" altLang="cs-CZ" dirty="0" err="1">
                <a:latin typeface="Times New Roman" panose="02020603050405020304" pitchFamily="18" charset="0"/>
                <a:cs typeface="Times New Roman" panose="02020603050405020304" pitchFamily="18" charset="0"/>
              </a:rPr>
              <a:t>have</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time</a:t>
            </a:r>
            <a:r>
              <a:rPr lang="cs-CZ" altLang="cs-CZ" dirty="0">
                <a:latin typeface="Times New Roman" panose="02020603050405020304" pitchFamily="18" charset="0"/>
                <a:cs typeface="Times New Roman" panose="02020603050405020304" pitchFamily="18" charset="0"/>
              </a:rPr>
              <a:t> to </a:t>
            </a:r>
            <a:r>
              <a:rPr lang="cs-CZ" altLang="cs-CZ" dirty="0" err="1">
                <a:latin typeface="Times New Roman" panose="02020603050405020304" pitchFamily="18" charset="0"/>
                <a:cs typeface="Times New Roman" panose="02020603050405020304" pitchFamily="18" charset="0"/>
              </a:rPr>
              <a:t>prepare</a:t>
            </a:r>
            <a:r>
              <a:rPr lang="cs-CZ" altLang="cs-CZ" dirty="0">
                <a:latin typeface="Times New Roman" panose="02020603050405020304" pitchFamily="18" charset="0"/>
                <a:cs typeface="Times New Roman" panose="02020603050405020304" pitchFamily="18" charset="0"/>
              </a:rPr>
              <a:t>.</a:t>
            </a:r>
          </a:p>
          <a:p>
            <a:r>
              <a:rPr lang="cs-CZ" altLang="cs-CZ" b="1" dirty="0" err="1" smtClean="0">
                <a:latin typeface="Times New Roman" panose="02020603050405020304" pitchFamily="18" charset="0"/>
                <a:cs typeface="Times New Roman" panose="02020603050405020304" pitchFamily="18" charset="0"/>
              </a:rPr>
              <a:t>Watching</a:t>
            </a:r>
            <a:r>
              <a:rPr lang="cs-CZ" altLang="cs-CZ" b="1" dirty="0" smtClean="0">
                <a:latin typeface="Times New Roman" panose="02020603050405020304" pitchFamily="18" charset="0"/>
                <a:cs typeface="Times New Roman" panose="02020603050405020304" pitchFamily="18" charset="0"/>
              </a:rPr>
              <a:t> and </a:t>
            </a:r>
            <a:r>
              <a:rPr lang="cs-CZ" altLang="cs-CZ" b="1" dirty="0" err="1" smtClean="0">
                <a:latin typeface="Times New Roman" panose="02020603050405020304" pitchFamily="18" charset="0"/>
                <a:cs typeface="Times New Roman" panose="02020603050405020304" pitchFamily="18" charset="0"/>
              </a:rPr>
              <a:t>Thinking</a:t>
            </a:r>
            <a:r>
              <a:rPr lang="cs-CZ" altLang="cs-CZ" b="1" dirty="0" smtClean="0">
                <a:latin typeface="Times New Roman" panose="02020603050405020304" pitchFamily="18" charset="0"/>
                <a:cs typeface="Times New Roman" panose="02020603050405020304" pitchFamily="18" charset="0"/>
              </a:rPr>
              <a:t> – </a:t>
            </a:r>
            <a:r>
              <a:rPr lang="cs-CZ" altLang="cs-CZ" dirty="0">
                <a:latin typeface="Times New Roman" panose="02020603050405020304" pitchFamily="18" charset="0"/>
                <a:cs typeface="Times New Roman" panose="02020603050405020304" pitchFamily="18" charset="0"/>
              </a:rPr>
              <a:t>these </a:t>
            </a:r>
            <a:r>
              <a:rPr lang="cs-CZ" altLang="cs-CZ" dirty="0" err="1">
                <a:latin typeface="Times New Roman" panose="02020603050405020304" pitchFamily="18" charset="0"/>
                <a:cs typeface="Times New Roman" panose="02020603050405020304" pitchFamily="18" charset="0"/>
              </a:rPr>
              <a:t>people</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want</a:t>
            </a:r>
            <a:r>
              <a:rPr lang="cs-CZ" altLang="cs-CZ" dirty="0">
                <a:latin typeface="Times New Roman" panose="02020603050405020304" pitchFamily="18" charset="0"/>
                <a:cs typeface="Times New Roman" panose="02020603050405020304" pitchFamily="18" charset="0"/>
              </a:rPr>
              <a:t> to </a:t>
            </a:r>
            <a:r>
              <a:rPr lang="cs-CZ" altLang="cs-CZ" dirty="0" err="1">
                <a:latin typeface="Times New Roman" panose="02020603050405020304" pitchFamily="18" charset="0"/>
                <a:cs typeface="Times New Roman" panose="02020603050405020304" pitchFamily="18" charset="0"/>
              </a:rPr>
              <a:t>understand</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the</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theory</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behind</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the</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action</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Tend</a:t>
            </a:r>
            <a:r>
              <a:rPr lang="cs-CZ" altLang="cs-CZ" dirty="0">
                <a:latin typeface="Times New Roman" panose="02020603050405020304" pitchFamily="18" charset="0"/>
                <a:cs typeface="Times New Roman" panose="02020603050405020304" pitchFamily="18" charset="0"/>
              </a:rPr>
              <a:t> to </a:t>
            </a:r>
            <a:r>
              <a:rPr lang="cs-CZ" altLang="cs-CZ" dirty="0" err="1">
                <a:latin typeface="Times New Roman" panose="02020603050405020304" pitchFamily="18" charset="0"/>
                <a:cs typeface="Times New Roman" panose="02020603050405020304" pitchFamily="18" charset="0"/>
              </a:rPr>
              <a:t>be</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perfectionists</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Prefers</a:t>
            </a:r>
            <a:r>
              <a:rPr lang="cs-CZ" altLang="cs-CZ" dirty="0">
                <a:latin typeface="Times New Roman" panose="02020603050405020304" pitchFamily="18" charset="0"/>
                <a:cs typeface="Times New Roman" panose="02020603050405020304" pitchFamily="18" charset="0"/>
              </a:rPr>
              <a:t> to </a:t>
            </a:r>
            <a:r>
              <a:rPr lang="cs-CZ" altLang="cs-CZ" dirty="0" err="1">
                <a:latin typeface="Times New Roman" panose="02020603050405020304" pitchFamily="18" charset="0"/>
                <a:cs typeface="Times New Roman" panose="02020603050405020304" pitchFamily="18" charset="0"/>
              </a:rPr>
              <a:t>reason</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logically</a:t>
            </a:r>
            <a:r>
              <a:rPr lang="cs-CZ" altLang="cs-CZ" dirty="0">
                <a:latin typeface="Times New Roman" panose="02020603050405020304" pitchFamily="18" charset="0"/>
                <a:cs typeface="Times New Roman" panose="02020603050405020304" pitchFamily="18" charset="0"/>
              </a:rPr>
              <a:t> and design </a:t>
            </a:r>
            <a:r>
              <a:rPr lang="cs-CZ" altLang="cs-CZ" dirty="0" err="1">
                <a:latin typeface="Times New Roman" panose="02020603050405020304" pitchFamily="18" charset="0"/>
                <a:cs typeface="Times New Roman" panose="02020603050405020304" pitchFamily="18" charset="0"/>
              </a:rPr>
              <a:t>models</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theories</a:t>
            </a:r>
            <a:r>
              <a:rPr lang="cs-CZ" altLang="cs-CZ" dirty="0">
                <a:latin typeface="Times New Roman" panose="02020603050405020304" pitchFamily="18" charset="0"/>
                <a:cs typeface="Times New Roman" panose="02020603050405020304" pitchFamily="18" charset="0"/>
              </a:rPr>
              <a:t>, and </a:t>
            </a:r>
            <a:r>
              <a:rPr lang="cs-CZ" altLang="cs-CZ" dirty="0" err="1">
                <a:latin typeface="Times New Roman" panose="02020603050405020304" pitchFamily="18" charset="0"/>
                <a:cs typeface="Times New Roman" panose="02020603050405020304" pitchFamily="18" charset="0"/>
              </a:rPr>
              <a:t>projects</a:t>
            </a:r>
            <a:r>
              <a:rPr lang="cs-CZ" altLang="cs-CZ"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5843441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Nadpis 1"/>
          <p:cNvSpPr>
            <a:spLocks noGrp="1"/>
          </p:cNvSpPr>
          <p:nvPr>
            <p:ph type="title"/>
          </p:nvPr>
        </p:nvSpPr>
        <p:spPr/>
        <p:txBody>
          <a:bodyPr/>
          <a:lstStyle/>
          <a:p>
            <a:r>
              <a:rPr lang="cs-CZ" altLang="cs-CZ" dirty="0" err="1" smtClean="0">
                <a:latin typeface="Times New Roman" panose="02020603050405020304" pitchFamily="18" charset="0"/>
                <a:cs typeface="Times New Roman" panose="02020603050405020304" pitchFamily="18" charset="0"/>
              </a:rPr>
              <a:t>Your</a:t>
            </a:r>
            <a:r>
              <a:rPr lang="cs-CZ" altLang="cs-CZ" dirty="0" smtClean="0">
                <a:latin typeface="Times New Roman" panose="02020603050405020304" pitchFamily="18" charset="0"/>
                <a:cs typeface="Times New Roman" panose="02020603050405020304" pitchFamily="18" charset="0"/>
              </a:rPr>
              <a:t> </a:t>
            </a:r>
            <a:r>
              <a:rPr lang="cs-CZ" altLang="cs-CZ" dirty="0" err="1" smtClean="0">
                <a:latin typeface="Times New Roman" panose="02020603050405020304" pitchFamily="18" charset="0"/>
                <a:cs typeface="Times New Roman" panose="02020603050405020304" pitchFamily="18" charset="0"/>
              </a:rPr>
              <a:t>Learning</a:t>
            </a:r>
            <a:r>
              <a:rPr lang="cs-CZ" altLang="cs-CZ" dirty="0" smtClean="0">
                <a:latin typeface="Times New Roman" panose="02020603050405020304" pitchFamily="18" charset="0"/>
                <a:cs typeface="Times New Roman" panose="02020603050405020304" pitchFamily="18" charset="0"/>
              </a:rPr>
              <a:t> Style</a:t>
            </a:r>
          </a:p>
        </p:txBody>
      </p:sp>
      <p:sp>
        <p:nvSpPr>
          <p:cNvPr id="30723" name="Zástupný symbol pro obsah 2"/>
          <p:cNvSpPr>
            <a:spLocks noGrp="1"/>
          </p:cNvSpPr>
          <p:nvPr>
            <p:ph idx="1"/>
          </p:nvPr>
        </p:nvSpPr>
        <p:spPr/>
        <p:txBody>
          <a:bodyPr/>
          <a:lstStyle/>
          <a:p>
            <a:r>
              <a:rPr lang="cs-CZ" altLang="cs-CZ" b="1" dirty="0" err="1" smtClean="0">
                <a:latin typeface="Times New Roman" panose="02020603050405020304" pitchFamily="18" charset="0"/>
                <a:cs typeface="Times New Roman" panose="02020603050405020304" pitchFamily="18" charset="0"/>
              </a:rPr>
              <a:t>Doing</a:t>
            </a:r>
            <a:r>
              <a:rPr lang="cs-CZ" altLang="cs-CZ" b="1" dirty="0" smtClean="0">
                <a:latin typeface="Times New Roman" panose="02020603050405020304" pitchFamily="18" charset="0"/>
                <a:cs typeface="Times New Roman" panose="02020603050405020304" pitchFamily="18" charset="0"/>
              </a:rPr>
              <a:t> and </a:t>
            </a:r>
            <a:r>
              <a:rPr lang="cs-CZ" altLang="cs-CZ" b="1" dirty="0" err="1" smtClean="0">
                <a:latin typeface="Times New Roman" panose="02020603050405020304" pitchFamily="18" charset="0"/>
                <a:cs typeface="Times New Roman" panose="02020603050405020304" pitchFamily="18" charset="0"/>
              </a:rPr>
              <a:t>Thinking</a:t>
            </a:r>
            <a:r>
              <a:rPr lang="cs-CZ" altLang="cs-CZ" b="1" dirty="0" smtClean="0">
                <a:latin typeface="Times New Roman" panose="02020603050405020304" pitchFamily="18" charset="0"/>
                <a:cs typeface="Times New Roman" panose="02020603050405020304" pitchFamily="18" charset="0"/>
              </a:rPr>
              <a:t> – </a:t>
            </a:r>
            <a:r>
              <a:rPr lang="cs-CZ" altLang="cs-CZ" dirty="0">
                <a:latin typeface="Times New Roman" panose="02020603050405020304" pitchFamily="18" charset="0"/>
                <a:cs typeface="Times New Roman" panose="02020603050405020304" pitchFamily="18" charset="0"/>
              </a:rPr>
              <a:t>these </a:t>
            </a:r>
            <a:r>
              <a:rPr lang="cs-CZ" altLang="cs-CZ" dirty="0" err="1">
                <a:latin typeface="Times New Roman" panose="02020603050405020304" pitchFamily="18" charset="0"/>
                <a:cs typeface="Times New Roman" panose="02020603050405020304" pitchFamily="18" charset="0"/>
              </a:rPr>
              <a:t>people</a:t>
            </a:r>
            <a:r>
              <a:rPr lang="cs-CZ" altLang="cs-CZ" dirty="0">
                <a:latin typeface="Times New Roman" panose="02020603050405020304" pitchFamily="18" charset="0"/>
                <a:cs typeface="Times New Roman" panose="02020603050405020304" pitchFamily="18" charset="0"/>
              </a:rPr>
              <a:t> are </a:t>
            </a:r>
            <a:r>
              <a:rPr lang="cs-CZ" altLang="cs-CZ" dirty="0" err="1">
                <a:latin typeface="Times New Roman" panose="02020603050405020304" pitchFamily="18" charset="0"/>
                <a:cs typeface="Times New Roman" panose="02020603050405020304" pitchFamily="18" charset="0"/>
              </a:rPr>
              <a:t>eager</a:t>
            </a:r>
            <a:r>
              <a:rPr lang="cs-CZ" altLang="cs-CZ" dirty="0">
                <a:latin typeface="Times New Roman" panose="02020603050405020304" pitchFamily="18" charset="0"/>
                <a:cs typeface="Times New Roman" panose="02020603050405020304" pitchFamily="18" charset="0"/>
              </a:rPr>
              <a:t> to </a:t>
            </a:r>
            <a:r>
              <a:rPr lang="cs-CZ" altLang="cs-CZ" dirty="0" err="1">
                <a:latin typeface="Times New Roman" panose="02020603050405020304" pitchFamily="18" charset="0"/>
                <a:cs typeface="Times New Roman" panose="02020603050405020304" pitchFamily="18" charset="0"/>
              </a:rPr>
              <a:t>try</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new</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things</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They</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need</a:t>
            </a:r>
            <a:r>
              <a:rPr lang="cs-CZ" altLang="cs-CZ" dirty="0">
                <a:latin typeface="Times New Roman" panose="02020603050405020304" pitchFamily="18" charset="0"/>
                <a:cs typeface="Times New Roman" panose="02020603050405020304" pitchFamily="18" charset="0"/>
              </a:rPr>
              <a:t> to </a:t>
            </a:r>
            <a:r>
              <a:rPr lang="cs-CZ" altLang="cs-CZ" dirty="0" err="1">
                <a:latin typeface="Times New Roman" panose="02020603050405020304" pitchFamily="18" charset="0"/>
                <a:cs typeface="Times New Roman" panose="02020603050405020304" pitchFamily="18" charset="0"/>
              </a:rPr>
              <a:t>see</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how</a:t>
            </a:r>
            <a:r>
              <a:rPr lang="cs-CZ" altLang="cs-CZ" dirty="0">
                <a:latin typeface="Times New Roman" panose="02020603050405020304" pitchFamily="18" charset="0"/>
                <a:cs typeface="Times New Roman" panose="02020603050405020304" pitchFamily="18" charset="0"/>
              </a:rPr>
              <a:t> to </a:t>
            </a:r>
            <a:r>
              <a:rPr lang="cs-CZ" altLang="cs-CZ" dirty="0" err="1">
                <a:latin typeface="Times New Roman" panose="02020603050405020304" pitchFamily="18" charset="0"/>
                <a:cs typeface="Times New Roman" panose="02020603050405020304" pitchFamily="18" charset="0"/>
              </a:rPr>
              <a:t>put</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their</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learning</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into</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practice</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Prefers</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solving</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problems</a:t>
            </a:r>
            <a:r>
              <a:rPr lang="cs-CZ" altLang="cs-CZ" dirty="0">
                <a:latin typeface="Times New Roman" panose="02020603050405020304" pitchFamily="18" charset="0"/>
                <a:cs typeface="Times New Roman" panose="02020603050405020304" pitchFamily="18" charset="0"/>
              </a:rPr>
              <a:t>, feedback, </a:t>
            </a:r>
            <a:r>
              <a:rPr lang="cs-CZ" altLang="cs-CZ" dirty="0" err="1">
                <a:latin typeface="Times New Roman" panose="02020603050405020304" pitchFamily="18" charset="0"/>
                <a:cs typeface="Times New Roman" panose="02020603050405020304" pitchFamily="18" charset="0"/>
              </a:rPr>
              <a:t>dicision-making</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Want</a:t>
            </a:r>
            <a:r>
              <a:rPr lang="cs-CZ" altLang="cs-CZ" dirty="0">
                <a:latin typeface="Times New Roman" panose="02020603050405020304" pitchFamily="18" charset="0"/>
                <a:cs typeface="Times New Roman" panose="02020603050405020304" pitchFamily="18" charset="0"/>
              </a:rPr>
              <a:t> to </a:t>
            </a:r>
            <a:r>
              <a:rPr lang="cs-CZ" altLang="cs-CZ" dirty="0" err="1">
                <a:latin typeface="Times New Roman" panose="02020603050405020304" pitchFamily="18" charset="0"/>
                <a:cs typeface="Times New Roman" panose="02020603050405020304" pitchFamily="18" charset="0"/>
              </a:rPr>
              <a:t>put</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ideas</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into</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action</a:t>
            </a:r>
            <a:r>
              <a:rPr lang="cs-CZ" altLang="cs-CZ" dirty="0">
                <a:latin typeface="Times New Roman" panose="02020603050405020304" pitchFamily="18" charset="0"/>
                <a:cs typeface="Times New Roman" panose="02020603050405020304" pitchFamily="18" charset="0"/>
              </a:rPr>
              <a:t>.</a:t>
            </a:r>
          </a:p>
          <a:p>
            <a:r>
              <a:rPr lang="cs-CZ" altLang="cs-CZ" b="1" dirty="0" err="1" smtClean="0">
                <a:latin typeface="Times New Roman" panose="02020603050405020304" pitchFamily="18" charset="0"/>
                <a:cs typeface="Times New Roman" panose="02020603050405020304" pitchFamily="18" charset="0"/>
              </a:rPr>
              <a:t>Doing</a:t>
            </a:r>
            <a:r>
              <a:rPr lang="cs-CZ" altLang="cs-CZ" b="1" dirty="0" smtClean="0">
                <a:latin typeface="Times New Roman" panose="02020603050405020304" pitchFamily="18" charset="0"/>
                <a:cs typeface="Times New Roman" panose="02020603050405020304" pitchFamily="18" charset="0"/>
              </a:rPr>
              <a:t> and Feeling – </a:t>
            </a:r>
            <a:r>
              <a:rPr lang="cs-CZ" altLang="cs-CZ" dirty="0">
                <a:latin typeface="Times New Roman" panose="02020603050405020304" pitchFamily="18" charset="0"/>
                <a:cs typeface="Times New Roman" panose="02020603050405020304" pitchFamily="18" charset="0"/>
              </a:rPr>
              <a:t>these </a:t>
            </a:r>
            <a:r>
              <a:rPr lang="cs-CZ" altLang="cs-CZ" dirty="0" err="1">
                <a:latin typeface="Times New Roman" panose="02020603050405020304" pitchFamily="18" charset="0"/>
                <a:cs typeface="Times New Roman" panose="02020603050405020304" pitchFamily="18" charset="0"/>
              </a:rPr>
              <a:t>people</a:t>
            </a:r>
            <a:r>
              <a:rPr lang="cs-CZ" altLang="cs-CZ" dirty="0">
                <a:latin typeface="Times New Roman" panose="02020603050405020304" pitchFamily="18" charset="0"/>
                <a:cs typeface="Times New Roman" panose="02020603050405020304" pitchFamily="18" charset="0"/>
              </a:rPr>
              <a:t> are </a:t>
            </a:r>
            <a:r>
              <a:rPr lang="cs-CZ" altLang="cs-CZ" dirty="0" err="1">
                <a:latin typeface="Times New Roman" panose="02020603050405020304" pitchFamily="18" charset="0"/>
                <a:cs typeface="Times New Roman" panose="02020603050405020304" pitchFamily="18" charset="0"/>
              </a:rPr>
              <a:t>enthusiastic</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tend</a:t>
            </a:r>
            <a:r>
              <a:rPr lang="cs-CZ" altLang="cs-CZ" dirty="0">
                <a:latin typeface="Times New Roman" panose="02020603050405020304" pitchFamily="18" charset="0"/>
                <a:cs typeface="Times New Roman" panose="02020603050405020304" pitchFamily="18" charset="0"/>
              </a:rPr>
              <a:t> to </a:t>
            </a:r>
            <a:r>
              <a:rPr lang="cs-CZ" altLang="cs-CZ" dirty="0" err="1">
                <a:latin typeface="Times New Roman" panose="02020603050405020304" pitchFamily="18" charset="0"/>
                <a:cs typeface="Times New Roman" panose="02020603050405020304" pitchFamily="18" charset="0"/>
              </a:rPr>
              <a:t>act</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first</a:t>
            </a:r>
            <a:r>
              <a:rPr lang="cs-CZ" altLang="cs-CZ" dirty="0">
                <a:latin typeface="Times New Roman" panose="02020603050405020304" pitchFamily="18" charset="0"/>
                <a:cs typeface="Times New Roman" panose="02020603050405020304" pitchFamily="18" charset="0"/>
              </a:rPr>
              <a:t> and </a:t>
            </a:r>
            <a:r>
              <a:rPr lang="cs-CZ" altLang="cs-CZ" dirty="0" err="1">
                <a:latin typeface="Times New Roman" panose="02020603050405020304" pitchFamily="18" charset="0"/>
                <a:cs typeface="Times New Roman" panose="02020603050405020304" pitchFamily="18" charset="0"/>
              </a:rPr>
              <a:t>think</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later</a:t>
            </a:r>
            <a:r>
              <a:rPr lang="cs-CZ" altLang="cs-CZ" dirty="0">
                <a:latin typeface="Times New Roman" panose="02020603050405020304" pitchFamily="18" charset="0"/>
                <a:cs typeface="Times New Roman" panose="02020603050405020304" pitchFamily="18" charset="0"/>
              </a:rPr>
              <a:t>, and </a:t>
            </a:r>
            <a:r>
              <a:rPr lang="cs-CZ" altLang="cs-CZ" dirty="0" err="1">
                <a:latin typeface="Times New Roman" panose="02020603050405020304" pitchFamily="18" charset="0"/>
                <a:cs typeface="Times New Roman" panose="02020603050405020304" pitchFamily="18" charset="0"/>
              </a:rPr>
              <a:t>learn</a:t>
            </a:r>
            <a:r>
              <a:rPr lang="cs-CZ" altLang="cs-CZ" dirty="0">
                <a:latin typeface="Times New Roman" panose="02020603050405020304" pitchFamily="18" charset="0"/>
                <a:cs typeface="Times New Roman" panose="02020603050405020304" pitchFamily="18" charset="0"/>
              </a:rPr>
              <a:t> by </a:t>
            </a:r>
            <a:r>
              <a:rPr lang="cs-CZ" altLang="cs-CZ" dirty="0" err="1">
                <a:latin typeface="Times New Roman" panose="02020603050405020304" pitchFamily="18" charset="0"/>
                <a:cs typeface="Times New Roman" panose="02020603050405020304" pitchFamily="18" charset="0"/>
              </a:rPr>
              <a:t>doing</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Prefers</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the</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challenges</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of</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new</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experiences</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working</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with</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teams</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assimilation</a:t>
            </a:r>
            <a:r>
              <a:rPr lang="cs-CZ" altLang="cs-CZ" dirty="0">
                <a:latin typeface="Times New Roman" panose="02020603050405020304" pitchFamily="18" charset="0"/>
                <a:cs typeface="Times New Roman" panose="02020603050405020304" pitchFamily="18" charset="0"/>
              </a:rPr>
              <a:t>, and role-</a:t>
            </a:r>
            <a:r>
              <a:rPr lang="cs-CZ" altLang="cs-CZ" dirty="0" err="1">
                <a:latin typeface="Times New Roman" panose="02020603050405020304" pitchFamily="18" charset="0"/>
                <a:cs typeface="Times New Roman" panose="02020603050405020304" pitchFamily="18" charset="0"/>
              </a:rPr>
              <a:t>playing</a:t>
            </a:r>
            <a:r>
              <a:rPr lang="cs-CZ" altLang="cs-CZ"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7292370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100255"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Implications</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496388" y="1411852"/>
            <a:ext cx="9840685" cy="4154984"/>
          </a:xfrm>
          <a:prstGeom prst="rect">
            <a:avLst/>
          </a:prstGeom>
        </p:spPr>
        <p:txBody>
          <a:bodyPr wrap="square">
            <a:spAutoFit/>
          </a:bodyPr>
          <a:lstStyle/>
          <a:p>
            <a:pPr marL="342900" indent="-342900">
              <a:buFont typeface="Arial" panose="020B0604020202020204" pitchFamily="34" charset="0"/>
              <a:buChar char="•"/>
            </a:pPr>
            <a:r>
              <a:rPr lang="cs-CZ" altLang="cs-CZ" sz="2400" dirty="0">
                <a:latin typeface="Times New Roman" panose="02020603050405020304" pitchFamily="18" charset="0"/>
                <a:cs typeface="Times New Roman" panose="02020603050405020304" pitchFamily="18" charset="0"/>
              </a:rPr>
              <a:t>Individuals need to develop self-awareness of their behaviour and attitudes while attempting to identify their leadership and management credentials</a:t>
            </a:r>
            <a:r>
              <a:rPr lang="cs-CZ" altLang="cs-CZ" sz="2400" dirty="0" smtClean="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cs-CZ" altLang="cs-CZ"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cs-CZ" altLang="cs-CZ" sz="2400" dirty="0">
                <a:latin typeface="Times New Roman" panose="02020603050405020304" pitchFamily="18" charset="0"/>
                <a:cs typeface="Times New Roman" panose="02020603050405020304" pitchFamily="18" charset="0"/>
              </a:rPr>
              <a:t>Individuals need to appreciate when leadership qualities, such as developing and disseminating a sense of vision, are appropriate and, alternatively, when managerial skills, such as negotiation and transaction, are required</a:t>
            </a:r>
            <a:r>
              <a:rPr lang="cs-CZ" altLang="cs-CZ" sz="2400" dirty="0" smtClean="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cs-CZ" altLang="cs-CZ"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cs-CZ" altLang="cs-CZ" sz="2400" dirty="0">
                <a:latin typeface="Times New Roman" panose="02020603050405020304" pitchFamily="18" charset="0"/>
                <a:cs typeface="Times New Roman" panose="02020603050405020304" pitchFamily="18" charset="0"/>
              </a:rPr>
              <a:t>Individuals need to recognise that the frame in which they operate influences their understanding, attitudes and behaviour, recognition of this fact is a prerequisite for personal development and growth. </a:t>
            </a:r>
          </a:p>
          <a:p>
            <a:endParaRPr lang="cs-CZ" altLang="cs-CZ" sz="2400" dirty="0"/>
          </a:p>
        </p:txBody>
      </p:sp>
      <p:sp>
        <p:nvSpPr>
          <p:cNvPr id="3" name="Zástupný symbol pro číslo snímku 2"/>
          <p:cNvSpPr>
            <a:spLocks noGrp="1"/>
          </p:cNvSpPr>
          <p:nvPr>
            <p:ph type="sldNum" sz="quarter" idx="12"/>
          </p:nvPr>
        </p:nvSpPr>
        <p:spPr/>
        <p:txBody>
          <a:bodyPr/>
          <a:lstStyle/>
          <a:p>
            <a:fld id="{2DA23C2D-3845-4F8C-9F64-DBE4B5B8108A}" type="slidenum">
              <a:rPr lang="cs-CZ" smtClean="0"/>
              <a:t>32</a:t>
            </a:fld>
            <a:endParaRPr lang="cs-CZ" dirty="0"/>
          </a:p>
        </p:txBody>
      </p:sp>
    </p:spTree>
    <p:extLst>
      <p:ext uri="{BB962C8B-B14F-4D97-AF65-F5344CB8AC3E}">
        <p14:creationId xmlns:p14="http://schemas.microsoft.com/office/powerpoint/2010/main" val="11371744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2481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Managerial skills</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496388" y="1411852"/>
            <a:ext cx="9840685" cy="1938992"/>
          </a:xfrm>
          <a:prstGeom prst="rect">
            <a:avLst/>
          </a:prstGeom>
        </p:spPr>
        <p:txBody>
          <a:bodyPr wrap="square">
            <a:spAutoFit/>
          </a:bodyPr>
          <a:lstStyle/>
          <a:p>
            <a:r>
              <a:rPr lang="en-US" sz="2400" b="1" dirty="0">
                <a:solidFill>
                  <a:srgbClr val="008080"/>
                </a:solidFill>
                <a:latin typeface="Times New Roman" panose="02020603050405020304" pitchFamily="18" charset="0"/>
                <a:cs typeface="Times New Roman" panose="02020603050405020304" pitchFamily="18" charset="0"/>
              </a:rPr>
              <a:t>Management skills</a:t>
            </a:r>
            <a:r>
              <a:rPr lang="en-US" sz="2400" dirty="0">
                <a:solidFill>
                  <a:srgbClr val="008080"/>
                </a:solidFill>
                <a:latin typeface="Times New Roman" panose="02020603050405020304" pitchFamily="18" charset="0"/>
                <a:cs typeface="Times New Roman" panose="02020603050405020304" pitchFamily="18" charset="0"/>
              </a:rPr>
              <a:t> are </a:t>
            </a:r>
            <a:r>
              <a:rPr lang="en-US" sz="2400" b="1" dirty="0">
                <a:solidFill>
                  <a:srgbClr val="008080"/>
                </a:solidFill>
                <a:latin typeface="Times New Roman" panose="02020603050405020304" pitchFamily="18" charset="0"/>
                <a:cs typeface="Times New Roman" panose="02020603050405020304" pitchFamily="18" charset="0"/>
              </a:rPr>
              <a:t>important</a:t>
            </a:r>
            <a:r>
              <a:rPr lang="en-US" sz="2400" dirty="0">
                <a:solidFill>
                  <a:srgbClr val="008080"/>
                </a:solidFill>
                <a:latin typeface="Times New Roman" panose="02020603050405020304" pitchFamily="18" charset="0"/>
                <a:cs typeface="Times New Roman" panose="02020603050405020304" pitchFamily="18" charset="0"/>
              </a:rPr>
              <a:t> for many reasons. They position you to act as an </a:t>
            </a:r>
            <a:r>
              <a:rPr lang="en-US" sz="2400" dirty="0" smtClean="0">
                <a:solidFill>
                  <a:srgbClr val="008080"/>
                </a:solidFill>
                <a:latin typeface="Times New Roman" panose="02020603050405020304" pitchFamily="18" charset="0"/>
                <a:cs typeface="Times New Roman" panose="02020603050405020304" pitchFamily="18" charset="0"/>
              </a:rPr>
              <a:t>effective</a:t>
            </a:r>
            <a:r>
              <a:rPr lang="cs-CZ" sz="2400" dirty="0" smtClean="0">
                <a:solidFill>
                  <a:srgbClr val="008080"/>
                </a:solidFill>
                <a:latin typeface="Times New Roman" panose="02020603050405020304" pitchFamily="18" charset="0"/>
                <a:cs typeface="Times New Roman" panose="02020603050405020304" pitchFamily="18" charset="0"/>
              </a:rPr>
              <a:t> manager and</a:t>
            </a:r>
            <a:r>
              <a:rPr lang="en-US" sz="2400" dirty="0" smtClean="0">
                <a:solidFill>
                  <a:srgbClr val="008080"/>
                </a:solidFill>
                <a:latin typeface="Times New Roman" panose="02020603050405020304" pitchFamily="18" charset="0"/>
                <a:cs typeface="Times New Roman" panose="02020603050405020304" pitchFamily="18" charset="0"/>
              </a:rPr>
              <a:t> </a:t>
            </a:r>
            <a:r>
              <a:rPr lang="en-US" sz="2400" dirty="0">
                <a:solidFill>
                  <a:srgbClr val="008080"/>
                </a:solidFill>
                <a:latin typeface="Times New Roman" panose="02020603050405020304" pitchFamily="18" charset="0"/>
                <a:cs typeface="Times New Roman" panose="02020603050405020304" pitchFamily="18" charset="0"/>
              </a:rPr>
              <a:t>leader and problem-solver in so many situations. Work on honing these </a:t>
            </a:r>
            <a:r>
              <a:rPr lang="en-US" sz="2400" b="1" dirty="0">
                <a:solidFill>
                  <a:srgbClr val="008080"/>
                </a:solidFill>
                <a:latin typeface="Times New Roman" panose="02020603050405020304" pitchFamily="18" charset="0"/>
                <a:cs typeface="Times New Roman" panose="02020603050405020304" pitchFamily="18" charset="0"/>
              </a:rPr>
              <a:t>skills</a:t>
            </a:r>
            <a:r>
              <a:rPr lang="en-US" sz="2400" dirty="0">
                <a:solidFill>
                  <a:srgbClr val="008080"/>
                </a:solidFill>
                <a:latin typeface="Times New Roman" panose="02020603050405020304" pitchFamily="18" charset="0"/>
                <a:cs typeface="Times New Roman" panose="02020603050405020304" pitchFamily="18" charset="0"/>
              </a:rPr>
              <a:t> and watch how they can impact your job performance and opportunities.</a:t>
            </a:r>
            <a:endParaRPr lang="en-GB" altLang="cs-CZ" sz="3200" dirty="0">
              <a:solidFill>
                <a:srgbClr val="008080"/>
              </a:solidFill>
              <a:latin typeface="Times New Roman" panose="02020603050405020304" pitchFamily="18" charset="0"/>
              <a:cs typeface="Times New Roman" panose="02020603050405020304" pitchFamily="18" charset="0"/>
            </a:endParaRPr>
          </a:p>
          <a:p>
            <a:endParaRPr lang="en-GB" altLang="cs-CZ" sz="2400" dirty="0">
              <a:solidFill>
                <a:srgbClr val="307871"/>
              </a:solidFill>
              <a:latin typeface="Times New Roman" panose="02020603050405020304" pitchFamily="18" charset="0"/>
              <a:cs typeface="Times New Roman" panose="02020603050405020304" pitchFamily="18" charset="0"/>
            </a:endParaRPr>
          </a:p>
        </p:txBody>
      </p:sp>
      <p:sp>
        <p:nvSpPr>
          <p:cNvPr id="3" name="Zástupný symbol pro číslo snímku 2"/>
          <p:cNvSpPr>
            <a:spLocks noGrp="1"/>
          </p:cNvSpPr>
          <p:nvPr>
            <p:ph type="sldNum" sz="quarter" idx="12"/>
          </p:nvPr>
        </p:nvSpPr>
        <p:spPr/>
        <p:txBody>
          <a:bodyPr/>
          <a:lstStyle/>
          <a:p>
            <a:fld id="{2DA23C2D-3845-4F8C-9F64-DBE4B5B8108A}" type="slidenum">
              <a:rPr lang="cs-CZ" smtClean="0"/>
              <a:t>33</a:t>
            </a:fld>
            <a:endParaRPr lang="cs-CZ" dirty="0"/>
          </a:p>
        </p:txBody>
      </p:sp>
    </p:spTree>
    <p:extLst>
      <p:ext uri="{BB962C8B-B14F-4D97-AF65-F5344CB8AC3E}">
        <p14:creationId xmlns:p14="http://schemas.microsoft.com/office/powerpoint/2010/main" val="3178431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08825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Managerial</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skills</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 Robert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Katz</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496388" y="1411852"/>
            <a:ext cx="9840685" cy="3508653"/>
          </a:xfrm>
          <a:prstGeom prst="rect">
            <a:avLst/>
          </a:prstGeom>
        </p:spPr>
        <p:txBody>
          <a:bodyPr wrap="square">
            <a:spAutoFit/>
          </a:bodyPr>
          <a:lstStyle/>
          <a:p>
            <a:pPr>
              <a:buClr>
                <a:schemeClr val="tx1"/>
              </a:buClr>
              <a:buSzPct val="85000"/>
              <a:buFont typeface="Wingdings" panose="05000000000000000000" pitchFamily="2" charset="2"/>
              <a:buChar char="n"/>
            </a:pPr>
            <a:r>
              <a:rPr lang="en-US" altLang="cs-CZ" sz="2400" b="1" dirty="0">
                <a:solidFill>
                  <a:srgbClr val="008080"/>
                </a:solidFill>
                <a:latin typeface="Times New Roman" panose="02020603050405020304" pitchFamily="18" charset="0"/>
                <a:cs typeface="Times New Roman" panose="02020603050405020304" pitchFamily="18" charset="0"/>
              </a:rPr>
              <a:t>Technical skills</a:t>
            </a:r>
          </a:p>
          <a:p>
            <a:pPr lvl="1">
              <a:buClr>
                <a:schemeClr val="tx1"/>
              </a:buClr>
              <a:buSzPct val="85000"/>
            </a:pPr>
            <a:r>
              <a:rPr lang="en-US" altLang="cs-CZ" dirty="0">
                <a:solidFill>
                  <a:srgbClr val="008080"/>
                </a:solidFill>
                <a:latin typeface="Times New Roman" panose="02020603050405020304" pitchFamily="18" charset="0"/>
                <a:cs typeface="Times New Roman" panose="02020603050405020304" pitchFamily="18" charset="0"/>
              </a:rPr>
              <a:t>Specialized knowledge</a:t>
            </a:r>
            <a:r>
              <a:rPr lang="cs-CZ" altLang="cs-CZ" dirty="0">
                <a:solidFill>
                  <a:srgbClr val="008080"/>
                </a:solidFill>
                <a:latin typeface="Times New Roman" panose="02020603050405020304" pitchFamily="18" charset="0"/>
                <a:cs typeface="Times New Roman" panose="02020603050405020304" pitchFamily="18" charset="0"/>
              </a:rPr>
              <a:t> but practical</a:t>
            </a:r>
            <a:endParaRPr lang="en-US" altLang="cs-CZ" dirty="0">
              <a:solidFill>
                <a:srgbClr val="008080"/>
              </a:solidFill>
              <a:latin typeface="Times New Roman" panose="02020603050405020304" pitchFamily="18" charset="0"/>
              <a:cs typeface="Times New Roman" panose="02020603050405020304" pitchFamily="18" charset="0"/>
            </a:endParaRPr>
          </a:p>
          <a:p>
            <a:pPr lvl="1">
              <a:buClr>
                <a:schemeClr val="tx1"/>
              </a:buClr>
              <a:buSzPct val="85000"/>
            </a:pPr>
            <a:r>
              <a:rPr lang="cs-CZ" altLang="cs-CZ" dirty="0">
                <a:solidFill>
                  <a:srgbClr val="008080"/>
                </a:solidFill>
                <a:latin typeface="Times New Roman" panose="02020603050405020304" pitchFamily="18" charset="0"/>
                <a:cs typeface="Times New Roman" panose="02020603050405020304" pitchFamily="18" charset="0"/>
              </a:rPr>
              <a:t>Related to mechanical technology and IT</a:t>
            </a:r>
          </a:p>
          <a:p>
            <a:pPr>
              <a:buClr>
                <a:schemeClr val="tx1"/>
              </a:buClr>
              <a:buSzPct val="85000"/>
              <a:buFont typeface="Wingdings" panose="05000000000000000000" pitchFamily="2" charset="2"/>
              <a:buChar char="n"/>
            </a:pPr>
            <a:r>
              <a:rPr lang="en-US" altLang="cs-CZ" sz="2400" b="1" dirty="0">
                <a:solidFill>
                  <a:srgbClr val="008080"/>
                </a:solidFill>
                <a:latin typeface="Times New Roman" panose="02020603050405020304" pitchFamily="18" charset="0"/>
                <a:cs typeface="Times New Roman" panose="02020603050405020304" pitchFamily="18" charset="0"/>
              </a:rPr>
              <a:t>Interpersonal skills</a:t>
            </a:r>
          </a:p>
          <a:p>
            <a:pPr lvl="1">
              <a:buClr>
                <a:schemeClr val="tx1"/>
              </a:buClr>
              <a:buSzPct val="85000"/>
            </a:pPr>
            <a:r>
              <a:rPr lang="cs-CZ" altLang="cs-CZ" dirty="0">
                <a:solidFill>
                  <a:srgbClr val="008080"/>
                </a:solidFill>
                <a:latin typeface="Times New Roman" panose="02020603050405020304" pitchFamily="18" charset="0"/>
                <a:cs typeface="Times New Roman" panose="02020603050405020304" pitchFamily="18" charset="0"/>
              </a:rPr>
              <a:t>Important to be able to get along with customers, co-workers, managers</a:t>
            </a:r>
            <a:endParaRPr lang="en-US" altLang="cs-CZ" dirty="0">
              <a:solidFill>
                <a:srgbClr val="008080"/>
              </a:solidFill>
              <a:latin typeface="Times New Roman" panose="02020603050405020304" pitchFamily="18" charset="0"/>
              <a:cs typeface="Times New Roman" panose="02020603050405020304" pitchFamily="18" charset="0"/>
            </a:endParaRPr>
          </a:p>
          <a:p>
            <a:pPr lvl="1">
              <a:buClr>
                <a:schemeClr val="tx1"/>
              </a:buClr>
              <a:buSzPct val="85000"/>
            </a:pPr>
            <a:r>
              <a:rPr lang="cs-CZ" altLang="cs-CZ" dirty="0">
                <a:solidFill>
                  <a:srgbClr val="008080"/>
                </a:solidFill>
                <a:latin typeface="Times New Roman" panose="02020603050405020304" pitchFamily="18" charset="0"/>
                <a:cs typeface="Times New Roman" panose="02020603050405020304" pitchFamily="18" charset="0"/>
              </a:rPr>
              <a:t>Related to communication and interaction with others</a:t>
            </a:r>
            <a:endParaRPr lang="en-US" altLang="cs-CZ" dirty="0">
              <a:solidFill>
                <a:srgbClr val="008080"/>
              </a:solidFill>
              <a:latin typeface="Times New Roman" panose="02020603050405020304" pitchFamily="18" charset="0"/>
              <a:cs typeface="Times New Roman" panose="02020603050405020304" pitchFamily="18" charset="0"/>
            </a:endParaRPr>
          </a:p>
          <a:p>
            <a:pPr>
              <a:buClr>
                <a:schemeClr val="tx1"/>
              </a:buClr>
              <a:buSzPct val="85000"/>
              <a:buFont typeface="Wingdings" panose="05000000000000000000" pitchFamily="2" charset="2"/>
              <a:buChar char="n"/>
            </a:pPr>
            <a:r>
              <a:rPr lang="en-US" altLang="cs-CZ" sz="2400" b="1" dirty="0">
                <a:solidFill>
                  <a:srgbClr val="008080"/>
                </a:solidFill>
                <a:latin typeface="Times New Roman" panose="02020603050405020304" pitchFamily="18" charset="0"/>
                <a:cs typeface="Times New Roman" panose="02020603050405020304" pitchFamily="18" charset="0"/>
              </a:rPr>
              <a:t>Conceptual skills</a:t>
            </a:r>
          </a:p>
          <a:p>
            <a:pPr lvl="1">
              <a:buClr>
                <a:schemeClr val="tx1"/>
              </a:buClr>
              <a:buSzPct val="85000"/>
            </a:pPr>
            <a:r>
              <a:rPr lang="cs-CZ" altLang="cs-CZ" dirty="0">
                <a:solidFill>
                  <a:srgbClr val="008080"/>
                </a:solidFill>
                <a:latin typeface="Times New Roman" panose="02020603050405020304" pitchFamily="18" charset="0"/>
                <a:cs typeface="Times New Roman" panose="02020603050405020304" pitchFamily="18" charset="0"/>
              </a:rPr>
              <a:t>See the processes of organization, know how all parts of organization work together in order to achieve the organizational goals</a:t>
            </a:r>
          </a:p>
          <a:p>
            <a:pPr lvl="1">
              <a:buClr>
                <a:schemeClr val="tx1"/>
              </a:buClr>
              <a:buSzPct val="85000"/>
            </a:pPr>
            <a:r>
              <a:rPr lang="cs-CZ" altLang="cs-CZ" dirty="0">
                <a:solidFill>
                  <a:srgbClr val="008080"/>
                </a:solidFill>
                <a:latin typeface="Times New Roman" panose="02020603050405020304" pitchFamily="18" charset="0"/>
                <a:cs typeface="Times New Roman" panose="02020603050405020304" pitchFamily="18" charset="0"/>
              </a:rPr>
              <a:t>Related to creativity, patterns, big pictures, ability to analyze</a:t>
            </a:r>
            <a:endParaRPr lang="en-US" altLang="cs-CZ" dirty="0">
              <a:solidFill>
                <a:srgbClr val="008080"/>
              </a:solidFill>
              <a:latin typeface="Times New Roman" panose="02020603050405020304" pitchFamily="18" charset="0"/>
              <a:cs typeface="Times New Roman" panose="02020603050405020304" pitchFamily="18" charset="0"/>
            </a:endParaRPr>
          </a:p>
          <a:p>
            <a:endParaRPr lang="en-GB" altLang="cs-CZ" sz="2400" dirty="0">
              <a:solidFill>
                <a:srgbClr val="307871"/>
              </a:solidFill>
              <a:latin typeface="Times New Roman" panose="02020603050405020304" pitchFamily="18" charset="0"/>
              <a:cs typeface="Times New Roman" panose="02020603050405020304" pitchFamily="18" charset="0"/>
            </a:endParaRPr>
          </a:p>
        </p:txBody>
      </p:sp>
      <p:sp>
        <p:nvSpPr>
          <p:cNvPr id="3" name="Zástupný symbol pro číslo snímku 2"/>
          <p:cNvSpPr>
            <a:spLocks noGrp="1"/>
          </p:cNvSpPr>
          <p:nvPr>
            <p:ph type="sldNum" sz="quarter" idx="12"/>
          </p:nvPr>
        </p:nvSpPr>
        <p:spPr/>
        <p:txBody>
          <a:bodyPr/>
          <a:lstStyle/>
          <a:p>
            <a:fld id="{2DA23C2D-3845-4F8C-9F64-DBE4B5B8108A}" type="slidenum">
              <a:rPr lang="cs-CZ" smtClean="0"/>
              <a:t>34</a:t>
            </a:fld>
            <a:endParaRPr lang="cs-CZ" dirty="0"/>
          </a:p>
        </p:txBody>
      </p:sp>
    </p:spTree>
    <p:extLst>
      <p:ext uri="{BB962C8B-B14F-4D97-AF65-F5344CB8AC3E}">
        <p14:creationId xmlns:p14="http://schemas.microsoft.com/office/powerpoint/2010/main" val="23182527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2481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Managerial skills</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496388" y="1411852"/>
            <a:ext cx="9840685" cy="3693319"/>
          </a:xfrm>
          <a:prstGeom prst="rect">
            <a:avLst/>
          </a:prstGeom>
        </p:spPr>
        <p:txBody>
          <a:bodyPr wrap="square">
            <a:spAutoFit/>
          </a:bodyPr>
          <a:lstStyle/>
          <a:p>
            <a:pPr>
              <a:buClr>
                <a:schemeClr val="tx1"/>
              </a:buClr>
              <a:buSzPct val="85000"/>
              <a:buFont typeface="Wingdings" panose="05000000000000000000" pitchFamily="2" charset="2"/>
              <a:buChar char="n"/>
            </a:pPr>
            <a:r>
              <a:rPr lang="cs-CZ" altLang="cs-CZ" sz="2400" b="1" dirty="0" smtClean="0">
                <a:solidFill>
                  <a:srgbClr val="008080"/>
                </a:solidFill>
                <a:latin typeface="Times New Roman" panose="02020603050405020304" pitchFamily="18" charset="0"/>
                <a:cs typeface="Times New Roman" panose="02020603050405020304" pitchFamily="18" charset="0"/>
              </a:rPr>
              <a:t>In the area of:</a:t>
            </a:r>
          </a:p>
          <a:p>
            <a:pPr lvl="1">
              <a:buClr>
                <a:schemeClr val="tx1"/>
              </a:buClr>
              <a:buSzPct val="85000"/>
              <a:buFont typeface="Wingdings" panose="05000000000000000000" pitchFamily="2" charset="2"/>
              <a:buChar char="n"/>
            </a:pPr>
            <a:r>
              <a:rPr lang="cs-CZ" altLang="cs-CZ" sz="2400" dirty="0" err="1" smtClean="0">
                <a:solidFill>
                  <a:srgbClr val="008080"/>
                </a:solidFill>
                <a:latin typeface="Times New Roman" panose="02020603050405020304" pitchFamily="18" charset="0"/>
                <a:cs typeface="Times New Roman" panose="02020603050405020304" pitchFamily="18" charset="0"/>
              </a:rPr>
              <a:t>Communication</a:t>
            </a:r>
            <a:r>
              <a:rPr lang="cs-CZ" altLang="cs-CZ" sz="2400" dirty="0" smtClean="0">
                <a:solidFill>
                  <a:srgbClr val="008080"/>
                </a:solidFill>
                <a:latin typeface="Times New Roman" panose="02020603050405020304" pitchFamily="18" charset="0"/>
                <a:cs typeface="Times New Roman" panose="02020603050405020304" pitchFamily="18" charset="0"/>
              </a:rPr>
              <a:t> (</a:t>
            </a:r>
            <a:r>
              <a:rPr lang="cs-CZ" altLang="cs-CZ" sz="2400" dirty="0" err="1" smtClean="0">
                <a:solidFill>
                  <a:srgbClr val="008080"/>
                </a:solidFill>
                <a:latin typeface="Times New Roman" panose="02020603050405020304" pitchFamily="18" charset="0"/>
                <a:cs typeface="Times New Roman" panose="02020603050405020304" pitchFamily="18" charset="0"/>
              </a:rPr>
              <a:t>listening</a:t>
            </a:r>
            <a:r>
              <a:rPr lang="cs-CZ" altLang="cs-CZ" sz="2400" dirty="0" smtClean="0">
                <a:solidFill>
                  <a:srgbClr val="008080"/>
                </a:solidFill>
                <a:latin typeface="Times New Roman" panose="02020603050405020304" pitchFamily="18" charset="0"/>
                <a:cs typeface="Times New Roman" panose="02020603050405020304" pitchFamily="18" charset="0"/>
              </a:rPr>
              <a:t>, </a:t>
            </a:r>
            <a:r>
              <a:rPr lang="cs-CZ" altLang="cs-CZ" sz="2400" dirty="0" err="1" smtClean="0">
                <a:solidFill>
                  <a:srgbClr val="008080"/>
                </a:solidFill>
                <a:latin typeface="Times New Roman" panose="02020603050405020304" pitchFamily="18" charset="0"/>
                <a:cs typeface="Times New Roman" panose="02020603050405020304" pitchFamily="18" charset="0"/>
              </a:rPr>
              <a:t>keeping</a:t>
            </a:r>
            <a:r>
              <a:rPr lang="cs-CZ" altLang="cs-CZ" sz="2400" dirty="0" smtClean="0">
                <a:solidFill>
                  <a:srgbClr val="008080"/>
                </a:solidFill>
                <a:latin typeface="Times New Roman" panose="02020603050405020304" pitchFamily="18" charset="0"/>
                <a:cs typeface="Times New Roman" panose="02020603050405020304" pitchFamily="18" charset="0"/>
              </a:rPr>
              <a:t> </a:t>
            </a:r>
            <a:r>
              <a:rPr lang="cs-CZ" altLang="cs-CZ" sz="2400" dirty="0" err="1" smtClean="0">
                <a:solidFill>
                  <a:srgbClr val="008080"/>
                </a:solidFill>
                <a:latin typeface="Times New Roman" panose="02020603050405020304" pitchFamily="18" charset="0"/>
                <a:cs typeface="Times New Roman" panose="02020603050405020304" pitchFamily="18" charset="0"/>
              </a:rPr>
              <a:t>messaging</a:t>
            </a:r>
            <a:r>
              <a:rPr lang="cs-CZ" altLang="cs-CZ" sz="2400" dirty="0" smtClean="0">
                <a:solidFill>
                  <a:srgbClr val="008080"/>
                </a:solidFill>
                <a:latin typeface="Times New Roman" panose="02020603050405020304" pitchFamily="18" charset="0"/>
                <a:cs typeface="Times New Roman" panose="02020603050405020304" pitchFamily="18" charset="0"/>
              </a:rPr>
              <a:t> </a:t>
            </a:r>
            <a:r>
              <a:rPr lang="cs-CZ" altLang="cs-CZ" sz="2400" dirty="0" err="1" smtClean="0">
                <a:solidFill>
                  <a:srgbClr val="008080"/>
                </a:solidFill>
                <a:latin typeface="Times New Roman" panose="02020603050405020304" pitchFamily="18" charset="0"/>
                <a:cs typeface="Times New Roman" panose="02020603050405020304" pitchFamily="18" charset="0"/>
              </a:rPr>
              <a:t>simple,feedback</a:t>
            </a:r>
            <a:r>
              <a:rPr lang="cs-CZ" altLang="cs-CZ" sz="2400" dirty="0" smtClean="0">
                <a:solidFill>
                  <a:srgbClr val="008080"/>
                </a:solidFill>
                <a:latin typeface="Times New Roman" panose="02020603050405020304" pitchFamily="18" charset="0"/>
                <a:cs typeface="Times New Roman" panose="02020603050405020304" pitchFamily="18" charset="0"/>
              </a:rPr>
              <a:t>)</a:t>
            </a:r>
            <a:endParaRPr lang="cs-CZ" altLang="cs-CZ" sz="2400" dirty="0">
              <a:solidFill>
                <a:srgbClr val="008080"/>
              </a:solidFill>
              <a:latin typeface="Times New Roman" panose="02020603050405020304" pitchFamily="18" charset="0"/>
              <a:cs typeface="Times New Roman" panose="02020603050405020304" pitchFamily="18" charset="0"/>
            </a:endParaRPr>
          </a:p>
          <a:p>
            <a:pPr lvl="1">
              <a:buClr>
                <a:schemeClr val="tx1"/>
              </a:buClr>
              <a:buSzPct val="85000"/>
              <a:buFont typeface="Wingdings" panose="05000000000000000000" pitchFamily="2" charset="2"/>
              <a:buChar char="n"/>
            </a:pPr>
            <a:r>
              <a:rPr lang="cs-CZ" altLang="cs-CZ" sz="2400" dirty="0" err="1">
                <a:solidFill>
                  <a:srgbClr val="008080"/>
                </a:solidFill>
                <a:latin typeface="Times New Roman" panose="02020603050405020304" pitchFamily="18" charset="0"/>
                <a:cs typeface="Times New Roman" panose="02020603050405020304" pitchFamily="18" charset="0"/>
              </a:rPr>
              <a:t>Problem</a:t>
            </a:r>
            <a:r>
              <a:rPr lang="cs-CZ" altLang="cs-CZ" sz="2400" dirty="0">
                <a:solidFill>
                  <a:srgbClr val="008080"/>
                </a:solidFill>
                <a:latin typeface="Times New Roman" panose="02020603050405020304" pitchFamily="18" charset="0"/>
                <a:cs typeface="Times New Roman" panose="02020603050405020304" pitchFamily="18" charset="0"/>
              </a:rPr>
              <a:t> </a:t>
            </a:r>
            <a:r>
              <a:rPr lang="cs-CZ" altLang="cs-CZ" sz="2400" dirty="0" err="1" smtClean="0">
                <a:solidFill>
                  <a:srgbClr val="008080"/>
                </a:solidFill>
                <a:latin typeface="Times New Roman" panose="02020603050405020304" pitchFamily="18" charset="0"/>
                <a:cs typeface="Times New Roman" panose="02020603050405020304" pitchFamily="18" charset="0"/>
              </a:rPr>
              <a:t>solving</a:t>
            </a:r>
            <a:r>
              <a:rPr lang="cs-CZ" altLang="cs-CZ" sz="2400" dirty="0" smtClean="0">
                <a:solidFill>
                  <a:srgbClr val="008080"/>
                </a:solidFill>
                <a:latin typeface="Times New Roman" panose="02020603050405020304" pitchFamily="18" charset="0"/>
                <a:cs typeface="Times New Roman" panose="02020603050405020304" pitchFamily="18" charset="0"/>
              </a:rPr>
              <a:t> (</a:t>
            </a:r>
            <a:r>
              <a:rPr lang="cs-CZ" altLang="cs-CZ" sz="2400" dirty="0" err="1" smtClean="0">
                <a:solidFill>
                  <a:srgbClr val="008080"/>
                </a:solidFill>
                <a:latin typeface="Times New Roman" panose="02020603050405020304" pitchFamily="18" charset="0"/>
                <a:cs typeface="Times New Roman" panose="02020603050405020304" pitchFamily="18" charset="0"/>
              </a:rPr>
              <a:t>conflict</a:t>
            </a:r>
            <a:r>
              <a:rPr lang="cs-CZ" altLang="cs-CZ" sz="2400" dirty="0" smtClean="0">
                <a:solidFill>
                  <a:srgbClr val="008080"/>
                </a:solidFill>
                <a:latin typeface="Times New Roman" panose="02020603050405020304" pitchFamily="18" charset="0"/>
                <a:cs typeface="Times New Roman" panose="02020603050405020304" pitchFamily="18" charset="0"/>
              </a:rPr>
              <a:t> </a:t>
            </a:r>
            <a:r>
              <a:rPr lang="cs-CZ" altLang="cs-CZ" sz="2400" dirty="0" err="1" smtClean="0">
                <a:solidFill>
                  <a:srgbClr val="008080"/>
                </a:solidFill>
                <a:latin typeface="Times New Roman" panose="02020603050405020304" pitchFamily="18" charset="0"/>
                <a:cs typeface="Times New Roman" panose="02020603050405020304" pitchFamily="18" charset="0"/>
              </a:rPr>
              <a:t>resolution</a:t>
            </a:r>
            <a:r>
              <a:rPr lang="cs-CZ" altLang="cs-CZ" sz="2400" dirty="0" smtClean="0">
                <a:solidFill>
                  <a:srgbClr val="008080"/>
                </a:solidFill>
                <a:latin typeface="Times New Roman" panose="02020603050405020304" pitchFamily="18" charset="0"/>
                <a:cs typeface="Times New Roman" panose="02020603050405020304" pitchFamily="18" charset="0"/>
              </a:rPr>
              <a:t>, </a:t>
            </a:r>
            <a:r>
              <a:rPr lang="cs-CZ" altLang="cs-CZ" sz="2400" dirty="0" err="1" smtClean="0">
                <a:solidFill>
                  <a:srgbClr val="008080"/>
                </a:solidFill>
                <a:latin typeface="Times New Roman" panose="02020603050405020304" pitchFamily="18" charset="0"/>
                <a:cs typeface="Times New Roman" panose="02020603050405020304" pitchFamily="18" charset="0"/>
              </a:rPr>
              <a:t>delegation</a:t>
            </a:r>
            <a:r>
              <a:rPr lang="cs-CZ" altLang="cs-CZ" sz="2400" dirty="0" smtClean="0">
                <a:solidFill>
                  <a:srgbClr val="008080"/>
                </a:solidFill>
                <a:latin typeface="Times New Roman" panose="02020603050405020304" pitchFamily="18" charset="0"/>
                <a:cs typeface="Times New Roman" panose="02020603050405020304" pitchFamily="18" charset="0"/>
              </a:rPr>
              <a:t>)</a:t>
            </a:r>
            <a:endParaRPr lang="cs-CZ" altLang="cs-CZ" sz="2400" dirty="0">
              <a:solidFill>
                <a:srgbClr val="008080"/>
              </a:solidFill>
              <a:latin typeface="Times New Roman" panose="02020603050405020304" pitchFamily="18" charset="0"/>
              <a:cs typeface="Times New Roman" panose="02020603050405020304" pitchFamily="18" charset="0"/>
            </a:endParaRPr>
          </a:p>
          <a:p>
            <a:pPr lvl="1">
              <a:buClr>
                <a:schemeClr val="tx1"/>
              </a:buClr>
              <a:buSzPct val="85000"/>
              <a:buFont typeface="Wingdings" panose="05000000000000000000" pitchFamily="2" charset="2"/>
              <a:buChar char="n"/>
            </a:pPr>
            <a:r>
              <a:rPr lang="cs-CZ" altLang="cs-CZ" sz="2400" dirty="0" err="1" smtClean="0">
                <a:solidFill>
                  <a:srgbClr val="008080"/>
                </a:solidFill>
                <a:latin typeface="Times New Roman" panose="02020603050405020304" pitchFamily="18" charset="0"/>
                <a:cs typeface="Times New Roman" panose="02020603050405020304" pitchFamily="18" charset="0"/>
              </a:rPr>
              <a:t>Motivation</a:t>
            </a:r>
            <a:endParaRPr lang="cs-CZ" altLang="cs-CZ" sz="2400" dirty="0" smtClean="0">
              <a:solidFill>
                <a:srgbClr val="008080"/>
              </a:solidFill>
              <a:latin typeface="Times New Roman" panose="02020603050405020304" pitchFamily="18" charset="0"/>
              <a:cs typeface="Times New Roman" panose="02020603050405020304" pitchFamily="18" charset="0"/>
            </a:endParaRPr>
          </a:p>
          <a:p>
            <a:pPr lvl="1">
              <a:buClr>
                <a:schemeClr val="tx1"/>
              </a:buClr>
              <a:buSzPct val="85000"/>
              <a:buFont typeface="Wingdings" panose="05000000000000000000" pitchFamily="2" charset="2"/>
              <a:buChar char="n"/>
            </a:pPr>
            <a:r>
              <a:rPr lang="cs-CZ" altLang="cs-CZ" sz="2400" dirty="0" err="1" smtClean="0">
                <a:solidFill>
                  <a:srgbClr val="008080"/>
                </a:solidFill>
                <a:latin typeface="Times New Roman" panose="02020603050405020304" pitchFamily="18" charset="0"/>
                <a:cs typeface="Times New Roman" panose="02020603050405020304" pitchFamily="18" charset="0"/>
              </a:rPr>
              <a:t>Professionalism</a:t>
            </a:r>
            <a:r>
              <a:rPr lang="cs-CZ" altLang="cs-CZ" sz="2400" dirty="0" smtClean="0">
                <a:solidFill>
                  <a:srgbClr val="008080"/>
                </a:solidFill>
                <a:latin typeface="Times New Roman" panose="02020603050405020304" pitchFamily="18" charset="0"/>
                <a:cs typeface="Times New Roman" panose="02020603050405020304" pitchFamily="18" charset="0"/>
              </a:rPr>
              <a:t> (</a:t>
            </a:r>
            <a:r>
              <a:rPr lang="cs-CZ" altLang="cs-CZ" sz="2400" dirty="0" err="1" smtClean="0">
                <a:solidFill>
                  <a:srgbClr val="008080"/>
                </a:solidFill>
                <a:latin typeface="Times New Roman" panose="02020603050405020304" pitchFamily="18" charset="0"/>
                <a:cs typeface="Times New Roman" panose="02020603050405020304" pitchFamily="18" charset="0"/>
              </a:rPr>
              <a:t>decision</a:t>
            </a:r>
            <a:r>
              <a:rPr lang="cs-CZ" altLang="cs-CZ" sz="2400" dirty="0" smtClean="0">
                <a:solidFill>
                  <a:srgbClr val="008080"/>
                </a:solidFill>
                <a:latin typeface="Times New Roman" panose="02020603050405020304" pitchFamily="18" charset="0"/>
                <a:cs typeface="Times New Roman" panose="02020603050405020304" pitchFamily="18" charset="0"/>
              </a:rPr>
              <a:t> </a:t>
            </a:r>
            <a:r>
              <a:rPr lang="cs-CZ" altLang="cs-CZ" sz="2400" dirty="0" err="1" smtClean="0">
                <a:solidFill>
                  <a:srgbClr val="008080"/>
                </a:solidFill>
                <a:latin typeface="Times New Roman" panose="02020603050405020304" pitchFamily="18" charset="0"/>
                <a:cs typeface="Times New Roman" panose="02020603050405020304" pitchFamily="18" charset="0"/>
              </a:rPr>
              <a:t>making</a:t>
            </a:r>
            <a:r>
              <a:rPr lang="cs-CZ" altLang="cs-CZ" sz="2400" dirty="0" smtClean="0">
                <a:solidFill>
                  <a:srgbClr val="008080"/>
                </a:solidFill>
                <a:latin typeface="Times New Roman" panose="02020603050405020304" pitchFamily="18" charset="0"/>
                <a:cs typeface="Times New Roman" panose="02020603050405020304" pitchFamily="18" charset="0"/>
              </a:rPr>
              <a:t>, positive </a:t>
            </a:r>
            <a:r>
              <a:rPr lang="cs-CZ" altLang="cs-CZ" sz="2400" dirty="0" err="1" smtClean="0">
                <a:solidFill>
                  <a:srgbClr val="008080"/>
                </a:solidFill>
                <a:latin typeface="Times New Roman" panose="02020603050405020304" pitchFamily="18" charset="0"/>
                <a:cs typeface="Times New Roman" panose="02020603050405020304" pitchFamily="18" charset="0"/>
              </a:rPr>
              <a:t>attitude</a:t>
            </a:r>
            <a:r>
              <a:rPr lang="cs-CZ" altLang="cs-CZ" sz="2400" dirty="0" smtClean="0">
                <a:solidFill>
                  <a:srgbClr val="008080"/>
                </a:solidFill>
                <a:latin typeface="Times New Roman" panose="02020603050405020304" pitchFamily="18" charset="0"/>
                <a:cs typeface="Times New Roman" panose="02020603050405020304" pitchFamily="18" charset="0"/>
              </a:rPr>
              <a:t>)</a:t>
            </a:r>
          </a:p>
          <a:p>
            <a:pPr lvl="1">
              <a:buClr>
                <a:schemeClr val="tx1"/>
              </a:buClr>
              <a:buSzPct val="85000"/>
              <a:buFont typeface="Wingdings" panose="05000000000000000000" pitchFamily="2" charset="2"/>
              <a:buChar char="n"/>
            </a:pPr>
            <a:r>
              <a:rPr lang="cs-CZ" altLang="cs-CZ" sz="2400" dirty="0">
                <a:solidFill>
                  <a:srgbClr val="008080"/>
                </a:solidFill>
                <a:latin typeface="Times New Roman" panose="02020603050405020304" pitchFamily="18" charset="0"/>
                <a:cs typeface="Times New Roman" panose="02020603050405020304" pitchFamily="18" charset="0"/>
              </a:rPr>
              <a:t>Project </a:t>
            </a:r>
            <a:r>
              <a:rPr lang="cs-CZ" altLang="cs-CZ" sz="2400" dirty="0" smtClean="0">
                <a:solidFill>
                  <a:srgbClr val="008080"/>
                </a:solidFill>
                <a:latin typeface="Times New Roman" panose="02020603050405020304" pitchFamily="18" charset="0"/>
                <a:cs typeface="Times New Roman" panose="02020603050405020304" pitchFamily="18" charset="0"/>
              </a:rPr>
              <a:t>management (</a:t>
            </a:r>
            <a:r>
              <a:rPr lang="cs-CZ" altLang="cs-CZ" sz="2400" dirty="0" err="1" smtClean="0">
                <a:solidFill>
                  <a:srgbClr val="008080"/>
                </a:solidFill>
                <a:latin typeface="Times New Roman" panose="02020603050405020304" pitchFamily="18" charset="0"/>
                <a:cs typeface="Times New Roman" panose="02020603050405020304" pitchFamily="18" charset="0"/>
              </a:rPr>
              <a:t>technical</a:t>
            </a:r>
            <a:r>
              <a:rPr lang="cs-CZ" altLang="cs-CZ" sz="2400" dirty="0" smtClean="0">
                <a:solidFill>
                  <a:srgbClr val="008080"/>
                </a:solidFill>
                <a:latin typeface="Times New Roman" panose="02020603050405020304" pitchFamily="18" charset="0"/>
                <a:cs typeface="Times New Roman" panose="02020603050405020304" pitchFamily="18" charset="0"/>
              </a:rPr>
              <a:t>, </a:t>
            </a:r>
            <a:r>
              <a:rPr lang="cs-CZ" altLang="cs-CZ" sz="2400" dirty="0" err="1" smtClean="0">
                <a:solidFill>
                  <a:srgbClr val="008080"/>
                </a:solidFill>
                <a:latin typeface="Times New Roman" panose="02020603050405020304" pitchFamily="18" charset="0"/>
                <a:cs typeface="Times New Roman" panose="02020603050405020304" pitchFamily="18" charset="0"/>
              </a:rPr>
              <a:t>innovation</a:t>
            </a:r>
            <a:r>
              <a:rPr lang="cs-CZ" altLang="cs-CZ" sz="2400" dirty="0" smtClean="0">
                <a:solidFill>
                  <a:srgbClr val="008080"/>
                </a:solidFill>
                <a:latin typeface="Times New Roman" panose="02020603050405020304" pitchFamily="18" charset="0"/>
                <a:cs typeface="Times New Roman" panose="02020603050405020304" pitchFamily="18" charset="0"/>
              </a:rPr>
              <a:t>)</a:t>
            </a:r>
            <a:endParaRPr lang="cs-CZ" altLang="cs-CZ" sz="2400" dirty="0">
              <a:solidFill>
                <a:srgbClr val="008080"/>
              </a:solidFill>
              <a:latin typeface="Times New Roman" panose="02020603050405020304" pitchFamily="18" charset="0"/>
              <a:cs typeface="Times New Roman" panose="02020603050405020304" pitchFamily="18" charset="0"/>
            </a:endParaRPr>
          </a:p>
          <a:p>
            <a:pPr lvl="1">
              <a:buClr>
                <a:schemeClr val="tx1"/>
              </a:buClr>
              <a:buSzPct val="85000"/>
              <a:buFont typeface="Wingdings" panose="05000000000000000000" pitchFamily="2" charset="2"/>
              <a:buChar char="n"/>
            </a:pPr>
            <a:r>
              <a:rPr lang="cs-CZ" altLang="cs-CZ" sz="2400" dirty="0" err="1" smtClean="0">
                <a:solidFill>
                  <a:srgbClr val="008080"/>
                </a:solidFill>
                <a:latin typeface="Times New Roman" panose="02020603050405020304" pitchFamily="18" charset="0"/>
                <a:cs typeface="Times New Roman" panose="02020603050405020304" pitchFamily="18" charset="0"/>
              </a:rPr>
              <a:t>Collaboration</a:t>
            </a:r>
            <a:endParaRPr lang="cs-CZ" altLang="cs-CZ" sz="2400" dirty="0" smtClean="0">
              <a:solidFill>
                <a:srgbClr val="008080"/>
              </a:solidFill>
              <a:latin typeface="Times New Roman" panose="02020603050405020304" pitchFamily="18" charset="0"/>
              <a:cs typeface="Times New Roman" panose="02020603050405020304" pitchFamily="18" charset="0"/>
            </a:endParaRPr>
          </a:p>
          <a:p>
            <a:pPr>
              <a:buClr>
                <a:schemeClr val="tx1"/>
              </a:buClr>
              <a:buSzPct val="85000"/>
              <a:buFont typeface="Wingdings" panose="05000000000000000000" pitchFamily="2" charset="2"/>
              <a:buChar char="n"/>
            </a:pPr>
            <a:endParaRPr lang="cs-CZ" altLang="cs-CZ" sz="2400" b="1" dirty="0" smtClean="0">
              <a:solidFill>
                <a:srgbClr val="008080"/>
              </a:solidFill>
              <a:latin typeface="Times New Roman" panose="02020603050405020304" pitchFamily="18" charset="0"/>
              <a:cs typeface="Times New Roman" panose="02020603050405020304" pitchFamily="18" charset="0"/>
            </a:endParaRPr>
          </a:p>
          <a:p>
            <a:pPr>
              <a:buClr>
                <a:schemeClr val="tx1"/>
              </a:buClr>
              <a:buSzPct val="85000"/>
              <a:buFont typeface="Wingdings" panose="05000000000000000000" pitchFamily="2" charset="2"/>
              <a:buChar char="n"/>
            </a:pPr>
            <a:endParaRPr lang="en-US" altLang="cs-CZ" dirty="0">
              <a:solidFill>
                <a:srgbClr val="008080"/>
              </a:solidFill>
              <a:latin typeface="Times New Roman" panose="02020603050405020304" pitchFamily="18" charset="0"/>
              <a:cs typeface="Times New Roman" panose="02020603050405020304" pitchFamily="18" charset="0"/>
            </a:endParaRPr>
          </a:p>
          <a:p>
            <a:endParaRPr lang="en-GB" altLang="cs-CZ" sz="2400" dirty="0">
              <a:solidFill>
                <a:srgbClr val="307871"/>
              </a:solidFill>
              <a:latin typeface="Times New Roman" panose="02020603050405020304" pitchFamily="18" charset="0"/>
              <a:cs typeface="Times New Roman" panose="02020603050405020304" pitchFamily="18" charset="0"/>
            </a:endParaRPr>
          </a:p>
        </p:txBody>
      </p:sp>
      <p:sp>
        <p:nvSpPr>
          <p:cNvPr id="3" name="Zástupný symbol pro číslo snímku 2"/>
          <p:cNvSpPr>
            <a:spLocks noGrp="1"/>
          </p:cNvSpPr>
          <p:nvPr>
            <p:ph type="sldNum" sz="quarter" idx="12"/>
          </p:nvPr>
        </p:nvSpPr>
        <p:spPr/>
        <p:txBody>
          <a:bodyPr/>
          <a:lstStyle/>
          <a:p>
            <a:fld id="{2DA23C2D-3845-4F8C-9F64-DBE4B5B8108A}" type="slidenum">
              <a:rPr lang="cs-CZ" smtClean="0"/>
              <a:t>35</a:t>
            </a:fld>
            <a:endParaRPr lang="cs-CZ" dirty="0"/>
          </a:p>
        </p:txBody>
      </p:sp>
    </p:spTree>
    <p:extLst>
      <p:ext uri="{BB962C8B-B14F-4D97-AF65-F5344CB8AC3E}">
        <p14:creationId xmlns:p14="http://schemas.microsoft.com/office/powerpoint/2010/main" val="3044207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144083"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Organizational behaviour</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574765" y="2413338"/>
            <a:ext cx="9840685" cy="3416320"/>
          </a:xfrm>
          <a:prstGeom prst="rect">
            <a:avLst/>
          </a:prstGeom>
        </p:spPr>
        <p:txBody>
          <a:bodyPr wrap="square">
            <a:spAutoFit/>
          </a:bodyPr>
          <a:lstStyle/>
          <a:p>
            <a:pPr marL="342900" indent="-342900">
              <a:buFont typeface="Arial" panose="020B0604020202020204" pitchFamily="34" charset="0"/>
              <a:buChar char="•"/>
            </a:pPr>
            <a:r>
              <a:rPr lang="cs-CZ" altLang="cs-CZ" sz="2400" dirty="0">
                <a:solidFill>
                  <a:srgbClr val="307871"/>
                </a:solidFill>
                <a:latin typeface="Times New Roman" panose="02020603050405020304" pitchFamily="18" charset="0"/>
                <a:cs typeface="Times New Roman" panose="02020603050405020304" pitchFamily="18" charset="0"/>
              </a:rPr>
              <a:t>Human behaviour in organisations is complex as it is affected by, and in turn influences, an array of factors, including managerial action, changing </a:t>
            </a:r>
            <a:r>
              <a:rPr lang="cs-CZ" altLang="cs-CZ" sz="2400" dirty="0" smtClean="0">
                <a:solidFill>
                  <a:srgbClr val="307871"/>
                </a:solidFill>
                <a:latin typeface="Times New Roman" panose="02020603050405020304" pitchFamily="18" charset="0"/>
                <a:cs typeface="Times New Roman" panose="02020603050405020304" pitchFamily="18" charset="0"/>
              </a:rPr>
              <a:t>competitive </a:t>
            </a:r>
            <a:r>
              <a:rPr lang="cs-CZ" altLang="cs-CZ" sz="2400" dirty="0">
                <a:solidFill>
                  <a:srgbClr val="307871"/>
                </a:solidFill>
                <a:latin typeface="Times New Roman" panose="02020603050405020304" pitchFamily="18" charset="0"/>
                <a:cs typeface="Times New Roman" panose="02020603050405020304" pitchFamily="18" charset="0"/>
              </a:rPr>
              <a:t>circumstances and new technologies.</a:t>
            </a:r>
          </a:p>
          <a:p>
            <a:pPr marL="342900" indent="-342900">
              <a:buFont typeface="Arial" panose="020B0604020202020204" pitchFamily="34" charset="0"/>
              <a:buChar char="•"/>
            </a:pPr>
            <a:r>
              <a:rPr lang="cs-CZ" altLang="cs-CZ" sz="2400" dirty="0">
                <a:solidFill>
                  <a:srgbClr val="307871"/>
                </a:solidFill>
                <a:latin typeface="Times New Roman" panose="02020603050405020304" pitchFamily="18" charset="0"/>
                <a:cs typeface="Times New Roman" panose="02020603050405020304" pitchFamily="18" charset="0"/>
              </a:rPr>
              <a:t>People in organisations interact with their environment, with stakeholders and with others in the organisation.</a:t>
            </a:r>
          </a:p>
          <a:p>
            <a:pPr marL="342900" indent="-342900">
              <a:buFont typeface="Arial" panose="020B0604020202020204" pitchFamily="34" charset="0"/>
              <a:buChar char="•"/>
            </a:pPr>
            <a:r>
              <a:rPr lang="cs-CZ" altLang="cs-CZ" sz="2400" dirty="0">
                <a:solidFill>
                  <a:srgbClr val="307871"/>
                </a:solidFill>
                <a:latin typeface="Times New Roman" panose="02020603050405020304" pitchFamily="18" charset="0"/>
                <a:cs typeface="Times New Roman" panose="02020603050405020304" pitchFamily="18" charset="0"/>
              </a:rPr>
              <a:t>There are </a:t>
            </a:r>
            <a:r>
              <a:rPr lang="cs-CZ" altLang="cs-CZ" sz="2400" b="1" i="1" dirty="0">
                <a:solidFill>
                  <a:srgbClr val="307871"/>
                </a:solidFill>
                <a:latin typeface="Times New Roman" panose="02020603050405020304" pitchFamily="18" charset="0"/>
                <a:cs typeface="Times New Roman" panose="02020603050405020304" pitchFamily="18" charset="0"/>
              </a:rPr>
              <a:t>significant differences in personality between individuals</a:t>
            </a:r>
            <a:r>
              <a:rPr lang="cs-CZ" altLang="cs-CZ" sz="2400" dirty="0">
                <a:solidFill>
                  <a:srgbClr val="307871"/>
                </a:solidFill>
                <a:latin typeface="Times New Roman" panose="02020603050405020304" pitchFamily="18" charset="0"/>
                <a:cs typeface="Times New Roman" panose="02020603050405020304" pitchFamily="18" charset="0"/>
              </a:rPr>
              <a:t>, many people </a:t>
            </a:r>
            <a:r>
              <a:rPr lang="cs-CZ" altLang="cs-CZ" sz="2400" b="1" i="1" dirty="0">
                <a:solidFill>
                  <a:srgbClr val="307871"/>
                </a:solidFill>
                <a:latin typeface="Times New Roman" panose="02020603050405020304" pitchFamily="18" charset="0"/>
                <a:cs typeface="Times New Roman" panose="02020603050405020304" pitchFamily="18" charset="0"/>
              </a:rPr>
              <a:t>behave differently </a:t>
            </a:r>
            <a:r>
              <a:rPr lang="cs-CZ" altLang="cs-CZ" sz="2400" dirty="0">
                <a:solidFill>
                  <a:srgbClr val="307871"/>
                </a:solidFill>
                <a:latin typeface="Times New Roman" panose="02020603050405020304" pitchFamily="18" charset="0"/>
                <a:cs typeface="Times New Roman" panose="02020603050405020304" pitchFamily="18" charset="0"/>
              </a:rPr>
              <a:t>in groups than when working alone and most </a:t>
            </a:r>
            <a:r>
              <a:rPr lang="cs-CZ" altLang="cs-CZ" sz="2400" b="1" i="1" dirty="0">
                <a:solidFill>
                  <a:srgbClr val="307871"/>
                </a:solidFill>
                <a:latin typeface="Times New Roman" panose="02020603050405020304" pitchFamily="18" charset="0"/>
                <a:cs typeface="Times New Roman" panose="02020603050405020304" pitchFamily="18" charset="0"/>
              </a:rPr>
              <a:t>are influenced by the norms and values </a:t>
            </a:r>
            <a:r>
              <a:rPr lang="cs-CZ" altLang="cs-CZ" sz="2400" dirty="0">
                <a:solidFill>
                  <a:srgbClr val="307871"/>
                </a:solidFill>
                <a:latin typeface="Times New Roman" panose="02020603050405020304" pitchFamily="18" charset="0"/>
                <a:cs typeface="Times New Roman" panose="02020603050405020304" pitchFamily="18" charset="0"/>
              </a:rPr>
              <a:t>of the organisation and of the society in which they live and work.</a:t>
            </a:r>
            <a:endParaRPr lang="en-GB" altLang="cs-CZ" sz="2400" dirty="0">
              <a:solidFill>
                <a:srgbClr val="307871"/>
              </a:solidFill>
              <a:latin typeface="Times New Roman" panose="02020603050405020304" pitchFamily="18" charset="0"/>
              <a:cs typeface="Times New Roman" panose="02020603050405020304" pitchFamily="18" charset="0"/>
            </a:endParaRPr>
          </a:p>
        </p:txBody>
      </p:sp>
      <p:sp>
        <p:nvSpPr>
          <p:cNvPr id="3" name="Zástupný symbol pro číslo snímku 2"/>
          <p:cNvSpPr>
            <a:spLocks noGrp="1"/>
          </p:cNvSpPr>
          <p:nvPr>
            <p:ph type="sldNum" sz="quarter" idx="12"/>
          </p:nvPr>
        </p:nvSpPr>
        <p:spPr/>
        <p:txBody>
          <a:bodyPr/>
          <a:lstStyle/>
          <a:p>
            <a:fld id="{2DA23C2D-3845-4F8C-9F64-DBE4B5B8108A}" type="slidenum">
              <a:rPr lang="cs-CZ" smtClean="0"/>
              <a:t>4</a:t>
            </a:fld>
            <a:endParaRPr lang="cs-CZ" dirty="0"/>
          </a:p>
        </p:txBody>
      </p:sp>
    </p:spTree>
    <p:extLst>
      <p:ext uri="{BB962C8B-B14F-4D97-AF65-F5344CB8AC3E}">
        <p14:creationId xmlns:p14="http://schemas.microsoft.com/office/powerpoint/2010/main" val="8605687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982728"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Why study organizational behaviour?</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496388" y="1411852"/>
            <a:ext cx="9840685" cy="4524315"/>
          </a:xfrm>
          <a:prstGeom prst="rect">
            <a:avLst/>
          </a:prstGeom>
        </p:spPr>
        <p:txBody>
          <a:bodyPr wrap="square">
            <a:spAutoFit/>
          </a:bodyPr>
          <a:lstStyle/>
          <a:p>
            <a:pPr marL="342900" indent="-342900">
              <a:buFont typeface="Arial" panose="020B0604020202020204" pitchFamily="34" charset="0"/>
              <a:buChar char="•"/>
            </a:pPr>
            <a:r>
              <a:rPr lang="cs-CZ" altLang="cs-CZ" sz="2400" dirty="0">
                <a:solidFill>
                  <a:srgbClr val="307871"/>
                </a:solidFill>
                <a:latin typeface="Times New Roman" panose="02020603050405020304" pitchFamily="18" charset="0"/>
                <a:cs typeface="Times New Roman" panose="02020603050405020304" pitchFamily="18" charset="0"/>
              </a:rPr>
              <a:t>A knowledge of OB should enable you to explain and even predict human behaviour in organisations and potentially to manage and control it if appropriate.</a:t>
            </a:r>
          </a:p>
          <a:p>
            <a:pPr marL="342900" indent="-342900">
              <a:buFont typeface="Arial" panose="020B0604020202020204" pitchFamily="34" charset="0"/>
              <a:buChar char="•"/>
            </a:pPr>
            <a:r>
              <a:rPr lang="cs-CZ" altLang="cs-CZ" sz="2400" dirty="0">
                <a:solidFill>
                  <a:srgbClr val="307871"/>
                </a:solidFill>
                <a:latin typeface="Times New Roman" panose="02020603050405020304" pitchFamily="18" charset="0"/>
                <a:cs typeface="Times New Roman" panose="02020603050405020304" pitchFamily="18" charset="0"/>
              </a:rPr>
              <a:t>As a result of studying this subject, you may possibly alter your „management philosophy“ including, perhaps, long-harboured beliefs. You may also obtain the answers to outstanding questions about issues such </a:t>
            </a:r>
            <a:r>
              <a:rPr lang="cs-CZ" altLang="cs-CZ" sz="2400" dirty="0" smtClean="0">
                <a:solidFill>
                  <a:srgbClr val="307871"/>
                </a:solidFill>
                <a:latin typeface="Times New Roman" panose="02020603050405020304" pitchFamily="18" charset="0"/>
                <a:cs typeface="Times New Roman" panose="02020603050405020304" pitchFamily="18" charset="0"/>
              </a:rPr>
              <a:t>as:</a:t>
            </a:r>
          </a:p>
          <a:p>
            <a:pPr marL="800100" lvl="1" indent="-342900">
              <a:buFont typeface="Arial" panose="020B0604020202020204" pitchFamily="34" charset="0"/>
              <a:buChar char="•"/>
            </a:pPr>
            <a:r>
              <a:rPr lang="cs-CZ" altLang="cs-CZ" sz="2400" dirty="0" smtClean="0">
                <a:solidFill>
                  <a:srgbClr val="307871"/>
                </a:solidFill>
                <a:latin typeface="Times New Roman" panose="02020603050405020304" pitchFamily="18" charset="0"/>
                <a:cs typeface="Times New Roman" panose="02020603050405020304" pitchFamily="18" charset="0"/>
              </a:rPr>
              <a:t>how </a:t>
            </a:r>
            <a:r>
              <a:rPr lang="cs-CZ" altLang="cs-CZ" sz="2400" dirty="0">
                <a:solidFill>
                  <a:srgbClr val="307871"/>
                </a:solidFill>
                <a:latin typeface="Times New Roman" panose="02020603050405020304" pitchFamily="18" charset="0"/>
                <a:cs typeface="Times New Roman" panose="02020603050405020304" pitchFamily="18" charset="0"/>
              </a:rPr>
              <a:t>people are motivated or </a:t>
            </a:r>
            <a:r>
              <a:rPr lang="cs-CZ" altLang="cs-CZ" sz="2400" dirty="0" smtClean="0">
                <a:solidFill>
                  <a:srgbClr val="307871"/>
                </a:solidFill>
                <a:latin typeface="Times New Roman" panose="02020603050405020304" pitchFamily="18" charset="0"/>
                <a:cs typeface="Times New Roman" panose="02020603050405020304" pitchFamily="18" charset="0"/>
              </a:rPr>
              <a:t>led,</a:t>
            </a:r>
          </a:p>
          <a:p>
            <a:pPr marL="800100" lvl="1" indent="-342900">
              <a:buFont typeface="Arial" panose="020B0604020202020204" pitchFamily="34" charset="0"/>
              <a:buChar char="•"/>
            </a:pPr>
            <a:r>
              <a:rPr lang="cs-CZ" altLang="cs-CZ" sz="2400" dirty="0" smtClean="0">
                <a:solidFill>
                  <a:srgbClr val="307871"/>
                </a:solidFill>
                <a:latin typeface="Times New Roman" panose="02020603050405020304" pitchFamily="18" charset="0"/>
                <a:cs typeface="Times New Roman" panose="02020603050405020304" pitchFamily="18" charset="0"/>
              </a:rPr>
              <a:t>how </a:t>
            </a:r>
            <a:r>
              <a:rPr lang="cs-CZ" altLang="cs-CZ" sz="2400" dirty="0">
                <a:solidFill>
                  <a:srgbClr val="307871"/>
                </a:solidFill>
                <a:latin typeface="Times New Roman" panose="02020603050405020304" pitchFamily="18" charset="0"/>
                <a:cs typeface="Times New Roman" panose="02020603050405020304" pitchFamily="18" charset="0"/>
              </a:rPr>
              <a:t>groups or teams </a:t>
            </a:r>
            <a:r>
              <a:rPr lang="cs-CZ" altLang="cs-CZ" sz="2400" dirty="0" smtClean="0">
                <a:solidFill>
                  <a:srgbClr val="307871"/>
                </a:solidFill>
                <a:latin typeface="Times New Roman" panose="02020603050405020304" pitchFamily="18" charset="0"/>
                <a:cs typeface="Times New Roman" panose="02020603050405020304" pitchFamily="18" charset="0"/>
              </a:rPr>
              <a:t>function,</a:t>
            </a:r>
          </a:p>
          <a:p>
            <a:pPr marL="800100" lvl="1" indent="-342900">
              <a:buFont typeface="Arial" panose="020B0604020202020204" pitchFamily="34" charset="0"/>
              <a:buChar char="•"/>
            </a:pPr>
            <a:r>
              <a:rPr lang="cs-CZ" altLang="cs-CZ" sz="2400" dirty="0" smtClean="0">
                <a:solidFill>
                  <a:srgbClr val="307871"/>
                </a:solidFill>
                <a:latin typeface="Times New Roman" panose="02020603050405020304" pitchFamily="18" charset="0"/>
                <a:cs typeface="Times New Roman" panose="02020603050405020304" pitchFamily="18" charset="0"/>
              </a:rPr>
              <a:t>why </a:t>
            </a:r>
            <a:r>
              <a:rPr lang="cs-CZ" altLang="cs-CZ" sz="2400" dirty="0">
                <a:solidFill>
                  <a:srgbClr val="307871"/>
                </a:solidFill>
                <a:latin typeface="Times New Roman" panose="02020603050405020304" pitchFamily="18" charset="0"/>
                <a:cs typeface="Times New Roman" panose="02020603050405020304" pitchFamily="18" charset="0"/>
              </a:rPr>
              <a:t>the structure of an organisation influences the behaviour of people who work in </a:t>
            </a:r>
            <a:r>
              <a:rPr lang="cs-CZ" altLang="cs-CZ" sz="2400" dirty="0" smtClean="0">
                <a:solidFill>
                  <a:srgbClr val="307871"/>
                </a:solidFill>
                <a:latin typeface="Times New Roman" panose="02020603050405020304" pitchFamily="18" charset="0"/>
                <a:cs typeface="Times New Roman" panose="02020603050405020304" pitchFamily="18" charset="0"/>
              </a:rPr>
              <a:t>it,</a:t>
            </a:r>
          </a:p>
          <a:p>
            <a:pPr marL="800100" lvl="1" indent="-342900">
              <a:buFont typeface="Arial" panose="020B0604020202020204" pitchFamily="34" charset="0"/>
              <a:buChar char="•"/>
            </a:pPr>
            <a:r>
              <a:rPr lang="cs-CZ" altLang="cs-CZ" sz="2400" dirty="0" smtClean="0">
                <a:solidFill>
                  <a:srgbClr val="307871"/>
                </a:solidFill>
                <a:latin typeface="Times New Roman" panose="02020603050405020304" pitchFamily="18" charset="0"/>
                <a:cs typeface="Times New Roman" panose="02020603050405020304" pitchFamily="18" charset="0"/>
              </a:rPr>
              <a:t>and </a:t>
            </a:r>
            <a:r>
              <a:rPr lang="cs-CZ" altLang="cs-CZ" sz="2400" dirty="0">
                <a:solidFill>
                  <a:srgbClr val="307871"/>
                </a:solidFill>
                <a:latin typeface="Times New Roman" panose="02020603050405020304" pitchFamily="18" charset="0"/>
                <a:cs typeface="Times New Roman" panose="02020603050405020304" pitchFamily="18" charset="0"/>
              </a:rPr>
              <a:t>how both the culture and power relationships in organisations affect human behaviour at work.</a:t>
            </a:r>
            <a:endParaRPr lang="en-GB" altLang="cs-CZ" sz="2400" dirty="0">
              <a:solidFill>
                <a:srgbClr val="307871"/>
              </a:solidFill>
              <a:latin typeface="Times New Roman" panose="02020603050405020304" pitchFamily="18" charset="0"/>
              <a:cs typeface="Times New Roman" panose="02020603050405020304" pitchFamily="18" charset="0"/>
            </a:endParaRPr>
          </a:p>
        </p:txBody>
      </p:sp>
      <p:sp>
        <p:nvSpPr>
          <p:cNvPr id="3" name="Zástupný symbol pro číslo snímku 2"/>
          <p:cNvSpPr>
            <a:spLocks noGrp="1"/>
          </p:cNvSpPr>
          <p:nvPr>
            <p:ph type="sldNum" sz="quarter" idx="12"/>
          </p:nvPr>
        </p:nvSpPr>
        <p:spPr/>
        <p:txBody>
          <a:bodyPr/>
          <a:lstStyle/>
          <a:p>
            <a:fld id="{2DA23C2D-3845-4F8C-9F64-DBE4B5B8108A}" type="slidenum">
              <a:rPr lang="cs-CZ" smtClean="0"/>
              <a:t>5</a:t>
            </a:fld>
            <a:endParaRPr lang="cs-CZ" dirty="0"/>
          </a:p>
        </p:txBody>
      </p:sp>
    </p:spTree>
    <p:extLst>
      <p:ext uri="{BB962C8B-B14F-4D97-AF65-F5344CB8AC3E}">
        <p14:creationId xmlns:p14="http://schemas.microsoft.com/office/powerpoint/2010/main" val="19507581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919115"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Personality</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496388" y="1411852"/>
            <a:ext cx="9840685" cy="2308324"/>
          </a:xfrm>
          <a:prstGeom prst="rect">
            <a:avLst/>
          </a:prstGeom>
        </p:spPr>
        <p:txBody>
          <a:bodyPr wrap="square">
            <a:spAutoFit/>
          </a:bodyPr>
          <a:lstStyle/>
          <a:p>
            <a:pPr marL="342900" indent="-342900">
              <a:buFont typeface="Arial" panose="020B0604020202020204" pitchFamily="34" charset="0"/>
              <a:buChar char="•"/>
            </a:pPr>
            <a:r>
              <a:rPr lang="cs-CZ" altLang="cs-CZ" sz="2400" dirty="0">
                <a:solidFill>
                  <a:srgbClr val="307871"/>
                </a:solidFill>
                <a:latin typeface="Times New Roman" panose="02020603050405020304" pitchFamily="18" charset="0"/>
                <a:cs typeface="Times New Roman" panose="02020603050405020304" pitchFamily="18" charset="0"/>
              </a:rPr>
              <a:t>Is the starting point for an examination of individual behaviour in the organisation</a:t>
            </a:r>
          </a:p>
          <a:p>
            <a:pPr marL="342900" indent="-342900">
              <a:buFont typeface="Arial" panose="020B0604020202020204" pitchFamily="34" charset="0"/>
              <a:buChar char="•"/>
            </a:pPr>
            <a:r>
              <a:rPr lang="cs-CZ" altLang="cs-CZ" sz="2400" dirty="0">
                <a:solidFill>
                  <a:srgbClr val="307871"/>
                </a:solidFill>
                <a:latin typeface="Times New Roman" panose="02020603050405020304" pitchFamily="18" charset="0"/>
                <a:cs typeface="Times New Roman" panose="02020603050405020304" pitchFamily="18" charset="0"/>
              </a:rPr>
              <a:t>There </a:t>
            </a:r>
            <a:r>
              <a:rPr lang="cs-CZ" altLang="cs-CZ" sz="2400" dirty="0" smtClean="0">
                <a:solidFill>
                  <a:srgbClr val="307871"/>
                </a:solidFill>
                <a:latin typeface="Times New Roman" panose="02020603050405020304" pitchFamily="18" charset="0"/>
                <a:cs typeface="Times New Roman" panose="02020603050405020304" pitchFamily="18" charset="0"/>
              </a:rPr>
              <a:t>is a </a:t>
            </a:r>
            <a:r>
              <a:rPr lang="cs-CZ" altLang="cs-CZ" sz="2400" dirty="0">
                <a:solidFill>
                  <a:srgbClr val="307871"/>
                </a:solidFill>
                <a:latin typeface="Times New Roman" panose="02020603050405020304" pitchFamily="18" charset="0"/>
                <a:cs typeface="Times New Roman" panose="02020603050405020304" pitchFamily="18" charset="0"/>
              </a:rPr>
              <a:t>large number of personality theories, each taking a different perspective.</a:t>
            </a:r>
          </a:p>
          <a:p>
            <a:pPr marL="342900" indent="-342900">
              <a:buFont typeface="Arial" panose="020B0604020202020204" pitchFamily="34" charset="0"/>
              <a:buChar char="•"/>
            </a:pPr>
            <a:r>
              <a:rPr lang="cs-CZ" altLang="cs-CZ" sz="2400" dirty="0">
                <a:solidFill>
                  <a:srgbClr val="307871"/>
                </a:solidFill>
                <a:latin typeface="Times New Roman" panose="02020603050405020304" pitchFamily="18" charset="0"/>
                <a:cs typeface="Times New Roman" panose="02020603050405020304" pitchFamily="18" charset="0"/>
              </a:rPr>
              <a:t>There is a similarly wide range of definitions of personality which can make the concept more complex.</a:t>
            </a:r>
            <a:endParaRPr lang="en-GB" altLang="cs-CZ" sz="2400" dirty="0">
              <a:solidFill>
                <a:srgbClr val="307871"/>
              </a:solidFill>
              <a:latin typeface="Times New Roman" panose="02020603050405020304" pitchFamily="18" charset="0"/>
              <a:cs typeface="Times New Roman" panose="02020603050405020304" pitchFamily="18" charset="0"/>
            </a:endParaRPr>
          </a:p>
        </p:txBody>
      </p:sp>
      <p:pic>
        <p:nvPicPr>
          <p:cNvPr id="9" name="Obrázek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43731" y="3375124"/>
            <a:ext cx="2859739" cy="2944008"/>
          </a:xfrm>
          <a:prstGeom prst="rect">
            <a:avLst/>
          </a:prstGeom>
        </p:spPr>
      </p:pic>
      <p:sp>
        <p:nvSpPr>
          <p:cNvPr id="3" name="Zástupný symbol pro číslo snímku 2"/>
          <p:cNvSpPr>
            <a:spLocks noGrp="1"/>
          </p:cNvSpPr>
          <p:nvPr>
            <p:ph type="sldNum" sz="quarter" idx="12"/>
          </p:nvPr>
        </p:nvSpPr>
        <p:spPr/>
        <p:txBody>
          <a:bodyPr/>
          <a:lstStyle/>
          <a:p>
            <a:fld id="{2DA23C2D-3845-4F8C-9F64-DBE4B5B8108A}" type="slidenum">
              <a:rPr lang="cs-CZ" smtClean="0"/>
              <a:t>6</a:t>
            </a:fld>
            <a:endParaRPr lang="cs-CZ" dirty="0"/>
          </a:p>
        </p:txBody>
      </p:sp>
    </p:spTree>
    <p:extLst>
      <p:ext uri="{BB962C8B-B14F-4D97-AF65-F5344CB8AC3E}">
        <p14:creationId xmlns:p14="http://schemas.microsoft.com/office/powerpoint/2010/main" val="20301322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919115"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Personality</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496388" y="1411852"/>
            <a:ext cx="9840685" cy="1200329"/>
          </a:xfrm>
          <a:prstGeom prst="rect">
            <a:avLst/>
          </a:prstGeom>
        </p:spPr>
        <p:txBody>
          <a:bodyPr wrap="square">
            <a:spAutoFit/>
          </a:bodyPr>
          <a:lstStyle/>
          <a:p>
            <a:r>
              <a:rPr lang="cs-CZ" altLang="cs-CZ" sz="2400" dirty="0">
                <a:solidFill>
                  <a:srgbClr val="307871"/>
                </a:solidFill>
                <a:latin typeface="Times New Roman" panose="02020603050405020304" pitchFamily="18" charset="0"/>
                <a:cs typeface="Times New Roman" panose="02020603050405020304" pitchFamily="18" charset="0"/>
              </a:rPr>
              <a:t>For our purposes, we will define personality as: </a:t>
            </a:r>
            <a:r>
              <a:rPr lang="cs-CZ" altLang="cs-CZ" sz="2400" b="1" dirty="0">
                <a:solidFill>
                  <a:srgbClr val="307871"/>
                </a:solidFill>
                <a:latin typeface="Times New Roman" panose="02020603050405020304" pitchFamily="18" charset="0"/>
                <a:cs typeface="Times New Roman" panose="02020603050405020304" pitchFamily="18" charset="0"/>
              </a:rPr>
              <a:t>specific characteristics of individuals which may be open or hidden and which may determine either commonality or differences in behaviour in an organisation</a:t>
            </a:r>
            <a:r>
              <a:rPr lang="cs-CZ" altLang="cs-CZ" sz="2400" b="1" dirty="0" smtClean="0">
                <a:solidFill>
                  <a:srgbClr val="307871"/>
                </a:solidFill>
                <a:latin typeface="Times New Roman" panose="02020603050405020304" pitchFamily="18" charset="0"/>
                <a:cs typeface="Times New Roman" panose="02020603050405020304" pitchFamily="18" charset="0"/>
              </a:rPr>
              <a:t>.</a:t>
            </a:r>
            <a:endParaRPr lang="cs-CZ" altLang="cs-CZ" sz="2400" b="1" dirty="0">
              <a:solidFill>
                <a:srgbClr val="307871"/>
              </a:solidFill>
              <a:latin typeface="Times New Roman" panose="02020603050405020304" pitchFamily="18" charset="0"/>
              <a:cs typeface="Times New Roman" panose="02020603050405020304" pitchFamily="18" charset="0"/>
            </a:endParaRPr>
          </a:p>
        </p:txBody>
      </p:sp>
      <p:sp>
        <p:nvSpPr>
          <p:cNvPr id="3" name="Zástupný symbol pro číslo snímku 2"/>
          <p:cNvSpPr>
            <a:spLocks noGrp="1"/>
          </p:cNvSpPr>
          <p:nvPr>
            <p:ph type="sldNum" sz="quarter" idx="12"/>
          </p:nvPr>
        </p:nvSpPr>
        <p:spPr/>
        <p:txBody>
          <a:bodyPr/>
          <a:lstStyle/>
          <a:p>
            <a:fld id="{2DA23C2D-3845-4F8C-9F64-DBE4B5B8108A}" type="slidenum">
              <a:rPr lang="cs-CZ" smtClean="0"/>
              <a:t>7</a:t>
            </a:fld>
            <a:endParaRPr lang="cs-CZ" dirty="0"/>
          </a:p>
        </p:txBody>
      </p:sp>
    </p:spTree>
    <p:extLst>
      <p:ext uri="{BB962C8B-B14F-4D97-AF65-F5344CB8AC3E}">
        <p14:creationId xmlns:p14="http://schemas.microsoft.com/office/powerpoint/2010/main" val="40775668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919115"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Personality</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496388" y="1411852"/>
            <a:ext cx="9840685" cy="4154984"/>
          </a:xfrm>
          <a:prstGeom prst="rect">
            <a:avLst/>
          </a:prstGeom>
        </p:spPr>
        <p:txBody>
          <a:bodyPr wrap="square">
            <a:spAutoFit/>
          </a:bodyPr>
          <a:lstStyle/>
          <a:p>
            <a:r>
              <a:rPr lang="cs-CZ" altLang="cs-CZ" sz="2400" dirty="0">
                <a:solidFill>
                  <a:srgbClr val="307871"/>
                </a:solidFill>
                <a:latin typeface="Times New Roman" panose="02020603050405020304" pitchFamily="18" charset="0"/>
                <a:cs typeface="Times New Roman" panose="02020603050405020304" pitchFamily="18" charset="0"/>
              </a:rPr>
              <a:t>This definition suggests that </a:t>
            </a:r>
            <a:r>
              <a:rPr lang="cs-CZ" altLang="cs-CZ" sz="2400" b="1" dirty="0">
                <a:solidFill>
                  <a:srgbClr val="307871"/>
                </a:solidFill>
                <a:latin typeface="Times New Roman" panose="02020603050405020304" pitchFamily="18" charset="0"/>
                <a:cs typeface="Times New Roman" panose="02020603050405020304" pitchFamily="18" charset="0"/>
              </a:rPr>
              <a:t>personality not only affects other people in an organisation through interaction but also that it affects how individuals see themselves and thus the extent to which individuals are a positive or a negative force in the organisation.</a:t>
            </a:r>
          </a:p>
          <a:p>
            <a:r>
              <a:rPr lang="cs-CZ" altLang="cs-CZ" sz="2400" dirty="0">
                <a:solidFill>
                  <a:srgbClr val="307871"/>
                </a:solidFill>
                <a:latin typeface="Times New Roman" panose="02020603050405020304" pitchFamily="18" charset="0"/>
                <a:cs typeface="Times New Roman" panose="02020603050405020304" pitchFamily="18" charset="0"/>
              </a:rPr>
              <a:t>For example, personality differences can lead to hostility between individuals, which could hinder the development of effective teams, although </a:t>
            </a:r>
            <a:r>
              <a:rPr lang="cs-CZ" altLang="cs-CZ" sz="2400" b="1" i="1" dirty="0">
                <a:solidFill>
                  <a:srgbClr val="307871"/>
                </a:solidFill>
                <a:latin typeface="Times New Roman" panose="02020603050405020304" pitchFamily="18" charset="0"/>
                <a:cs typeface="Times New Roman" panose="02020603050405020304" pitchFamily="18" charset="0"/>
              </a:rPr>
              <a:t>the mix of different personalities can lead to the formation of efficinet teams</a:t>
            </a:r>
            <a:r>
              <a:rPr lang="cs-CZ" altLang="cs-CZ" sz="2400" dirty="0">
                <a:solidFill>
                  <a:srgbClr val="307871"/>
                </a:solidFill>
                <a:latin typeface="Times New Roman" panose="02020603050405020304" pitchFamily="18" charset="0"/>
                <a:cs typeface="Times New Roman" panose="02020603050405020304" pitchFamily="18" charset="0"/>
              </a:rPr>
              <a:t>.</a:t>
            </a:r>
          </a:p>
          <a:p>
            <a:r>
              <a:rPr lang="cs-CZ" altLang="cs-CZ" sz="2400" dirty="0" smtClean="0">
                <a:solidFill>
                  <a:srgbClr val="307871"/>
                </a:solidFill>
                <a:latin typeface="Times New Roman" panose="02020603050405020304" pitchFamily="18" charset="0"/>
                <a:cs typeface="Times New Roman" panose="02020603050405020304" pitchFamily="18" charset="0"/>
              </a:rPr>
              <a:t>Attitudes </a:t>
            </a:r>
            <a:r>
              <a:rPr lang="cs-CZ" altLang="cs-CZ" sz="2400" dirty="0">
                <a:solidFill>
                  <a:srgbClr val="307871"/>
                </a:solidFill>
                <a:latin typeface="Times New Roman" panose="02020603050405020304" pitchFamily="18" charset="0"/>
                <a:cs typeface="Times New Roman" panose="02020603050405020304" pitchFamily="18" charset="0"/>
              </a:rPr>
              <a:t>and motivation are influenced by personality in terms of how individuals respond to motivational stimuli or, more negatively, how a negative concept of self can lead to attitudes which might hamper attempts to motivate </a:t>
            </a:r>
            <a:r>
              <a:rPr lang="cs-CZ" altLang="cs-CZ" sz="2400" dirty="0" smtClean="0">
                <a:solidFill>
                  <a:srgbClr val="307871"/>
                </a:solidFill>
                <a:latin typeface="Times New Roman" panose="02020603050405020304" pitchFamily="18" charset="0"/>
                <a:cs typeface="Times New Roman" panose="02020603050405020304" pitchFamily="18" charset="0"/>
              </a:rPr>
              <a:t>individuals at </a:t>
            </a:r>
            <a:r>
              <a:rPr lang="cs-CZ" altLang="cs-CZ" sz="2400" dirty="0">
                <a:solidFill>
                  <a:srgbClr val="307871"/>
                </a:solidFill>
                <a:latin typeface="Times New Roman" panose="02020603050405020304" pitchFamily="18" charset="0"/>
                <a:cs typeface="Times New Roman" panose="02020603050405020304" pitchFamily="18" charset="0"/>
              </a:rPr>
              <a:t>an organisational level.</a:t>
            </a:r>
            <a:endParaRPr lang="en-GB" altLang="cs-CZ" sz="2400" dirty="0">
              <a:solidFill>
                <a:srgbClr val="307871"/>
              </a:solidFill>
              <a:latin typeface="Times New Roman" panose="02020603050405020304" pitchFamily="18" charset="0"/>
              <a:cs typeface="Times New Roman" panose="02020603050405020304" pitchFamily="18" charset="0"/>
            </a:endParaRPr>
          </a:p>
        </p:txBody>
      </p:sp>
      <p:sp>
        <p:nvSpPr>
          <p:cNvPr id="3" name="Zástupný symbol pro číslo snímku 2"/>
          <p:cNvSpPr>
            <a:spLocks noGrp="1"/>
          </p:cNvSpPr>
          <p:nvPr>
            <p:ph type="sldNum" sz="quarter" idx="12"/>
          </p:nvPr>
        </p:nvSpPr>
        <p:spPr/>
        <p:txBody>
          <a:bodyPr/>
          <a:lstStyle/>
          <a:p>
            <a:fld id="{2DA23C2D-3845-4F8C-9F64-DBE4B5B8108A}" type="slidenum">
              <a:rPr lang="cs-CZ" smtClean="0"/>
              <a:t>8</a:t>
            </a:fld>
            <a:endParaRPr lang="cs-CZ" dirty="0"/>
          </a:p>
        </p:txBody>
      </p:sp>
    </p:spTree>
    <p:extLst>
      <p:ext uri="{BB962C8B-B14F-4D97-AF65-F5344CB8AC3E}">
        <p14:creationId xmlns:p14="http://schemas.microsoft.com/office/powerpoint/2010/main" val="14556576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919115"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Personality</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496388" y="1411852"/>
            <a:ext cx="9840685" cy="2677656"/>
          </a:xfrm>
          <a:prstGeom prst="rect">
            <a:avLst/>
          </a:prstGeom>
        </p:spPr>
        <p:txBody>
          <a:bodyPr wrap="square">
            <a:spAutoFit/>
          </a:bodyPr>
          <a:lstStyle/>
          <a:p>
            <a:r>
              <a:rPr lang="cs-CZ" altLang="cs-CZ" sz="2400" dirty="0" smtClean="0">
                <a:solidFill>
                  <a:srgbClr val="307871"/>
                </a:solidFill>
                <a:latin typeface="Times New Roman" panose="02020603050405020304" pitchFamily="18" charset="0"/>
                <a:cs typeface="Times New Roman" panose="02020603050405020304" pitchFamily="18" charset="0"/>
              </a:rPr>
              <a:t>Furthermore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b="1" dirty="0">
                <a:solidFill>
                  <a:srgbClr val="307871"/>
                </a:solidFill>
                <a:latin typeface="Times New Roman" panose="02020603050405020304" pitchFamily="18" charset="0"/>
                <a:cs typeface="Times New Roman" panose="02020603050405020304" pitchFamily="18" charset="0"/>
              </a:rPr>
              <a:t>personality may have a major bearing on the way people behave in an organisation. </a:t>
            </a:r>
            <a:r>
              <a:rPr lang="cs-CZ" altLang="cs-CZ" sz="2400" dirty="0">
                <a:solidFill>
                  <a:srgbClr val="307871"/>
                </a:solidFill>
                <a:latin typeface="Times New Roman" panose="02020603050405020304" pitchFamily="18" charset="0"/>
                <a:cs typeface="Times New Roman" panose="02020603050405020304" pitchFamily="18" charset="0"/>
              </a:rPr>
              <a:t>An issue often debated is the extent of this interaction, as it is argued that </a:t>
            </a:r>
            <a:r>
              <a:rPr lang="cs-CZ" altLang="cs-CZ" sz="2400" b="1" i="1" dirty="0">
                <a:solidFill>
                  <a:srgbClr val="307871"/>
                </a:solidFill>
                <a:latin typeface="Times New Roman" panose="02020603050405020304" pitchFamily="18" charset="0"/>
                <a:cs typeface="Times New Roman" panose="02020603050405020304" pitchFamily="18" charset="0"/>
              </a:rPr>
              <a:t>behaviour</a:t>
            </a:r>
            <a:r>
              <a:rPr lang="cs-CZ" altLang="cs-CZ" sz="2400" dirty="0">
                <a:solidFill>
                  <a:srgbClr val="307871"/>
                </a:solidFill>
                <a:latin typeface="Times New Roman" panose="02020603050405020304" pitchFamily="18" charset="0"/>
                <a:cs typeface="Times New Roman" panose="02020603050405020304" pitchFamily="18" charset="0"/>
              </a:rPr>
              <a:t> is determined by a number of </a:t>
            </a:r>
            <a:r>
              <a:rPr lang="cs-CZ" altLang="cs-CZ" sz="2400" b="1" i="1" dirty="0">
                <a:solidFill>
                  <a:srgbClr val="307871"/>
                </a:solidFill>
                <a:latin typeface="Times New Roman" panose="02020603050405020304" pitchFamily="18" charset="0"/>
                <a:cs typeface="Times New Roman" panose="02020603050405020304" pitchFamily="18" charset="0"/>
              </a:rPr>
              <a:t>innate factors</a:t>
            </a:r>
            <a:r>
              <a:rPr lang="cs-CZ" altLang="cs-CZ" sz="2400" dirty="0">
                <a:solidFill>
                  <a:srgbClr val="307871"/>
                </a:solidFill>
                <a:latin typeface="Times New Roman" panose="02020603050405020304" pitchFamily="18" charset="0"/>
                <a:cs typeface="Times New Roman" panose="02020603050405020304" pitchFamily="18" charset="0"/>
              </a:rPr>
              <a:t>, based around personal attributes, and also by a number of </a:t>
            </a:r>
            <a:r>
              <a:rPr lang="cs-CZ" altLang="cs-CZ" sz="2400" b="1" i="1" dirty="0">
                <a:solidFill>
                  <a:srgbClr val="307871"/>
                </a:solidFill>
                <a:latin typeface="Times New Roman" panose="02020603050405020304" pitchFamily="18" charset="0"/>
                <a:cs typeface="Times New Roman" panose="02020603050405020304" pitchFamily="18" charset="0"/>
              </a:rPr>
              <a:t>environmental factors </a:t>
            </a:r>
            <a:r>
              <a:rPr lang="cs-CZ" altLang="cs-CZ" sz="2400" dirty="0">
                <a:solidFill>
                  <a:srgbClr val="307871"/>
                </a:solidFill>
                <a:latin typeface="Times New Roman" panose="02020603050405020304" pitchFamily="18" charset="0"/>
                <a:cs typeface="Times New Roman" panose="02020603050405020304" pitchFamily="18" charset="0"/>
              </a:rPr>
              <a:t>outside the control of the individual</a:t>
            </a:r>
            <a:r>
              <a:rPr lang="cs-CZ" altLang="cs-CZ" sz="2400" dirty="0" smtClean="0">
                <a:solidFill>
                  <a:srgbClr val="307871"/>
                </a:solidFill>
                <a:latin typeface="Times New Roman" panose="02020603050405020304" pitchFamily="18" charset="0"/>
                <a:cs typeface="Times New Roman" panose="02020603050405020304" pitchFamily="18" charset="0"/>
              </a:rPr>
              <a:t>.</a:t>
            </a:r>
          </a:p>
          <a:p>
            <a:endParaRPr lang="cs-CZ" altLang="cs-CZ" sz="2400" dirty="0">
              <a:solidFill>
                <a:srgbClr val="307871"/>
              </a:solidFill>
              <a:latin typeface="Times New Roman" panose="02020603050405020304" pitchFamily="18" charset="0"/>
              <a:cs typeface="Times New Roman" panose="02020603050405020304" pitchFamily="18" charset="0"/>
            </a:endParaRPr>
          </a:p>
          <a:p>
            <a:r>
              <a:rPr lang="cs-CZ" altLang="cs-CZ" sz="2400" dirty="0">
                <a:solidFill>
                  <a:srgbClr val="307871"/>
                </a:solidFill>
                <a:latin typeface="Times New Roman" panose="02020603050405020304" pitchFamily="18" charset="0"/>
                <a:cs typeface="Times New Roman" panose="02020603050405020304" pitchFamily="18" charset="0"/>
              </a:rPr>
              <a:t>Some of these factors can be seen in Table.</a:t>
            </a:r>
            <a:endParaRPr lang="en-GB" altLang="cs-CZ" sz="2400" dirty="0">
              <a:solidFill>
                <a:srgbClr val="307871"/>
              </a:solidFill>
              <a:latin typeface="Times New Roman" panose="02020603050405020304" pitchFamily="18" charset="0"/>
              <a:cs typeface="Times New Roman" panose="02020603050405020304" pitchFamily="18" charset="0"/>
            </a:endParaRPr>
          </a:p>
        </p:txBody>
      </p:sp>
      <p:sp>
        <p:nvSpPr>
          <p:cNvPr id="3" name="Zástupný symbol pro číslo snímku 2"/>
          <p:cNvSpPr>
            <a:spLocks noGrp="1"/>
          </p:cNvSpPr>
          <p:nvPr>
            <p:ph type="sldNum" sz="quarter" idx="12"/>
          </p:nvPr>
        </p:nvSpPr>
        <p:spPr/>
        <p:txBody>
          <a:bodyPr/>
          <a:lstStyle/>
          <a:p>
            <a:fld id="{2DA23C2D-3845-4F8C-9F64-DBE4B5B8108A}" type="slidenum">
              <a:rPr lang="cs-CZ" smtClean="0"/>
              <a:t>9</a:t>
            </a:fld>
            <a:endParaRPr lang="cs-CZ" dirty="0"/>
          </a:p>
        </p:txBody>
      </p:sp>
    </p:spTree>
    <p:extLst>
      <p:ext uri="{BB962C8B-B14F-4D97-AF65-F5344CB8AC3E}">
        <p14:creationId xmlns:p14="http://schemas.microsoft.com/office/powerpoint/2010/main" val="784391931"/>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2404</TotalTime>
  <Words>1924</Words>
  <Application>Microsoft Office PowerPoint</Application>
  <PresentationFormat>Širokoúhlá obrazovka</PresentationFormat>
  <Paragraphs>311</Paragraphs>
  <Slides>35</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35</vt:i4>
      </vt:variant>
    </vt:vector>
  </HeadingPairs>
  <TitlesOfParts>
    <vt:vector size="41" baseType="lpstr">
      <vt:lpstr>Arial</vt:lpstr>
      <vt:lpstr>Calibri</vt:lpstr>
      <vt:lpstr>Calibri Light</vt:lpstr>
      <vt:lpstr>Times New Roman</vt:lpstr>
      <vt:lpstr>Wingdings</vt:lpstr>
      <vt:lpstr>Motiv Office</vt:lpstr>
      <vt:lpstr>Managerial skills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Group A</vt:lpstr>
      <vt:lpstr>Group B</vt:lpstr>
      <vt:lpstr>Group C</vt:lpstr>
      <vt:lpstr>Group D</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Your learning style</vt:lpstr>
      <vt:lpstr>Your Learning Style</vt:lpstr>
      <vt:lpstr>Your Learning Style</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ryl0001</cp:lastModifiedBy>
  <cp:revision>372</cp:revision>
  <cp:lastPrinted>2019-09-16T06:57:19Z</cp:lastPrinted>
  <dcterms:created xsi:type="dcterms:W3CDTF">2016-11-25T20:36:16Z</dcterms:created>
  <dcterms:modified xsi:type="dcterms:W3CDTF">2021-05-26T08:42:13Z</dcterms:modified>
</cp:coreProperties>
</file>