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7" r:id="rId2"/>
    <p:sldId id="256" r:id="rId3"/>
    <p:sldId id="325" r:id="rId4"/>
    <p:sldId id="326" r:id="rId5"/>
    <p:sldId id="327" r:id="rId6"/>
    <p:sldId id="333" r:id="rId7"/>
    <p:sldId id="334" r:id="rId8"/>
    <p:sldId id="335" r:id="rId9"/>
    <p:sldId id="336" r:id="rId10"/>
    <p:sldId id="337" r:id="rId11"/>
    <p:sldId id="338" r:id="rId12"/>
    <p:sldId id="339" r:id="rId13"/>
    <p:sldId id="340" r:id="rId14"/>
    <p:sldId id="341" r:id="rId15"/>
    <p:sldId id="371" r:id="rId16"/>
    <p:sldId id="372" r:id="rId17"/>
    <p:sldId id="398" r:id="rId18"/>
    <p:sldId id="399" r:id="rId19"/>
    <p:sldId id="400" r:id="rId20"/>
    <p:sldId id="401" r:id="rId21"/>
    <p:sldId id="402" r:id="rId22"/>
    <p:sldId id="403" r:id="rId23"/>
    <p:sldId id="404" r:id="rId24"/>
    <p:sldId id="405" r:id="rId25"/>
    <p:sldId id="373" r:id="rId26"/>
    <p:sldId id="374" r:id="rId27"/>
    <p:sldId id="375" r:id="rId28"/>
    <p:sldId id="376" r:id="rId29"/>
    <p:sldId id="395" r:id="rId30"/>
    <p:sldId id="396" r:id="rId31"/>
    <p:sldId id="397" r:id="rId32"/>
    <p:sldId id="394" r:id="rId33"/>
    <p:sldId id="342" r:id="rId34"/>
    <p:sldId id="343" r:id="rId35"/>
    <p:sldId id="370" r:id="rId36"/>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8F291C6E-8C11-4C63-B6A7-41152987D890}" type="datetimeFigureOut">
              <a:rPr lang="cs-CZ" smtClean="0"/>
              <a:t>26.05.2021</a:t>
            </a:fld>
            <a:endParaRPr lang="cs-CZ" dirty="0"/>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359E297A-3969-4687-A305-E76BC2BDE3BE}" type="slidenum">
              <a:rPr lang="cs-CZ" smtClean="0"/>
              <a:t>‹#›</a:t>
            </a:fld>
            <a:endParaRPr lang="cs-CZ" dirty="0"/>
          </a:p>
        </p:txBody>
      </p:sp>
    </p:spTree>
    <p:extLst>
      <p:ext uri="{BB962C8B-B14F-4D97-AF65-F5344CB8AC3E}">
        <p14:creationId xmlns:p14="http://schemas.microsoft.com/office/powerpoint/2010/main" val="185828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F988D40A-5051-4A30-8E5D-41588DAD2BAF}" type="datetimeFigureOut">
              <a:rPr lang="cs-CZ" smtClean="0"/>
              <a:t>26.05.2021</a:t>
            </a:fld>
            <a:endParaRPr lang="cs-CZ" dirty="0"/>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90E54C59-2E3D-4B63-B506-2D0AEC0A3AB3}" type="slidenum">
              <a:rPr lang="cs-CZ" smtClean="0"/>
              <a:t>‹#›</a:t>
            </a:fld>
            <a:endParaRPr lang="cs-CZ" dirty="0"/>
          </a:p>
        </p:txBody>
      </p:sp>
    </p:spTree>
    <p:extLst>
      <p:ext uri="{BB962C8B-B14F-4D97-AF65-F5344CB8AC3E}">
        <p14:creationId xmlns:p14="http://schemas.microsoft.com/office/powerpoint/2010/main" val="30101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67D411A-99D2-459F-9165-C384EDF5D9C1}"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A2E942-73C2-4678-A549-EFA4A652CB1D}"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C114D0-C4DE-4A06-908C-0A051B5E3B47}"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801717-6F00-47A4-89A4-2D31C00BB221}"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096F23A-5E44-4355-BDBA-0CD1D889F9F4}" type="datetime1">
              <a:rPr lang="cs-CZ" smtClean="0"/>
              <a:t>26.05.2021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CE28C8-8361-4463-BF79-DCF564F49157}"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6796837-8DE1-4CFC-9C50-AE27EB2E8617}" type="datetime1">
              <a:rPr lang="cs-CZ" smtClean="0"/>
              <a:t>26.05.2021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F02FAEF-2463-4E9E-9D95-373285ED2593}" type="datetime1">
              <a:rPr lang="cs-CZ" smtClean="0"/>
              <a:t>26.05.2021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698496-6B4F-479A-BFFD-E018E5ED3B0C}" type="datetime1">
              <a:rPr lang="cs-CZ" smtClean="0"/>
              <a:t>26.05.2021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0C2D42-8B5E-4E2C-AAA1-9AE5F63CE90C}"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D31E011-EFA6-42D4-8CF7-2EE207E3B124}" type="datetime1">
              <a:rPr lang="cs-CZ" smtClean="0"/>
              <a:t>26.05.2021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AFF6-7CD4-4070-9395-955DB9142D54}" type="datetime1">
              <a:rPr lang="cs-CZ" smtClean="0"/>
              <a:t>26.05.2021</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722811" y="356659"/>
            <a:ext cx="6130835"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174172" y="932723"/>
            <a:ext cx="7265978" cy="2880320"/>
          </a:xfrm>
          <a:prstGeom prst="rect">
            <a:avLst/>
          </a:prstGeom>
        </p:spPr>
        <p:txBody>
          <a:bodyPr anchor="t">
            <a:normAutofit/>
          </a:bodyPr>
          <a:lstStyle/>
          <a:p>
            <a:pPr algn="ctr"/>
            <a:r>
              <a:rPr lang="cs-CZ" sz="5333" b="1" dirty="0" smtClean="0">
                <a:solidFill>
                  <a:schemeClr val="bg1"/>
                </a:solidFill>
                <a:latin typeface="Times New Roman" panose="02020603050405020304" pitchFamily="18" charset="0"/>
                <a:cs typeface="Times New Roman" panose="02020603050405020304" pitchFamily="18" charset="0"/>
              </a:rPr>
              <a:t>Managerial skills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3648622"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7114903" y="3988527"/>
            <a:ext cx="4848126" cy="2512816"/>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2400" b="1" dirty="0" smtClean="0">
                <a:solidFill>
                  <a:srgbClr val="307871"/>
                </a:solidFill>
                <a:latin typeface="Times New Roman" panose="02020603050405020304" pitchFamily="18" charset="0"/>
                <a:cs typeface="Times New Roman" panose="02020603050405020304" pitchFamily="18" charset="0"/>
              </a:rPr>
              <a:t>Ing. Žaneta Rylková, Ph.D.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l">
              <a:defRPr/>
            </a:pPr>
            <a:r>
              <a:rPr lang="cs-CZ" altLang="cs-CZ" sz="1400" dirty="0">
                <a:latin typeface="Times New Roman" panose="02020603050405020304" pitchFamily="18" charset="0"/>
                <a:cs typeface="Times New Roman" panose="02020603050405020304" pitchFamily="18" charset="0"/>
              </a:rPr>
              <a:t>Silesian Univerzity in Opava, School of Business Administration in Karvina</a:t>
            </a:r>
          </a:p>
          <a:p>
            <a:pPr algn="l">
              <a:defRPr/>
            </a:pPr>
            <a:r>
              <a:rPr lang="cs-CZ" altLang="cs-CZ" sz="1400" dirty="0">
                <a:latin typeface="Times New Roman" panose="02020603050405020304" pitchFamily="18" charset="0"/>
                <a:cs typeface="Times New Roman" panose="02020603050405020304" pitchFamily="18" charset="0"/>
              </a:rPr>
              <a:t>Czech Republic</a:t>
            </a:r>
          </a:p>
          <a:p>
            <a:pPr algn="l">
              <a:defRPr/>
            </a:pPr>
            <a:r>
              <a:rPr lang="cs-CZ" altLang="cs-CZ" sz="1400" dirty="0">
                <a:latin typeface="Times New Roman" panose="02020603050405020304" pitchFamily="18" charset="0"/>
                <a:cs typeface="Times New Roman" panose="02020603050405020304" pitchFamily="18" charset="0"/>
              </a:rPr>
              <a:t>Department of Business Economics and Management</a:t>
            </a:r>
          </a:p>
          <a:p>
            <a:pPr algn="l">
              <a:defRPr/>
            </a:pPr>
            <a:r>
              <a:rPr lang="cs-CZ" altLang="cs-CZ" sz="1400" dirty="0">
                <a:latin typeface="Times New Roman" panose="02020603050405020304" pitchFamily="18" charset="0"/>
                <a:cs typeface="Times New Roman" panose="02020603050405020304" pitchFamily="18" charset="0"/>
              </a:rPr>
              <a:t>rylkova@opf.slu.cz</a:t>
            </a:r>
          </a:p>
          <a:p>
            <a:pPr algn="r"/>
            <a:endParaRPr lang="en-GB" altLang="cs-CZ"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2533334970"/>
              </p:ext>
            </p:extLst>
          </p:nvPr>
        </p:nvGraphicFramePr>
        <p:xfrm>
          <a:off x="1004388" y="2546219"/>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875273292"/>
                    </a:ext>
                  </a:extLst>
                </a:gridCol>
                <a:gridCol w="4064000">
                  <a:extLst>
                    <a:ext uri="{9D8B030D-6E8A-4147-A177-3AD203B41FA5}">
                      <a16:colId xmlns:a16="http://schemas.microsoft.com/office/drawing/2014/main" val="3800580068"/>
                    </a:ext>
                  </a:extLst>
                </a:gridCol>
              </a:tblGrid>
              <a:tr h="370840">
                <a:tc>
                  <a:txBody>
                    <a:bodyPr/>
                    <a:lstStyle/>
                    <a:p>
                      <a:r>
                        <a:rPr lang="cs-CZ" dirty="0" smtClean="0">
                          <a:latin typeface="Times New Roman" panose="02020603050405020304" pitchFamily="18" charset="0"/>
                          <a:cs typeface="Times New Roman" panose="02020603050405020304" pitchFamily="18" charset="0"/>
                        </a:rPr>
                        <a:t>Innate factors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Environmental factors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6349088"/>
                  </a:ext>
                </a:extLst>
              </a:tr>
              <a:tr h="370840">
                <a:tc>
                  <a:txBody>
                    <a:bodyPr/>
                    <a:lstStyle/>
                    <a:p>
                      <a:r>
                        <a:rPr lang="cs-CZ" dirty="0" smtClean="0">
                          <a:latin typeface="Times New Roman" panose="02020603050405020304" pitchFamily="18" charset="0"/>
                          <a:cs typeface="Times New Roman" panose="02020603050405020304" pitchFamily="18" charset="0"/>
                        </a:rPr>
                        <a:t>Personality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Organisation/work factors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11831244"/>
                  </a:ext>
                </a:extLst>
              </a:tr>
              <a:tr h="370840">
                <a:tc>
                  <a:txBody>
                    <a:bodyPr/>
                    <a:lstStyle/>
                    <a:p>
                      <a:r>
                        <a:rPr lang="cs-CZ" dirty="0" smtClean="0">
                          <a:latin typeface="Times New Roman" panose="02020603050405020304" pitchFamily="18" charset="0"/>
                          <a:cs typeface="Times New Roman" panose="02020603050405020304" pitchFamily="18" charset="0"/>
                        </a:rPr>
                        <a:t>Perception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Family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92702350"/>
                  </a:ext>
                </a:extLst>
              </a:tr>
              <a:tr h="370840">
                <a:tc>
                  <a:txBody>
                    <a:bodyPr/>
                    <a:lstStyle/>
                    <a:p>
                      <a:r>
                        <a:rPr lang="cs-CZ" dirty="0" smtClean="0">
                          <a:latin typeface="Times New Roman" panose="02020603050405020304" pitchFamily="18" charset="0"/>
                          <a:cs typeface="Times New Roman" panose="02020603050405020304" pitchFamily="18" charset="0"/>
                        </a:rPr>
                        <a:t>Values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Peer-group pressures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67616290"/>
                  </a:ext>
                </a:extLst>
              </a:tr>
              <a:tr h="370840">
                <a:tc>
                  <a:txBody>
                    <a:bodyPr/>
                    <a:lstStyle/>
                    <a:p>
                      <a:r>
                        <a:rPr lang="cs-CZ" dirty="0" smtClean="0">
                          <a:latin typeface="Times New Roman" panose="02020603050405020304" pitchFamily="18" charset="0"/>
                          <a:cs typeface="Times New Roman" panose="02020603050405020304" pitchFamily="18" charset="0"/>
                        </a:rPr>
                        <a:t>Abilities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Personal life experiences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9897066"/>
                  </a:ext>
                </a:extLst>
              </a:tr>
            </a:tbl>
          </a:graphicData>
        </a:graphic>
      </p:graphicFrame>
      <p:sp>
        <p:nvSpPr>
          <p:cNvPr id="3" name="Obdélník 2"/>
          <p:cNvSpPr/>
          <p:nvPr/>
        </p:nvSpPr>
        <p:spPr>
          <a:xfrm>
            <a:off x="894907" y="1337676"/>
            <a:ext cx="3893117" cy="369332"/>
          </a:xfrm>
          <a:prstGeom prst="rect">
            <a:avLst/>
          </a:prstGeom>
        </p:spPr>
        <p:txBody>
          <a:bodyPr wrap="none">
            <a:spAutoFit/>
          </a:bodyPr>
          <a:lstStyle/>
          <a:p>
            <a:r>
              <a:rPr lang="cs-CZ" altLang="cs-CZ" dirty="0">
                <a:solidFill>
                  <a:srgbClr val="002060"/>
                </a:solidFill>
                <a:latin typeface="Times New Roman" panose="02020603050405020304" pitchFamily="18" charset="0"/>
                <a:cs typeface="Times New Roman" panose="02020603050405020304" pitchFamily="18" charset="0"/>
              </a:rPr>
              <a:t>Variables affecting individual behaviour</a:t>
            </a:r>
            <a:endParaRPr lang="en-GB" altLang="cs-CZ" dirty="0">
              <a:solidFill>
                <a:srgbClr val="002060"/>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10</a:t>
            </a:fld>
            <a:endParaRPr lang="cs-CZ" dirty="0"/>
          </a:p>
        </p:txBody>
      </p:sp>
    </p:spTree>
    <p:extLst>
      <p:ext uri="{BB962C8B-B14F-4D97-AF65-F5344CB8AC3E}">
        <p14:creationId xmlns:p14="http://schemas.microsoft.com/office/powerpoint/2010/main" val="3039721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b="1" dirty="0">
                <a:solidFill>
                  <a:srgbClr val="307871"/>
                </a:solidFill>
                <a:latin typeface="Times New Roman" panose="02020603050405020304" pitchFamily="18" charset="0"/>
                <a:cs typeface="Times New Roman" panose="02020603050405020304" pitchFamily="18" charset="0"/>
              </a:rPr>
              <a:t>P</a:t>
            </a:r>
            <a:r>
              <a:rPr lang="cs-CZ" altLang="cs-CZ" sz="2400" b="1" dirty="0" smtClean="0">
                <a:solidFill>
                  <a:srgbClr val="307871"/>
                </a:solidFill>
                <a:latin typeface="Times New Roman" panose="02020603050405020304" pitchFamily="18" charset="0"/>
                <a:cs typeface="Times New Roman" panose="02020603050405020304" pitchFamily="18" charset="0"/>
              </a:rPr>
              <a:t>eople </a:t>
            </a:r>
            <a:r>
              <a:rPr lang="cs-CZ" altLang="cs-CZ" sz="2400" b="1" dirty="0">
                <a:solidFill>
                  <a:srgbClr val="307871"/>
                </a:solidFill>
                <a:latin typeface="Times New Roman" panose="02020603050405020304" pitchFamily="18" charset="0"/>
                <a:cs typeface="Times New Roman" panose="02020603050405020304" pitchFamily="18" charset="0"/>
              </a:rPr>
              <a:t>have certain inherent traits which determine their personality and thus their behaviour.</a:t>
            </a:r>
          </a:p>
          <a:p>
            <a:r>
              <a:rPr lang="cs-CZ" altLang="cs-CZ" sz="2400" dirty="0">
                <a:solidFill>
                  <a:srgbClr val="307871"/>
                </a:solidFill>
                <a:latin typeface="Times New Roman" panose="02020603050405020304" pitchFamily="18" charset="0"/>
                <a:cs typeface="Times New Roman" panose="02020603050405020304" pitchFamily="18" charset="0"/>
              </a:rPr>
              <a:t>F</a:t>
            </a:r>
            <a:r>
              <a:rPr lang="cs-CZ" altLang="cs-CZ" sz="2400" dirty="0" smtClean="0">
                <a:solidFill>
                  <a:srgbClr val="307871"/>
                </a:solidFill>
                <a:latin typeface="Times New Roman" panose="02020603050405020304" pitchFamily="18" charset="0"/>
                <a:cs typeface="Times New Roman" panose="02020603050405020304" pitchFamily="18" charset="0"/>
              </a:rPr>
              <a:t>ive </a:t>
            </a:r>
            <a:r>
              <a:rPr lang="cs-CZ" altLang="cs-CZ" sz="2400" dirty="0">
                <a:solidFill>
                  <a:srgbClr val="307871"/>
                </a:solidFill>
                <a:latin typeface="Times New Roman" panose="02020603050405020304" pitchFamily="18" charset="0"/>
                <a:cs typeface="Times New Roman" panose="02020603050405020304" pitchFamily="18" charset="0"/>
              </a:rPr>
              <a:t>main </a:t>
            </a:r>
            <a:r>
              <a:rPr lang="cs-CZ" altLang="cs-CZ" sz="2400" b="1" i="1" dirty="0">
                <a:solidFill>
                  <a:srgbClr val="307871"/>
                </a:solidFill>
                <a:latin typeface="Times New Roman" panose="02020603050405020304" pitchFamily="18" charset="0"/>
                <a:cs typeface="Times New Roman" panose="02020603050405020304" pitchFamily="18" charset="0"/>
              </a:rPr>
              <a:t>personality </a:t>
            </a:r>
            <a:r>
              <a:rPr lang="cs-CZ" altLang="cs-CZ" sz="2400" b="1" i="1" dirty="0" smtClean="0">
                <a:solidFill>
                  <a:srgbClr val="307871"/>
                </a:solidFill>
                <a:latin typeface="Times New Roman" panose="02020603050405020304" pitchFamily="18" charset="0"/>
                <a:cs typeface="Times New Roman" panose="02020603050405020304" pitchFamily="18" charset="0"/>
              </a:rPr>
              <a:t>traits</a:t>
            </a:r>
            <a:r>
              <a:rPr lang="cs-CZ" altLang="cs-CZ" sz="2400" b="1" i="1" dirty="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are </a:t>
            </a:r>
            <a:r>
              <a:rPr lang="cs-CZ" altLang="cs-CZ" sz="2400" dirty="0">
                <a:solidFill>
                  <a:srgbClr val="307871"/>
                </a:solidFill>
                <a:latin typeface="Times New Roman" panose="02020603050405020304" pitchFamily="18" charset="0"/>
                <a:cs typeface="Times New Roman" panose="02020603050405020304" pitchFamily="18" charset="0"/>
              </a:rPr>
              <a:t>the most significant for determining behaviour. These, or a subset of these, form the </a:t>
            </a:r>
            <a:r>
              <a:rPr lang="cs-CZ" altLang="cs-CZ" sz="2400" b="1" i="1" dirty="0">
                <a:solidFill>
                  <a:srgbClr val="307871"/>
                </a:solidFill>
                <a:latin typeface="Times New Roman" panose="02020603050405020304" pitchFamily="18" charset="0"/>
                <a:cs typeface="Times New Roman" panose="02020603050405020304" pitchFamily="18" charset="0"/>
              </a:rPr>
              <a:t>basis of many personality tests </a:t>
            </a:r>
            <a:r>
              <a:rPr lang="cs-CZ" altLang="cs-CZ" sz="2400" dirty="0">
                <a:solidFill>
                  <a:srgbClr val="307871"/>
                </a:solidFill>
                <a:latin typeface="Times New Roman" panose="02020603050405020304" pitchFamily="18" charset="0"/>
                <a:cs typeface="Times New Roman" panose="02020603050405020304" pitchFamily="18" charset="0"/>
              </a:rPr>
              <a:t>often </a:t>
            </a:r>
            <a:r>
              <a:rPr lang="cs-CZ" altLang="cs-CZ" sz="2400" i="1" dirty="0">
                <a:solidFill>
                  <a:srgbClr val="307871"/>
                </a:solidFill>
                <a:latin typeface="Times New Roman" panose="02020603050405020304" pitchFamily="18" charset="0"/>
                <a:cs typeface="Times New Roman" panose="02020603050405020304" pitchFamily="18" charset="0"/>
              </a:rPr>
              <a:t>used in organisational settings for recruitment and development </a:t>
            </a:r>
            <a:r>
              <a:rPr lang="cs-CZ" altLang="cs-CZ" sz="2400" dirty="0">
                <a:solidFill>
                  <a:srgbClr val="307871"/>
                </a:solidFill>
                <a:latin typeface="Times New Roman" panose="02020603050405020304" pitchFamily="18" charset="0"/>
                <a:cs typeface="Times New Roman" panose="02020603050405020304" pitchFamily="18" charset="0"/>
              </a:rPr>
              <a:t>purposes. Each of these five characteristics provides a continuum along which supposedly we all can be located.</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11</a:t>
            </a:fld>
            <a:endParaRPr lang="cs-CZ" dirty="0"/>
          </a:p>
        </p:txBody>
      </p:sp>
    </p:spTree>
    <p:extLst>
      <p:ext uri="{BB962C8B-B14F-4D97-AF65-F5344CB8AC3E}">
        <p14:creationId xmlns:p14="http://schemas.microsoft.com/office/powerpoint/2010/main" val="1637544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785652"/>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These key </a:t>
            </a:r>
            <a:r>
              <a:rPr lang="cs-CZ" altLang="cs-CZ" sz="2400" dirty="0" err="1">
                <a:solidFill>
                  <a:srgbClr val="307871"/>
                </a:solidFill>
                <a:latin typeface="Times New Roman" panose="02020603050405020304" pitchFamily="18" charset="0"/>
                <a:cs typeface="Times New Roman" panose="02020603050405020304" pitchFamily="18" charset="0"/>
              </a:rPr>
              <a:t>traits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are (Big </a:t>
            </a:r>
            <a:r>
              <a:rPr lang="cs-CZ" altLang="cs-CZ" sz="2400" dirty="0" err="1" smtClean="0">
                <a:solidFill>
                  <a:srgbClr val="307871"/>
                </a:solidFill>
                <a:latin typeface="Times New Roman" panose="02020603050405020304" pitchFamily="18" charset="0"/>
                <a:cs typeface="Times New Roman" panose="02020603050405020304" pitchFamily="18" charset="0"/>
              </a:rPr>
              <a:t>five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factors</a:t>
            </a:r>
            <a:r>
              <a:rPr lang="cs-CZ" altLang="cs-CZ" sz="2400" dirty="0" smtClean="0">
                <a:solidFill>
                  <a:srgbClr val="307871"/>
                </a:solidFill>
                <a:latin typeface="Times New Roman" panose="02020603050405020304" pitchFamily="18" charset="0"/>
                <a:cs typeface="Times New Roman" panose="02020603050405020304" pitchFamily="18" charset="0"/>
              </a:rPr>
              <a:t> – FFM):</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Agreebleness</a:t>
            </a:r>
            <a:r>
              <a:rPr lang="cs-CZ" altLang="cs-CZ" sz="2400" dirty="0">
                <a:solidFill>
                  <a:srgbClr val="307871"/>
                </a:solidFill>
                <a:latin typeface="Times New Roman" panose="02020603050405020304" pitchFamily="18" charset="0"/>
                <a:cs typeface="Times New Roman" panose="02020603050405020304" pitchFamily="18" charset="0"/>
              </a:rPr>
              <a:t> – an individual can be seen as very agreeable or very uncooperative</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Openess to experience </a:t>
            </a:r>
            <a:r>
              <a:rPr lang="cs-CZ" altLang="cs-CZ" sz="2400" dirty="0">
                <a:solidFill>
                  <a:srgbClr val="307871"/>
                </a:solidFill>
                <a:latin typeface="Times New Roman" panose="02020603050405020304" pitchFamily="18" charset="0"/>
                <a:cs typeface="Times New Roman" panose="02020603050405020304" pitchFamily="18" charset="0"/>
              </a:rPr>
              <a:t>– the range is from very open-minded to closed and narrow-minded</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Extrovert or introvert </a:t>
            </a:r>
            <a:r>
              <a:rPr lang="cs-CZ" altLang="cs-CZ" sz="2400" dirty="0">
                <a:solidFill>
                  <a:srgbClr val="307871"/>
                </a:solidFill>
                <a:latin typeface="Times New Roman" panose="02020603050405020304" pitchFamily="18" charset="0"/>
                <a:cs typeface="Times New Roman" panose="02020603050405020304" pitchFamily="18" charset="0"/>
              </a:rPr>
              <a:t>– the range is from very sociable and outgoing to more reserved and cautious</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Conscientiousness </a:t>
            </a:r>
            <a:r>
              <a:rPr lang="cs-CZ" altLang="cs-CZ" sz="2400" dirty="0">
                <a:solidFill>
                  <a:srgbClr val="307871"/>
                </a:solidFill>
                <a:latin typeface="Times New Roman" panose="02020603050405020304" pitchFamily="18" charset="0"/>
                <a:cs typeface="Times New Roman" panose="02020603050405020304" pitchFamily="18" charset="0"/>
              </a:rPr>
              <a:t>– the range is from responsible to irresponsible, and</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Emotionally stable </a:t>
            </a:r>
            <a:r>
              <a:rPr lang="cs-CZ" altLang="cs-CZ" sz="2400" dirty="0">
                <a:solidFill>
                  <a:srgbClr val="307871"/>
                </a:solidFill>
                <a:latin typeface="Times New Roman" panose="02020603050405020304" pitchFamily="18" charset="0"/>
                <a:cs typeface="Times New Roman" panose="02020603050405020304" pitchFamily="18" charset="0"/>
              </a:rPr>
              <a:t>– the range is from an ability to control emotions to a more unstable emotional pattern</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12</a:t>
            </a:fld>
            <a:endParaRPr lang="cs-CZ" dirty="0"/>
          </a:p>
        </p:txBody>
      </p:sp>
    </p:spTree>
    <p:extLst>
      <p:ext uri="{BB962C8B-B14F-4D97-AF65-F5344CB8AC3E}">
        <p14:creationId xmlns:p14="http://schemas.microsoft.com/office/powerpoint/2010/main" val="4142172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2835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Testing indiviudals and groups in organisations –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972558"/>
            <a:ext cx="8280920" cy="50015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nvPr>
        </p:nvGraphicFramePr>
        <p:xfrm>
          <a:off x="1613988" y="1163803"/>
          <a:ext cx="8128000" cy="482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76030238"/>
                    </a:ext>
                  </a:extLst>
                </a:gridCol>
                <a:gridCol w="4064000">
                  <a:extLst>
                    <a:ext uri="{9D8B030D-6E8A-4147-A177-3AD203B41FA5}">
                      <a16:colId xmlns:a16="http://schemas.microsoft.com/office/drawing/2014/main" val="3163724294"/>
                    </a:ext>
                  </a:extLst>
                </a:gridCol>
              </a:tblGrid>
              <a:tr h="370840">
                <a:tc>
                  <a:txBody>
                    <a:bodyPr/>
                    <a:lstStyle/>
                    <a:p>
                      <a:r>
                        <a:rPr lang="cs-CZ" dirty="0" smtClean="0">
                          <a:latin typeface="Times New Roman" panose="02020603050405020304" pitchFamily="18" charset="0"/>
                          <a:cs typeface="Times New Roman" panose="02020603050405020304" pitchFamily="18" charset="0"/>
                        </a:rPr>
                        <a:t>Extrovert</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Introvert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90377618"/>
                  </a:ext>
                </a:extLst>
              </a:tr>
              <a:tr h="370840">
                <a:tc>
                  <a:txBody>
                    <a:bodyPr/>
                    <a:lstStyle/>
                    <a:p>
                      <a:r>
                        <a:rPr lang="cs-CZ" dirty="0" smtClean="0">
                          <a:latin typeface="Times New Roman" panose="02020603050405020304" pitchFamily="18" charset="0"/>
                          <a:cs typeface="Times New Roman" panose="02020603050405020304" pitchFamily="18" charset="0"/>
                        </a:rPr>
                        <a:t>outgoing</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quiet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4181479"/>
                  </a:ext>
                </a:extLst>
              </a:tr>
              <a:tr h="370840">
                <a:tc>
                  <a:txBody>
                    <a:bodyPr/>
                    <a:lstStyle/>
                    <a:p>
                      <a:r>
                        <a:rPr lang="cs-CZ" dirty="0" smtClean="0">
                          <a:latin typeface="Times New Roman" panose="02020603050405020304" pitchFamily="18" charset="0"/>
                          <a:cs typeface="Times New Roman" panose="02020603050405020304" pitchFamily="18" charset="0"/>
                        </a:rPr>
                        <a:t>Publicly expressive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Reserved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62630499"/>
                  </a:ext>
                </a:extLst>
              </a:tr>
              <a:tr h="370840">
                <a:tc>
                  <a:txBody>
                    <a:bodyPr/>
                    <a:lstStyle/>
                    <a:p>
                      <a:r>
                        <a:rPr lang="cs-CZ" dirty="0" smtClean="0">
                          <a:latin typeface="Times New Roman" panose="02020603050405020304" pitchFamily="18" charset="0"/>
                          <a:cs typeface="Times New Roman" panose="02020603050405020304" pitchFamily="18" charset="0"/>
                        </a:rPr>
                        <a:t>Interacting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Concentrating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66965204"/>
                  </a:ext>
                </a:extLst>
              </a:tr>
              <a:tr h="370840">
                <a:tc>
                  <a:txBody>
                    <a:bodyPr/>
                    <a:lstStyle/>
                    <a:p>
                      <a:r>
                        <a:rPr lang="cs-CZ" dirty="0" smtClean="0">
                          <a:latin typeface="Times New Roman" panose="02020603050405020304" pitchFamily="18" charset="0"/>
                          <a:cs typeface="Times New Roman" panose="02020603050405020304" pitchFamily="18" charset="0"/>
                        </a:rPr>
                        <a:t>Speaks, then thinks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Thinks, then speaks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77913128"/>
                  </a:ext>
                </a:extLst>
              </a:tr>
              <a:tr h="370840">
                <a:tc>
                  <a:txBody>
                    <a:bodyPr/>
                    <a:lstStyle/>
                    <a:p>
                      <a:r>
                        <a:rPr lang="cs-CZ" dirty="0" smtClean="0">
                          <a:latin typeface="Times New Roman" panose="02020603050405020304" pitchFamily="18" charset="0"/>
                          <a:cs typeface="Times New Roman" panose="02020603050405020304" pitchFamily="18" charset="0"/>
                        </a:rPr>
                        <a:t>Gregarious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Reflective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946112"/>
                  </a:ext>
                </a:extLst>
              </a:tr>
              <a:tr h="370840">
                <a:tc gridSpan="2">
                  <a:txBody>
                    <a:bodyPr/>
                    <a:lstStyle/>
                    <a:p>
                      <a:r>
                        <a:rPr lang="cs-CZ" dirty="0" smtClean="0">
                          <a:solidFill>
                            <a:schemeClr val="bg1"/>
                          </a:solidFill>
                          <a:latin typeface="Times New Roman" panose="02020603050405020304" pitchFamily="18" charset="0"/>
                          <a:cs typeface="Times New Roman" panose="02020603050405020304" pitchFamily="18" charset="0"/>
                        </a:rPr>
                        <a:t>Perception</a:t>
                      </a:r>
                      <a:endParaRPr lang="cs-CZ" dirty="0">
                        <a:solidFill>
                          <a:schemeClr val="bg1"/>
                        </a:solidFill>
                        <a:latin typeface="Times New Roman" panose="02020603050405020304" pitchFamily="18" charset="0"/>
                        <a:cs typeface="Times New Roman" panose="02020603050405020304" pitchFamily="18" charset="0"/>
                      </a:endParaRPr>
                    </a:p>
                  </a:txBody>
                  <a:tcPr>
                    <a:solidFill>
                      <a:schemeClr val="accent1"/>
                    </a:solidFill>
                  </a:tcPr>
                </a:tc>
                <a:tc hMerge="1">
                  <a:txBody>
                    <a:bodyPr/>
                    <a:lstStyle/>
                    <a:p>
                      <a:endParaRPr lang="cs-CZ" dirty="0"/>
                    </a:p>
                  </a:txBody>
                  <a:tcPr/>
                </a:tc>
                <a:extLst>
                  <a:ext uri="{0D108BD9-81ED-4DB2-BD59-A6C34878D82A}">
                    <a16:rowId xmlns:a16="http://schemas.microsoft.com/office/drawing/2014/main" val="4172430477"/>
                  </a:ext>
                </a:extLst>
              </a:tr>
              <a:tr h="370840">
                <a:tc>
                  <a:txBody>
                    <a:bodyPr/>
                    <a:lstStyle/>
                    <a:p>
                      <a:r>
                        <a:rPr lang="cs-CZ" dirty="0" smtClean="0">
                          <a:latin typeface="Times New Roman" panose="02020603050405020304" pitchFamily="18" charset="0"/>
                          <a:cs typeface="Times New Roman" panose="02020603050405020304" pitchFamily="18" charset="0"/>
                        </a:rPr>
                        <a:t>Sensing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Intuitive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0133546"/>
                  </a:ext>
                </a:extLst>
              </a:tr>
              <a:tr h="370840">
                <a:tc>
                  <a:txBody>
                    <a:bodyPr/>
                    <a:lstStyle/>
                    <a:p>
                      <a:r>
                        <a:rPr lang="cs-CZ" dirty="0" smtClean="0">
                          <a:latin typeface="Times New Roman" panose="02020603050405020304" pitchFamily="18" charset="0"/>
                          <a:cs typeface="Times New Roman" panose="02020603050405020304" pitchFamily="18" charset="0"/>
                        </a:rPr>
                        <a:t>Practical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General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68556214"/>
                  </a:ext>
                </a:extLst>
              </a:tr>
              <a:tr h="370840">
                <a:tc>
                  <a:txBody>
                    <a:bodyPr/>
                    <a:lstStyle/>
                    <a:p>
                      <a:r>
                        <a:rPr lang="cs-CZ" dirty="0" smtClean="0">
                          <a:latin typeface="Times New Roman" panose="02020603050405020304" pitchFamily="18" charset="0"/>
                          <a:cs typeface="Times New Roman" panose="02020603050405020304" pitchFamily="18" charset="0"/>
                        </a:rPr>
                        <a:t>Specific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Abstract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7336981"/>
                  </a:ext>
                </a:extLst>
              </a:tr>
              <a:tr h="370840">
                <a:tc>
                  <a:txBody>
                    <a:bodyPr/>
                    <a:lstStyle/>
                    <a:p>
                      <a:r>
                        <a:rPr lang="cs-CZ" dirty="0" smtClean="0">
                          <a:latin typeface="Times New Roman" panose="02020603050405020304" pitchFamily="18" charset="0"/>
                          <a:cs typeface="Times New Roman" panose="02020603050405020304" pitchFamily="18" charset="0"/>
                        </a:rPr>
                        <a:t>Feet on the</a:t>
                      </a:r>
                      <a:r>
                        <a:rPr lang="cs-CZ" baseline="0" dirty="0" smtClean="0">
                          <a:latin typeface="Times New Roman" panose="02020603050405020304" pitchFamily="18" charset="0"/>
                          <a:cs typeface="Times New Roman" panose="02020603050405020304" pitchFamily="18" charset="0"/>
                        </a:rPr>
                        <a:t> ground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Head in the clouds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3388137"/>
                  </a:ext>
                </a:extLst>
              </a:tr>
              <a:tr h="370840">
                <a:tc>
                  <a:txBody>
                    <a:bodyPr/>
                    <a:lstStyle/>
                    <a:p>
                      <a:r>
                        <a:rPr lang="cs-CZ" dirty="0" smtClean="0">
                          <a:latin typeface="Times New Roman" panose="02020603050405020304" pitchFamily="18" charset="0"/>
                          <a:cs typeface="Times New Roman" panose="02020603050405020304" pitchFamily="18" charset="0"/>
                        </a:rPr>
                        <a:t>Details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Possibilites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52900014"/>
                  </a:ext>
                </a:extLst>
              </a:tr>
              <a:tr h="370840">
                <a:tc>
                  <a:txBody>
                    <a:bodyPr/>
                    <a:lstStyle/>
                    <a:p>
                      <a:r>
                        <a:rPr lang="cs-CZ" dirty="0" smtClean="0">
                          <a:latin typeface="Times New Roman" panose="02020603050405020304" pitchFamily="18" charset="0"/>
                          <a:cs typeface="Times New Roman" panose="02020603050405020304" pitchFamily="18" charset="0"/>
                        </a:rPr>
                        <a:t>Concrete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Theoretical</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5519253"/>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13</a:t>
            </a:fld>
            <a:endParaRPr lang="cs-CZ" dirty="0"/>
          </a:p>
        </p:txBody>
      </p:sp>
    </p:spTree>
    <p:extLst>
      <p:ext uri="{BB962C8B-B14F-4D97-AF65-F5344CB8AC3E}">
        <p14:creationId xmlns:p14="http://schemas.microsoft.com/office/powerpoint/2010/main" val="1487117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2835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Testing indiviudals and groups in organisations –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972558"/>
            <a:ext cx="8280920" cy="50015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nvPr>
        </p:nvGraphicFramePr>
        <p:xfrm>
          <a:off x="1613988" y="1163803"/>
          <a:ext cx="8128000" cy="482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76030238"/>
                    </a:ext>
                  </a:extLst>
                </a:gridCol>
                <a:gridCol w="4064000">
                  <a:extLst>
                    <a:ext uri="{9D8B030D-6E8A-4147-A177-3AD203B41FA5}">
                      <a16:colId xmlns:a16="http://schemas.microsoft.com/office/drawing/2014/main" val="3163724294"/>
                    </a:ext>
                  </a:extLst>
                </a:gridCol>
              </a:tblGrid>
              <a:tr h="370840">
                <a:tc gridSpan="2">
                  <a:txBody>
                    <a:bodyPr/>
                    <a:lstStyle/>
                    <a:p>
                      <a:r>
                        <a:rPr lang="cs-CZ" dirty="0" smtClean="0">
                          <a:latin typeface="Times New Roman" panose="02020603050405020304" pitchFamily="18" charset="0"/>
                          <a:cs typeface="Times New Roman" panose="02020603050405020304" pitchFamily="18" charset="0"/>
                        </a:rPr>
                        <a:t>Judgement</a:t>
                      </a:r>
                      <a:endParaRPr lang="cs-CZ" dirty="0">
                        <a:latin typeface="Times New Roman" panose="02020603050405020304" pitchFamily="18" charset="0"/>
                        <a:cs typeface="Times New Roman" panose="02020603050405020304" pitchFamily="18" charset="0"/>
                      </a:endParaRPr>
                    </a:p>
                  </a:txBody>
                  <a:tcPr/>
                </a:tc>
                <a:tc hMerge="1">
                  <a:txBody>
                    <a:bodyPr/>
                    <a:lstStyle/>
                    <a:p>
                      <a:endParaRPr lang="cs-CZ" dirty="0"/>
                    </a:p>
                  </a:txBody>
                  <a:tcPr/>
                </a:tc>
                <a:extLst>
                  <a:ext uri="{0D108BD9-81ED-4DB2-BD59-A6C34878D82A}">
                    <a16:rowId xmlns:a16="http://schemas.microsoft.com/office/drawing/2014/main" val="1190377618"/>
                  </a:ext>
                </a:extLst>
              </a:tr>
              <a:tr h="370840">
                <a:tc>
                  <a:txBody>
                    <a:bodyPr/>
                    <a:lstStyle/>
                    <a:p>
                      <a:r>
                        <a:rPr lang="cs-CZ" dirty="0" smtClean="0">
                          <a:latin typeface="Times New Roman" panose="02020603050405020304" pitchFamily="18" charset="0"/>
                          <a:cs typeface="Times New Roman" panose="02020603050405020304" pitchFamily="18" charset="0"/>
                        </a:rPr>
                        <a:t>Thinking</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Feeling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4181479"/>
                  </a:ext>
                </a:extLst>
              </a:tr>
              <a:tr h="370840">
                <a:tc>
                  <a:txBody>
                    <a:bodyPr/>
                    <a:lstStyle/>
                    <a:p>
                      <a:r>
                        <a:rPr lang="cs-CZ" dirty="0" smtClean="0">
                          <a:latin typeface="Times New Roman" panose="02020603050405020304" pitchFamily="18" charset="0"/>
                          <a:cs typeface="Times New Roman" panose="02020603050405020304" pitchFamily="18" charset="0"/>
                        </a:rPr>
                        <a:t>Analytical</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Subjective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62630499"/>
                  </a:ext>
                </a:extLst>
              </a:tr>
              <a:tr h="370840">
                <a:tc>
                  <a:txBody>
                    <a:bodyPr/>
                    <a:lstStyle/>
                    <a:p>
                      <a:r>
                        <a:rPr lang="cs-CZ" dirty="0" smtClean="0">
                          <a:latin typeface="Times New Roman" panose="02020603050405020304" pitchFamily="18" charset="0"/>
                          <a:cs typeface="Times New Roman" panose="02020603050405020304" pitchFamily="18" charset="0"/>
                        </a:rPr>
                        <a:t>Clarity</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Harmony</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66965204"/>
                  </a:ext>
                </a:extLst>
              </a:tr>
              <a:tr h="370840">
                <a:tc>
                  <a:txBody>
                    <a:bodyPr/>
                    <a:lstStyle/>
                    <a:p>
                      <a:r>
                        <a:rPr lang="cs-CZ" dirty="0" smtClean="0">
                          <a:latin typeface="Times New Roman" panose="02020603050405020304" pitchFamily="18" charset="0"/>
                          <a:cs typeface="Times New Roman" panose="02020603050405020304" pitchFamily="18" charset="0"/>
                        </a:rPr>
                        <a:t>Head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Heart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77913128"/>
                  </a:ext>
                </a:extLst>
              </a:tr>
              <a:tr h="370840">
                <a:tc>
                  <a:txBody>
                    <a:bodyPr/>
                    <a:lstStyle/>
                    <a:p>
                      <a:r>
                        <a:rPr lang="cs-CZ" dirty="0" smtClean="0">
                          <a:latin typeface="Times New Roman" panose="02020603050405020304" pitchFamily="18" charset="0"/>
                          <a:cs typeface="Times New Roman" panose="02020603050405020304" pitchFamily="18" charset="0"/>
                        </a:rPr>
                        <a:t>Justice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Mercy</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946112"/>
                  </a:ext>
                </a:extLst>
              </a:tr>
              <a:tr h="370840">
                <a:tc>
                  <a:txBody>
                    <a:bodyPr/>
                    <a:lstStyle/>
                    <a:p>
                      <a:r>
                        <a:rPr lang="cs-CZ" dirty="0" smtClean="0">
                          <a:latin typeface="Times New Roman" panose="02020603050405020304" pitchFamily="18" charset="0"/>
                          <a:cs typeface="Times New Roman" panose="02020603050405020304" pitchFamily="18" charset="0"/>
                        </a:rPr>
                        <a:t>Rules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Circumstances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90524461"/>
                  </a:ext>
                </a:extLst>
              </a:tr>
              <a:tr h="370840">
                <a:tc gridSpan="2">
                  <a:txBody>
                    <a:bodyPr/>
                    <a:lstStyle/>
                    <a:p>
                      <a:r>
                        <a:rPr lang="cs-CZ" b="1" dirty="0" smtClean="0">
                          <a:solidFill>
                            <a:schemeClr val="bg1"/>
                          </a:solidFill>
                          <a:latin typeface="Times New Roman" panose="02020603050405020304" pitchFamily="18" charset="0"/>
                          <a:cs typeface="Times New Roman" panose="02020603050405020304" pitchFamily="18" charset="0"/>
                        </a:rPr>
                        <a:t>Relating</a:t>
                      </a:r>
                      <a:r>
                        <a:rPr lang="cs-CZ" b="1" baseline="0" dirty="0" smtClean="0">
                          <a:solidFill>
                            <a:schemeClr val="bg1"/>
                          </a:solidFill>
                          <a:latin typeface="Times New Roman" panose="02020603050405020304" pitchFamily="18" charset="0"/>
                          <a:cs typeface="Times New Roman" panose="02020603050405020304" pitchFamily="18" charset="0"/>
                        </a:rPr>
                        <a:t> to environment</a:t>
                      </a:r>
                      <a:endParaRPr lang="cs-CZ" b="1" dirty="0">
                        <a:solidFill>
                          <a:schemeClr val="bg1"/>
                        </a:solidFill>
                        <a:latin typeface="Times New Roman" panose="02020603050405020304" pitchFamily="18" charset="0"/>
                        <a:cs typeface="Times New Roman" panose="02020603050405020304" pitchFamily="18" charset="0"/>
                      </a:endParaRPr>
                    </a:p>
                  </a:txBody>
                  <a:tcPr>
                    <a:solidFill>
                      <a:schemeClr val="accent1"/>
                    </a:solidFill>
                  </a:tcPr>
                </a:tc>
                <a:tc hMerge="1">
                  <a:txBody>
                    <a:bodyPr/>
                    <a:lstStyle/>
                    <a:p>
                      <a:endParaRPr lang="cs-CZ" dirty="0"/>
                    </a:p>
                  </a:txBody>
                  <a:tcPr/>
                </a:tc>
                <a:extLst>
                  <a:ext uri="{0D108BD9-81ED-4DB2-BD59-A6C34878D82A}">
                    <a16:rowId xmlns:a16="http://schemas.microsoft.com/office/drawing/2014/main" val="4172430477"/>
                  </a:ext>
                </a:extLst>
              </a:tr>
              <a:tr h="370840">
                <a:tc>
                  <a:txBody>
                    <a:bodyPr/>
                    <a:lstStyle/>
                    <a:p>
                      <a:r>
                        <a:rPr lang="cs-CZ" dirty="0" smtClean="0">
                          <a:latin typeface="Times New Roman" panose="02020603050405020304" pitchFamily="18" charset="0"/>
                          <a:cs typeface="Times New Roman" panose="02020603050405020304" pitchFamily="18" charset="0"/>
                        </a:rPr>
                        <a:t>Judging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Perceiving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0133546"/>
                  </a:ext>
                </a:extLst>
              </a:tr>
              <a:tr h="370840">
                <a:tc>
                  <a:txBody>
                    <a:bodyPr/>
                    <a:lstStyle/>
                    <a:p>
                      <a:r>
                        <a:rPr lang="cs-CZ" dirty="0" smtClean="0">
                          <a:latin typeface="Times New Roman" panose="02020603050405020304" pitchFamily="18" charset="0"/>
                          <a:cs typeface="Times New Roman" panose="02020603050405020304" pitchFamily="18" charset="0"/>
                        </a:rPr>
                        <a:t>Structured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Flexible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68556214"/>
                  </a:ext>
                </a:extLst>
              </a:tr>
              <a:tr h="370840">
                <a:tc>
                  <a:txBody>
                    <a:bodyPr/>
                    <a:lstStyle/>
                    <a:p>
                      <a:r>
                        <a:rPr lang="cs-CZ" dirty="0" smtClean="0">
                          <a:latin typeface="Times New Roman" panose="02020603050405020304" pitchFamily="18" charset="0"/>
                          <a:cs typeface="Times New Roman" panose="02020603050405020304" pitchFamily="18" charset="0"/>
                        </a:rPr>
                        <a:t>Time-oriented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Open-ended</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7336981"/>
                  </a:ext>
                </a:extLst>
              </a:tr>
              <a:tr h="370840">
                <a:tc>
                  <a:txBody>
                    <a:bodyPr/>
                    <a:lstStyle/>
                    <a:p>
                      <a:r>
                        <a:rPr lang="cs-CZ" dirty="0" smtClean="0">
                          <a:latin typeface="Times New Roman" panose="02020603050405020304" pitchFamily="18" charset="0"/>
                          <a:cs typeface="Times New Roman" panose="02020603050405020304" pitchFamily="18" charset="0"/>
                        </a:rPr>
                        <a:t>Decisive</a:t>
                      </a:r>
                      <a:r>
                        <a:rPr lang="cs-CZ" baseline="0"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Exploring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3388137"/>
                  </a:ext>
                </a:extLst>
              </a:tr>
              <a:tr h="370840">
                <a:tc>
                  <a:txBody>
                    <a:bodyPr/>
                    <a:lstStyle/>
                    <a:p>
                      <a:r>
                        <a:rPr lang="cs-CZ" dirty="0" smtClean="0">
                          <a:latin typeface="Times New Roman" panose="02020603050405020304" pitchFamily="18" charset="0"/>
                          <a:cs typeface="Times New Roman" panose="02020603050405020304" pitchFamily="18" charset="0"/>
                        </a:rPr>
                        <a:t>Organised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Spontaneous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52900014"/>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14</a:t>
            </a:fld>
            <a:endParaRPr lang="cs-CZ" dirty="0"/>
          </a:p>
        </p:txBody>
      </p:sp>
    </p:spTree>
    <p:extLst>
      <p:ext uri="{BB962C8B-B14F-4D97-AF65-F5344CB8AC3E}">
        <p14:creationId xmlns:p14="http://schemas.microsoft.com/office/powerpoint/2010/main" val="276965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79678" cy="523220"/>
          </a:xfrm>
          <a:prstGeom prst="rect">
            <a:avLst/>
          </a:prstGeom>
        </p:spPr>
        <p:txBody>
          <a:bodyPr wrap="none">
            <a:spAutoFit/>
          </a:bodyPr>
          <a:lstStyle/>
          <a:p>
            <a:pPr lvl="0">
              <a:defRPr/>
            </a:pPr>
            <a:r>
              <a:rPr lang="cs-CZ" sz="2800" dirty="0"/>
              <a:t>Variables Influencing Individual Behavior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a:defRPr/>
            </a:pPr>
            <a:r>
              <a:rPr lang="cs-CZ" sz="2400" dirty="0"/>
              <a:t>The </a:t>
            </a:r>
            <a:r>
              <a:rPr lang="cs-CZ" sz="2400" b="1" dirty="0">
                <a:solidFill>
                  <a:schemeClr val="accent2">
                    <a:lumMod val="75000"/>
                  </a:schemeClr>
                </a:solidFill>
              </a:rPr>
              <a:t>P</a:t>
            </a:r>
            <a:r>
              <a:rPr lang="cs-CZ" sz="2400" dirty="0"/>
              <a:t>erson: Skills and abilities, personality, perceptions, attitudes, values, ethics</a:t>
            </a:r>
          </a:p>
          <a:p>
            <a:pPr>
              <a:defRPr/>
            </a:pPr>
            <a:endParaRPr lang="cs-CZ" sz="2400" dirty="0"/>
          </a:p>
          <a:p>
            <a:pPr>
              <a:defRPr/>
            </a:pPr>
            <a:r>
              <a:rPr lang="cs-CZ" sz="2400" dirty="0"/>
              <a:t>The </a:t>
            </a:r>
            <a:r>
              <a:rPr lang="cs-CZ" sz="2400" b="1" dirty="0">
                <a:solidFill>
                  <a:schemeClr val="accent2">
                    <a:lumMod val="75000"/>
                  </a:schemeClr>
                </a:solidFill>
              </a:rPr>
              <a:t>E</a:t>
            </a:r>
            <a:r>
              <a:rPr lang="cs-CZ" sz="2400" dirty="0"/>
              <a:t>nvironment: organization, working group, job, personal life</a:t>
            </a:r>
          </a:p>
          <a:p>
            <a:pPr>
              <a:defRPr/>
            </a:pPr>
            <a:endParaRPr lang="cs-CZ" sz="2400" dirty="0"/>
          </a:p>
          <a:p>
            <a:pPr>
              <a:defRPr/>
            </a:pPr>
            <a:r>
              <a:rPr lang="cs-CZ" sz="2400" dirty="0"/>
              <a:t>The </a:t>
            </a:r>
            <a:r>
              <a:rPr lang="cs-CZ" sz="2400" b="1" dirty="0">
                <a:solidFill>
                  <a:schemeClr val="accent2">
                    <a:lumMod val="75000"/>
                  </a:schemeClr>
                </a:solidFill>
              </a:rPr>
              <a:t>B</a:t>
            </a:r>
            <a:r>
              <a:rPr lang="cs-CZ" sz="2400" dirty="0"/>
              <a:t>ehavior: B = f(P,E)</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15</a:t>
            </a:fld>
            <a:endParaRPr lang="cs-CZ" dirty="0"/>
          </a:p>
        </p:txBody>
      </p:sp>
    </p:spTree>
    <p:extLst>
      <p:ext uri="{BB962C8B-B14F-4D97-AF65-F5344CB8AC3E}">
        <p14:creationId xmlns:p14="http://schemas.microsoft.com/office/powerpoint/2010/main" val="271772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437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Identifying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569660"/>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Analytical</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Driver</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Amiable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Expressive</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16</a:t>
            </a:fld>
            <a:endParaRPr lang="cs-CZ" dirty="0"/>
          </a:p>
        </p:txBody>
      </p:sp>
    </p:spTree>
    <p:extLst>
      <p:ext uri="{BB962C8B-B14F-4D97-AF65-F5344CB8AC3E}">
        <p14:creationId xmlns:p14="http://schemas.microsoft.com/office/powerpoint/2010/main" val="47226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200329"/>
          </a:xfrm>
          <a:prstGeom prst="rect">
            <a:avLst/>
          </a:prstGeom>
        </p:spPr>
        <p:txBody>
          <a:bodyPr wrap="square">
            <a:spAutoFit/>
          </a:bodyPr>
          <a:lstStyle/>
          <a:p>
            <a:r>
              <a:rPr lang="cs-CZ" altLang="cs-CZ" sz="2400" dirty="0">
                <a:latin typeface="Times New Roman" panose="02020603050405020304" pitchFamily="18" charset="0"/>
                <a:cs typeface="Times New Roman" panose="02020603050405020304" pitchFamily="18" charset="0"/>
              </a:rPr>
              <a:t>In the following lists, check those words (or phrases) that describe you best in a business or study life situation. Your score will be tallied for each group of words.</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17</a:t>
            </a:fld>
            <a:endParaRPr lang="cs-CZ" dirty="0"/>
          </a:p>
        </p:txBody>
      </p:sp>
    </p:spTree>
    <p:extLst>
      <p:ext uri="{BB962C8B-B14F-4D97-AF65-F5344CB8AC3E}">
        <p14:creationId xmlns:p14="http://schemas.microsoft.com/office/powerpoint/2010/main" val="3733713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3"/>
          <p:cNvSpPr>
            <a:spLocks noGrp="1"/>
          </p:cNvSpPr>
          <p:nvPr>
            <p:ph type="title"/>
          </p:nvPr>
        </p:nvSpPr>
        <p:spPr>
          <a:xfrm>
            <a:off x="839788" y="365126"/>
            <a:ext cx="10515600" cy="977220"/>
          </a:xfrm>
        </p:spPr>
        <p:txBody>
          <a:bodyPr/>
          <a:lstStyle/>
          <a:p>
            <a:r>
              <a:rPr lang="cs-CZ" altLang="cs-CZ" dirty="0" smtClean="0"/>
              <a:t>Group A</a:t>
            </a:r>
          </a:p>
        </p:txBody>
      </p:sp>
      <p:sp>
        <p:nvSpPr>
          <p:cNvPr id="50180" name="Zástupný symbol pro obsah 5"/>
          <p:cNvSpPr>
            <a:spLocks noGrp="1"/>
          </p:cNvSpPr>
          <p:nvPr>
            <p:ph sz="half" idx="2"/>
          </p:nvPr>
        </p:nvSpPr>
        <p:spPr>
          <a:xfrm>
            <a:off x="1981200" y="1436915"/>
            <a:ext cx="4040188" cy="4689250"/>
          </a:xfrm>
        </p:spPr>
        <p:txBody>
          <a:bodyPr>
            <a:normAutofit lnSpcReduction="1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Reserved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Uncommunicative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Cool</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Cautious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Guarded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Seems difficult to get to know</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Demanding of self</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Disciplined attitudes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Formal speech</a:t>
            </a:r>
          </a:p>
        </p:txBody>
      </p:sp>
      <p:sp>
        <p:nvSpPr>
          <p:cNvPr id="8" name="Zástupný symbol pro obsah 7"/>
          <p:cNvSpPr>
            <a:spLocks noGrp="1"/>
          </p:cNvSpPr>
          <p:nvPr>
            <p:ph sz="quarter" idx="4"/>
          </p:nvPr>
        </p:nvSpPr>
        <p:spPr>
          <a:xfrm>
            <a:off x="6169026" y="1436915"/>
            <a:ext cx="4041775" cy="4689249"/>
          </a:xfrm>
        </p:spPr>
        <p:txBody>
          <a:bodyPr>
            <a:normAutofit fontScale="77500" lnSpcReduction="20000"/>
          </a:bodyPr>
          <a:lstStyle/>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Rational decision-making</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Strict</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Impersonal</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Businesslike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Disciplined about time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Uses facts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Formal dress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Measured actions</a:t>
            </a:r>
          </a:p>
          <a:p>
            <a:pPr>
              <a:defRPr/>
            </a:pPr>
            <a:endParaRPr lang="cs-CZ" dirty="0" smtClean="0"/>
          </a:p>
          <a:p>
            <a:pPr>
              <a:defRPr/>
            </a:pPr>
            <a:endParaRPr lang="cs-CZ" dirty="0" smtClean="0"/>
          </a:p>
          <a:p>
            <a:pPr>
              <a:defRPr/>
            </a:pPr>
            <a:endParaRPr lang="cs-CZ" dirty="0"/>
          </a:p>
          <a:p>
            <a:pPr marL="0" indent="0">
              <a:buNone/>
              <a:defRPr/>
            </a:pPr>
            <a:r>
              <a:rPr lang="cs-CZ" b="1" dirty="0" smtClean="0"/>
              <a:t>Total „A“ </a:t>
            </a:r>
            <a:endParaRPr lang="cs-CZ" b="1" dirty="0"/>
          </a:p>
        </p:txBody>
      </p:sp>
      <p:sp>
        <p:nvSpPr>
          <p:cNvPr id="9" name="Obdélník 8"/>
          <p:cNvSpPr/>
          <p:nvPr/>
        </p:nvSpPr>
        <p:spPr>
          <a:xfrm>
            <a:off x="7654200" y="552676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18</a:t>
            </a:fld>
            <a:endParaRPr lang="cs-CZ" dirty="0"/>
          </a:p>
        </p:txBody>
      </p:sp>
    </p:spTree>
    <p:extLst>
      <p:ext uri="{BB962C8B-B14F-4D97-AF65-F5344CB8AC3E}">
        <p14:creationId xmlns:p14="http://schemas.microsoft.com/office/powerpoint/2010/main" val="866363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3"/>
          <p:cNvSpPr>
            <a:spLocks noGrp="1"/>
          </p:cNvSpPr>
          <p:nvPr>
            <p:ph type="title"/>
          </p:nvPr>
        </p:nvSpPr>
        <p:spPr/>
        <p:txBody>
          <a:bodyPr/>
          <a:lstStyle/>
          <a:p>
            <a:r>
              <a:rPr lang="cs-CZ" altLang="cs-CZ" dirty="0" smtClean="0"/>
              <a:t>Group B</a:t>
            </a:r>
          </a:p>
        </p:txBody>
      </p:sp>
      <p:sp>
        <p:nvSpPr>
          <p:cNvPr id="51204" name="Zástupný symbol pro obsah 5"/>
          <p:cNvSpPr>
            <a:spLocks noGrp="1"/>
          </p:cNvSpPr>
          <p:nvPr>
            <p:ph sz="half" idx="2"/>
          </p:nvPr>
        </p:nvSpPr>
        <p:spPr>
          <a:xfrm>
            <a:off x="1981200" y="1773239"/>
            <a:ext cx="4040188" cy="4352925"/>
          </a:xfrm>
        </p:spPr>
        <p:txBody>
          <a:bodyPr>
            <a:normAutofit lnSpcReduction="1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Take-charge attitude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Directive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Tends to use power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Fast actions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Risk-taker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Competitive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Agressive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Strong opinions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Excitable</a:t>
            </a:r>
          </a:p>
        </p:txBody>
      </p:sp>
      <p:sp>
        <p:nvSpPr>
          <p:cNvPr id="8" name="Zástupný symbol pro obsah 7"/>
          <p:cNvSpPr>
            <a:spLocks noGrp="1"/>
          </p:cNvSpPr>
          <p:nvPr>
            <p:ph sz="quarter" idx="4"/>
          </p:nvPr>
        </p:nvSpPr>
        <p:spPr>
          <a:xfrm>
            <a:off x="6169026" y="1773239"/>
            <a:ext cx="4041775" cy="4352925"/>
          </a:xfrm>
        </p:spPr>
        <p:txBody>
          <a:bodyPr>
            <a:normAutofit fontScale="77500" lnSpcReduction="20000"/>
          </a:bodyPr>
          <a:lstStyle/>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Takes social initiative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Makes statements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Loud voice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Quick pace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Expressive voice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Firm handshake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Clear idea of needs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Initiator</a:t>
            </a:r>
          </a:p>
          <a:p>
            <a:pPr>
              <a:defRPr/>
            </a:pPr>
            <a:endParaRPr lang="cs-CZ" dirty="0" smtClean="0"/>
          </a:p>
          <a:p>
            <a:pPr>
              <a:defRPr/>
            </a:pPr>
            <a:endParaRPr lang="cs-CZ" dirty="0"/>
          </a:p>
          <a:p>
            <a:pPr marL="0" indent="0">
              <a:buNone/>
              <a:defRPr/>
            </a:pPr>
            <a:r>
              <a:rPr lang="cs-CZ" b="1" dirty="0" smtClean="0"/>
              <a:t>Total „B“ </a:t>
            </a:r>
            <a:endParaRPr lang="cs-CZ" b="1" dirty="0"/>
          </a:p>
        </p:txBody>
      </p:sp>
      <p:sp>
        <p:nvSpPr>
          <p:cNvPr id="9" name="Obdélník 8"/>
          <p:cNvSpPr/>
          <p:nvPr/>
        </p:nvSpPr>
        <p:spPr>
          <a:xfrm>
            <a:off x="7619366" y="562133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19</a:t>
            </a:fld>
            <a:endParaRPr lang="cs-CZ" dirty="0"/>
          </a:p>
        </p:txBody>
      </p:sp>
    </p:spTree>
    <p:extLst>
      <p:ext uri="{BB962C8B-B14F-4D97-AF65-F5344CB8AC3E}">
        <p14:creationId xmlns:p14="http://schemas.microsoft.com/office/powerpoint/2010/main" val="269759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Behaviour</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smtClean="0">
                <a:solidFill>
                  <a:srgbClr val="307871"/>
                </a:solidFill>
                <a:latin typeface="Times New Roman" panose="02020603050405020304" pitchFamily="18" charset="0"/>
                <a:cs typeface="Times New Roman" panose="02020603050405020304" pitchFamily="18" charset="0"/>
              </a:rPr>
              <a:t>Managerial skills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dirty="0"/>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3"/>
          <p:cNvSpPr>
            <a:spLocks noGrp="1"/>
          </p:cNvSpPr>
          <p:nvPr>
            <p:ph type="title"/>
          </p:nvPr>
        </p:nvSpPr>
        <p:spPr/>
        <p:txBody>
          <a:bodyPr/>
          <a:lstStyle/>
          <a:p>
            <a:r>
              <a:rPr lang="cs-CZ" altLang="cs-CZ" dirty="0" smtClean="0"/>
              <a:t>Group C</a:t>
            </a:r>
          </a:p>
        </p:txBody>
      </p:sp>
      <p:sp>
        <p:nvSpPr>
          <p:cNvPr id="52228" name="Zástupný symbol pro obsah 5"/>
          <p:cNvSpPr>
            <a:spLocks noGrp="1"/>
          </p:cNvSpPr>
          <p:nvPr>
            <p:ph sz="half" idx="2"/>
          </p:nvPr>
        </p:nvSpPr>
        <p:spPr>
          <a:xfrm>
            <a:off x="1981200" y="1773239"/>
            <a:ext cx="4040188" cy="4352925"/>
          </a:xfrm>
        </p:spPr>
        <p:txBody>
          <a:bodyPr>
            <a:normAutofit fontScale="925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Communicative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Open</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Warm</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Approachable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Friendly</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Fluid attitudes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Informal speech</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Undisciplined about time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Easy-going with self</a:t>
            </a:r>
          </a:p>
        </p:txBody>
      </p:sp>
      <p:sp>
        <p:nvSpPr>
          <p:cNvPr id="8" name="Zástupný symbol pro obsah 7"/>
          <p:cNvSpPr>
            <a:spLocks noGrp="1"/>
          </p:cNvSpPr>
          <p:nvPr>
            <p:ph sz="quarter" idx="4"/>
          </p:nvPr>
        </p:nvSpPr>
        <p:spPr>
          <a:xfrm>
            <a:off x="6169026" y="1773239"/>
            <a:ext cx="4041775" cy="4352925"/>
          </a:xfrm>
        </p:spPr>
        <p:txBody>
          <a:bodyPr>
            <a:normAutofit fontScale="85000" lnSpcReduction="20000"/>
          </a:bodyPr>
          <a:lstStyle/>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Impulsive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Informal dress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Dramatic opinions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Uses opinions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Permissive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Emotional decision-making</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Seems easy to get to know</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Personal</a:t>
            </a:r>
          </a:p>
          <a:p>
            <a:pPr>
              <a:defRPr/>
            </a:pPr>
            <a:endParaRPr lang="cs-CZ" dirty="0" smtClean="0"/>
          </a:p>
          <a:p>
            <a:pPr>
              <a:defRPr/>
            </a:pPr>
            <a:endParaRPr lang="cs-CZ" dirty="0"/>
          </a:p>
          <a:p>
            <a:pPr marL="0" indent="0">
              <a:buNone/>
              <a:defRPr/>
            </a:pPr>
            <a:r>
              <a:rPr lang="cs-CZ" b="1" dirty="0" smtClean="0"/>
              <a:t>Total „C“ </a:t>
            </a:r>
            <a:endParaRPr lang="cs-CZ" b="1" dirty="0"/>
          </a:p>
        </p:txBody>
      </p:sp>
      <p:sp>
        <p:nvSpPr>
          <p:cNvPr id="9" name="Obdélník 8"/>
          <p:cNvSpPr/>
          <p:nvPr/>
        </p:nvSpPr>
        <p:spPr>
          <a:xfrm>
            <a:off x="7645492" y="5491934"/>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20</a:t>
            </a:fld>
            <a:endParaRPr lang="cs-CZ" dirty="0"/>
          </a:p>
        </p:txBody>
      </p:sp>
    </p:spTree>
    <p:extLst>
      <p:ext uri="{BB962C8B-B14F-4D97-AF65-F5344CB8AC3E}">
        <p14:creationId xmlns:p14="http://schemas.microsoft.com/office/powerpoint/2010/main" val="43968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3"/>
          <p:cNvSpPr>
            <a:spLocks noGrp="1"/>
          </p:cNvSpPr>
          <p:nvPr>
            <p:ph type="title"/>
          </p:nvPr>
        </p:nvSpPr>
        <p:spPr/>
        <p:txBody>
          <a:bodyPr/>
          <a:lstStyle/>
          <a:p>
            <a:r>
              <a:rPr lang="cs-CZ" altLang="cs-CZ" dirty="0" smtClean="0"/>
              <a:t>Group D</a:t>
            </a:r>
          </a:p>
        </p:txBody>
      </p:sp>
      <p:sp>
        <p:nvSpPr>
          <p:cNvPr id="53252" name="Zástupný symbol pro obsah 5"/>
          <p:cNvSpPr>
            <a:spLocks noGrp="1"/>
          </p:cNvSpPr>
          <p:nvPr>
            <p:ph sz="half" idx="2"/>
          </p:nvPr>
        </p:nvSpPr>
        <p:spPr>
          <a:xfrm>
            <a:off x="1981200" y="1773239"/>
            <a:ext cx="4040188" cy="4352925"/>
          </a:xfrm>
        </p:spPr>
        <p:txBody>
          <a:bodyPr>
            <a:normAutofit fontScale="92500" lnSpcReduction="2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Slow pace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Flat voice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Soft-spoken</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Helper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Unclear about what is needed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Moderate opinions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Calm</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Asks questions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Tends to avoid use of power</a:t>
            </a:r>
          </a:p>
        </p:txBody>
      </p:sp>
      <p:sp>
        <p:nvSpPr>
          <p:cNvPr id="8" name="Zástupný symbol pro obsah 7"/>
          <p:cNvSpPr>
            <a:spLocks noGrp="1"/>
          </p:cNvSpPr>
          <p:nvPr>
            <p:ph sz="quarter" idx="4"/>
          </p:nvPr>
        </p:nvSpPr>
        <p:spPr>
          <a:xfrm>
            <a:off x="6169026" y="1773239"/>
            <a:ext cx="4041775" cy="4352925"/>
          </a:xfrm>
        </p:spPr>
        <p:txBody>
          <a:bodyPr>
            <a:normAutofit fontScale="92500" lnSpcReduction="20000"/>
          </a:bodyPr>
          <a:lstStyle/>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Indifferent handshake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Deliberate actions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Lets others take social initiative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Risk-avoider</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Quiet</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Go-along attitude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Supportive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Cooperative</a:t>
            </a:r>
          </a:p>
          <a:p>
            <a:pPr>
              <a:defRPr/>
            </a:pPr>
            <a:endParaRPr lang="cs-CZ" dirty="0"/>
          </a:p>
          <a:p>
            <a:pPr marL="0" indent="0">
              <a:buNone/>
              <a:defRPr/>
            </a:pPr>
            <a:r>
              <a:rPr lang="cs-CZ" b="1" dirty="0" smtClean="0"/>
              <a:t>Total „D“ </a:t>
            </a:r>
            <a:endParaRPr lang="cs-CZ" b="1" dirty="0"/>
          </a:p>
        </p:txBody>
      </p:sp>
      <p:sp>
        <p:nvSpPr>
          <p:cNvPr id="9" name="Obdélník 8"/>
          <p:cNvSpPr/>
          <p:nvPr/>
        </p:nvSpPr>
        <p:spPr>
          <a:xfrm>
            <a:off x="7680326" y="562133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21</a:t>
            </a:fld>
            <a:endParaRPr lang="cs-CZ" dirty="0"/>
          </a:p>
        </p:txBody>
      </p:sp>
    </p:spTree>
    <p:extLst>
      <p:ext uri="{BB962C8B-B14F-4D97-AF65-F5344CB8AC3E}">
        <p14:creationId xmlns:p14="http://schemas.microsoft.com/office/powerpoint/2010/main" val="587699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dirty="0">
                <a:latin typeface="Times New Roman" panose="02020603050405020304" pitchFamily="18" charset="0"/>
                <a:cs typeface="Times New Roman" panose="02020603050405020304" pitchFamily="18" charset="0"/>
              </a:rPr>
              <a:t>Test has 4 parts: A, B, C, D.</a:t>
            </a:r>
          </a:p>
          <a:p>
            <a:r>
              <a:rPr lang="cs-CZ" altLang="cs-CZ" sz="2400" dirty="0">
                <a:latin typeface="Times New Roman" panose="02020603050405020304" pitchFamily="18" charset="0"/>
                <a:cs typeface="Times New Roman" panose="02020603050405020304" pitchFamily="18" charset="0"/>
              </a:rPr>
              <a:t>In each group you have to choose right words which characterize your personality. The number of words = score in each section.</a:t>
            </a:r>
          </a:p>
          <a:p>
            <a:r>
              <a:rPr lang="cs-CZ" altLang="cs-CZ" sz="2400" dirty="0">
                <a:latin typeface="Times New Roman" panose="02020603050405020304" pitchFamily="18" charset="0"/>
                <a:cs typeface="Times New Roman" panose="02020603050405020304" pitchFamily="18" charset="0"/>
              </a:rPr>
              <a:t>Score „A“ ………</a:t>
            </a:r>
          </a:p>
          <a:p>
            <a:r>
              <a:rPr lang="cs-CZ" altLang="cs-CZ" sz="2400" dirty="0">
                <a:latin typeface="Times New Roman" panose="02020603050405020304" pitchFamily="18" charset="0"/>
                <a:cs typeface="Times New Roman" panose="02020603050405020304" pitchFamily="18" charset="0"/>
              </a:rPr>
              <a:t>Score „B“ ………</a:t>
            </a:r>
          </a:p>
          <a:p>
            <a:r>
              <a:rPr lang="cs-CZ" altLang="cs-CZ" sz="2400" dirty="0">
                <a:latin typeface="Times New Roman" panose="02020603050405020304" pitchFamily="18" charset="0"/>
                <a:cs typeface="Times New Roman" panose="02020603050405020304" pitchFamily="18" charset="0"/>
              </a:rPr>
              <a:t>Score „C“ ………</a:t>
            </a:r>
          </a:p>
          <a:p>
            <a:r>
              <a:rPr lang="cs-CZ" altLang="cs-CZ" sz="2400" dirty="0">
                <a:latin typeface="Times New Roman" panose="02020603050405020304" pitchFamily="18" charset="0"/>
                <a:cs typeface="Times New Roman" panose="02020603050405020304" pitchFamily="18" charset="0"/>
              </a:rPr>
              <a:t>Score „D“ ………</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22</a:t>
            </a:fld>
            <a:endParaRPr lang="cs-CZ" dirty="0"/>
          </a:p>
        </p:txBody>
      </p:sp>
    </p:spTree>
    <p:extLst>
      <p:ext uri="{BB962C8B-B14F-4D97-AF65-F5344CB8AC3E}">
        <p14:creationId xmlns:p14="http://schemas.microsoft.com/office/powerpoint/2010/main" val="3173302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401205"/>
          </a:xfrm>
          <a:prstGeom prst="rect">
            <a:avLst/>
          </a:prstGeom>
        </p:spPr>
        <p:txBody>
          <a:bodyPr wrap="square">
            <a:spAutoFit/>
          </a:bodyPr>
          <a:lstStyle/>
          <a:p>
            <a:r>
              <a:rPr lang="cs-CZ" altLang="cs-CZ" sz="2800" dirty="0">
                <a:latin typeface="Times New Roman" panose="02020603050405020304" pitchFamily="18" charset="0"/>
                <a:cs typeface="Times New Roman" panose="02020603050405020304" pitchFamily="18" charset="0"/>
              </a:rPr>
              <a:t>Than we have to fill in the Grid</a:t>
            </a:r>
            <a:r>
              <a:rPr lang="cs-CZ" altLang="cs-CZ" sz="2800" dirty="0" smtClean="0">
                <a:latin typeface="Times New Roman" panose="02020603050405020304" pitchFamily="18" charset="0"/>
                <a:cs typeface="Times New Roman" panose="02020603050405020304" pitchFamily="18" charset="0"/>
              </a:rPr>
              <a:t>:</a:t>
            </a:r>
          </a:p>
          <a:p>
            <a:endParaRPr lang="cs-CZ" altLang="cs-CZ" sz="2800" dirty="0">
              <a:latin typeface="Times New Roman" panose="02020603050405020304" pitchFamily="18" charset="0"/>
              <a:cs typeface="Times New Roman" panose="02020603050405020304" pitchFamily="18" charset="0"/>
            </a:endParaRPr>
          </a:p>
          <a:p>
            <a:r>
              <a:rPr lang="cs-CZ" altLang="cs-CZ" sz="2800" dirty="0">
                <a:latin typeface="Times New Roman" panose="02020603050405020304" pitchFamily="18" charset="0"/>
                <a:cs typeface="Times New Roman" panose="02020603050405020304" pitchFamily="18" charset="0"/>
              </a:rPr>
              <a:t>Score „A“ versus score „C“:</a:t>
            </a:r>
          </a:p>
          <a:p>
            <a:pPr lvl="1"/>
            <a:r>
              <a:rPr lang="cs-CZ" altLang="cs-CZ" sz="2800" dirty="0">
                <a:latin typeface="Times New Roman" panose="02020603050405020304" pitchFamily="18" charset="0"/>
                <a:cs typeface="Times New Roman" panose="02020603050405020304" pitchFamily="18" charset="0"/>
              </a:rPr>
              <a:t>Which group dominate? ……</a:t>
            </a:r>
          </a:p>
          <a:p>
            <a:pPr lvl="1"/>
            <a:r>
              <a:rPr lang="cs-CZ" altLang="cs-CZ" sz="2800" dirty="0">
                <a:latin typeface="Times New Roman" panose="02020603050405020304" pitchFamily="18" charset="0"/>
                <a:cs typeface="Times New Roman" panose="02020603050405020304" pitchFamily="18" charset="0"/>
              </a:rPr>
              <a:t>How many points more than second group? …..</a:t>
            </a:r>
          </a:p>
          <a:p>
            <a:endParaRPr lang="cs-CZ" altLang="cs-CZ" sz="2800" dirty="0" smtClean="0">
              <a:latin typeface="Times New Roman" panose="02020603050405020304" pitchFamily="18" charset="0"/>
              <a:cs typeface="Times New Roman" panose="02020603050405020304" pitchFamily="18" charset="0"/>
            </a:endParaRPr>
          </a:p>
          <a:p>
            <a:r>
              <a:rPr lang="cs-CZ" altLang="cs-CZ" sz="2800" dirty="0" smtClean="0">
                <a:latin typeface="Times New Roman" panose="02020603050405020304" pitchFamily="18" charset="0"/>
                <a:cs typeface="Times New Roman" panose="02020603050405020304" pitchFamily="18" charset="0"/>
              </a:rPr>
              <a:t>Score </a:t>
            </a:r>
            <a:r>
              <a:rPr lang="cs-CZ" altLang="cs-CZ" sz="2800" dirty="0">
                <a:latin typeface="Times New Roman" panose="02020603050405020304" pitchFamily="18" charset="0"/>
                <a:cs typeface="Times New Roman" panose="02020603050405020304" pitchFamily="18" charset="0"/>
              </a:rPr>
              <a:t>„B“ versus score „D“:</a:t>
            </a:r>
          </a:p>
          <a:p>
            <a:pPr lvl="1"/>
            <a:r>
              <a:rPr lang="cs-CZ" altLang="cs-CZ" sz="2800" dirty="0">
                <a:latin typeface="Times New Roman" panose="02020603050405020304" pitchFamily="18" charset="0"/>
                <a:cs typeface="Times New Roman" panose="02020603050405020304" pitchFamily="18" charset="0"/>
              </a:rPr>
              <a:t>Which group dominate? ……</a:t>
            </a:r>
          </a:p>
          <a:p>
            <a:pPr lvl="1"/>
            <a:r>
              <a:rPr lang="cs-CZ" altLang="cs-CZ" sz="2800" dirty="0">
                <a:latin typeface="Times New Roman" panose="02020603050405020304" pitchFamily="18" charset="0"/>
                <a:cs typeface="Times New Roman" panose="02020603050405020304" pitchFamily="18" charset="0"/>
              </a:rPr>
              <a:t>How many points more than second group? …..</a:t>
            </a:r>
          </a:p>
          <a:p>
            <a:endParaRPr lang="cs-CZ" altLang="cs-CZ" sz="2800" dirty="0"/>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23</a:t>
            </a:fld>
            <a:endParaRPr lang="cs-CZ" dirty="0"/>
          </a:p>
        </p:txBody>
      </p:sp>
    </p:spTree>
    <p:extLst>
      <p:ext uri="{BB962C8B-B14F-4D97-AF65-F5344CB8AC3E}">
        <p14:creationId xmlns:p14="http://schemas.microsoft.com/office/powerpoint/2010/main" val="4185252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pic>
        <p:nvPicPr>
          <p:cNvPr id="9" name="Zástupný symbol pro obsah 3"/>
          <p:cNvPicPr>
            <a:picLocks/>
          </p:cNvPicPr>
          <p:nvPr/>
        </p:nvPicPr>
        <p:blipFill>
          <a:blip r:embed="rId2">
            <a:extLst>
              <a:ext uri="{28A0092B-C50C-407E-A947-70E740481C1C}">
                <a14:useLocalDpi xmlns:a14="http://schemas.microsoft.com/office/drawing/2010/main" val="0"/>
              </a:ext>
            </a:extLst>
          </a:blip>
          <a:srcRect l="30144" t="30399" r="33443" b="22159"/>
          <a:stretch>
            <a:fillRect/>
          </a:stretch>
        </p:blipFill>
        <p:spPr>
          <a:xfrm>
            <a:off x="1403350" y="1844675"/>
            <a:ext cx="6264275" cy="4248150"/>
          </a:xfrm>
          <a:prstGeom prst="rect">
            <a:avLst/>
          </a:prstGeom>
        </p:spPr>
      </p:pic>
      <p:sp>
        <p:nvSpPr>
          <p:cNvPr id="2" name="Zástupný symbol pro číslo snímku 1"/>
          <p:cNvSpPr>
            <a:spLocks noGrp="1"/>
          </p:cNvSpPr>
          <p:nvPr>
            <p:ph type="sldNum" sz="quarter" idx="12"/>
          </p:nvPr>
        </p:nvSpPr>
        <p:spPr/>
        <p:txBody>
          <a:bodyPr/>
          <a:lstStyle/>
          <a:p>
            <a:fld id="{2DA23C2D-3845-4F8C-9F64-DBE4B5B8108A}" type="slidenum">
              <a:rPr lang="cs-CZ" smtClean="0"/>
              <a:t>24</a:t>
            </a:fld>
            <a:endParaRPr lang="cs-CZ" dirty="0"/>
          </a:p>
        </p:txBody>
      </p:sp>
    </p:spTree>
    <p:extLst>
      <p:ext uri="{BB962C8B-B14F-4D97-AF65-F5344CB8AC3E}">
        <p14:creationId xmlns:p14="http://schemas.microsoft.com/office/powerpoint/2010/main" val="1200009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6041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Analytical</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Person is focused on precision and perfection. Other strenghts include persistence, diligence, systematic approach.</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Weaknesses involve being boring, quiet, reclusive.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analytical needs to be right, and won´t openly discuss ideas until confident in a decision.</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Loyal, precise, serious, systematic, prudent</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25</a:t>
            </a:fld>
            <a:endParaRPr lang="cs-CZ" dirty="0"/>
          </a:p>
        </p:txBody>
      </p:sp>
    </p:spTree>
    <p:extLst>
      <p:ext uri="{BB962C8B-B14F-4D97-AF65-F5344CB8AC3E}">
        <p14:creationId xmlns:p14="http://schemas.microsoft.com/office/powerpoint/2010/main" val="2767445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1993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Driver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individual is extroverted, strong-willed, direct, practical, organized, forceful, decisive. The driver is task- rather than relationship-oriented and wants immediate results.</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driver can be stubborn, domineering, impatient, insensitive and shorttempered.</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His or her pain is loss of respect.</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Efficient, independent, candid, decisive, pragmatic</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26</a:t>
            </a:fld>
            <a:endParaRPr lang="cs-CZ" dirty="0"/>
          </a:p>
        </p:txBody>
      </p:sp>
    </p:spTree>
    <p:extLst>
      <p:ext uri="{BB962C8B-B14F-4D97-AF65-F5344CB8AC3E}">
        <p14:creationId xmlns:p14="http://schemas.microsoft.com/office/powerpoint/2010/main" val="3703016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8149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Amiable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He or she is a team player, cooperative, trustful, sensitive and a good listener.</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Weaknesses include indecision and an inability to take risks. Amiables are often too focused on others, conforming, quiet, and passive.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His or her pain is change and chaos.</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Loyal, cooperative, supportive, diplomatic, patient</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27</a:t>
            </a:fld>
            <a:endParaRPr lang="cs-CZ" dirty="0"/>
          </a:p>
        </p:txBody>
      </p:sp>
    </p:spTree>
    <p:extLst>
      <p:ext uri="{BB962C8B-B14F-4D97-AF65-F5344CB8AC3E}">
        <p14:creationId xmlns:p14="http://schemas.microsoft.com/office/powerpoint/2010/main" val="3883037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3736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Expressive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416320"/>
          </a:xfrm>
          <a:prstGeom prst="rect">
            <a:avLst/>
          </a:prstGeom>
        </p:spPr>
        <p:txBody>
          <a:bodyPr wrap="square">
            <a:spAutoFit/>
          </a:bodyPr>
          <a:lstStyle/>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He or she loves to be one of the gang, and is always ready for something new and exciting, especially if the gang is ready to participate. Additional strengths include enthusiasm, diplomatic skills, and the ability to inspire others.</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Weaknesses involve impatience, a tendency to generalize, sometimes irrational behavior. The expressive can be manipulative, undisciplined, unorganized.</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His or her main need is to be appreciated and accepted.</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Enthusiastic, outgoing, persuasive, fun-loving, spontaneous</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28</a:t>
            </a:fld>
            <a:endParaRPr lang="cs-CZ" dirty="0"/>
          </a:p>
        </p:txBody>
      </p:sp>
    </p:spTree>
    <p:extLst>
      <p:ext uri="{BB962C8B-B14F-4D97-AF65-F5344CB8AC3E}">
        <p14:creationId xmlns:p14="http://schemas.microsoft.com/office/powerpoint/2010/main" val="1588268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28675" name="Zástupný symbol pro obsah 2"/>
          <p:cNvSpPr>
            <a:spLocks noGrp="1"/>
          </p:cNvSpPr>
          <p:nvPr>
            <p:ph idx="1"/>
          </p:nvPr>
        </p:nvSpPr>
        <p:spPr/>
        <p:txBody>
          <a:bodyPr/>
          <a:lstStyle/>
          <a:p>
            <a:endParaRPr lang="cs-CZ" altLang="cs-CZ" smtClean="0"/>
          </a:p>
        </p:txBody>
      </p:sp>
    </p:spTree>
    <p:extLst>
      <p:ext uri="{BB962C8B-B14F-4D97-AF65-F5344CB8AC3E}">
        <p14:creationId xmlns:p14="http://schemas.microsoft.com/office/powerpoint/2010/main" val="3640622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440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574765" y="2413338"/>
            <a:ext cx="9840685" cy="1938992"/>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Organisational behaviour is the study of human behaviour in organisational contexts with a focus on both individual and group processes and actions.</a:t>
            </a:r>
          </a:p>
          <a:p>
            <a:r>
              <a:rPr lang="cs-CZ" altLang="cs-CZ" sz="2400" dirty="0">
                <a:solidFill>
                  <a:srgbClr val="307871"/>
                </a:solidFill>
                <a:latin typeface="Times New Roman" panose="02020603050405020304" pitchFamily="18" charset="0"/>
                <a:cs typeface="Times New Roman" panose="02020603050405020304" pitchFamily="18" charset="0"/>
              </a:rPr>
              <a:t>Hence, it involves an exploration of organisational and managerial processes in the dynamic context of the organisation and is primarily concerned with the human implications of such </a:t>
            </a:r>
            <a:r>
              <a:rPr lang="cs-CZ" altLang="cs-CZ" sz="2400" dirty="0" smtClean="0">
                <a:solidFill>
                  <a:srgbClr val="307871"/>
                </a:solidFill>
                <a:latin typeface="Times New Roman" panose="02020603050405020304" pitchFamily="18" charset="0"/>
                <a:cs typeface="Times New Roman" panose="02020603050405020304" pitchFamily="18" charset="0"/>
              </a:rPr>
              <a:t>activity</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a:t>
            </a:fld>
            <a:endParaRPr lang="cs-CZ" dirty="0"/>
          </a:p>
        </p:txBody>
      </p:sp>
    </p:spTree>
    <p:extLst>
      <p:ext uri="{BB962C8B-B14F-4D97-AF65-F5344CB8AC3E}">
        <p14:creationId xmlns:p14="http://schemas.microsoft.com/office/powerpoint/2010/main" val="32227080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29699" name="Zástupný symbol pro obsah 2"/>
          <p:cNvSpPr>
            <a:spLocks noGrp="1"/>
          </p:cNvSpPr>
          <p:nvPr>
            <p:ph idx="1"/>
          </p:nvPr>
        </p:nvSpPr>
        <p:spPr/>
        <p:txBody>
          <a:bodyPr/>
          <a:lstStyle/>
          <a:p>
            <a:r>
              <a:rPr lang="cs-CZ" altLang="cs-CZ" b="1" dirty="0" err="1" smtClean="0">
                <a:latin typeface="Times New Roman" panose="02020603050405020304" pitchFamily="18" charset="0"/>
                <a:cs typeface="Times New Roman" panose="02020603050405020304" pitchFamily="18" charset="0"/>
              </a:rPr>
              <a:t>Watching</a:t>
            </a:r>
            <a:r>
              <a:rPr lang="cs-CZ" altLang="cs-CZ" b="1" dirty="0" smtClean="0">
                <a:latin typeface="Times New Roman" panose="02020603050405020304" pitchFamily="18" charset="0"/>
                <a:cs typeface="Times New Roman" panose="02020603050405020304" pitchFamily="18" charset="0"/>
              </a:rPr>
              <a:t> and Feeling – </a:t>
            </a:r>
            <a:r>
              <a:rPr lang="cs-CZ" altLang="cs-CZ" dirty="0" smtClean="0">
                <a:latin typeface="Times New Roman" panose="02020603050405020304" pitchFamily="18" charset="0"/>
                <a:cs typeface="Times New Roman" panose="02020603050405020304" pitchFamily="18" charset="0"/>
              </a:rPr>
              <a:t>these</a:t>
            </a:r>
            <a:r>
              <a:rPr lang="cs-CZ" altLang="cs-CZ" b="1" dirty="0" smtClean="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view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situations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from</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various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perspectives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collect</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review</a:t>
            </a:r>
            <a:r>
              <a:rPr lang="cs-CZ" altLang="cs-CZ" dirty="0">
                <a:latin typeface="Times New Roman" panose="02020603050405020304" pitchFamily="18" charset="0"/>
                <a:cs typeface="Times New Roman" panose="02020603050405020304" pitchFamily="18" charset="0"/>
              </a:rPr>
              <a:t> data </a:t>
            </a:r>
            <a:r>
              <a:rPr lang="cs-CZ" altLang="cs-CZ" dirty="0" err="1">
                <a:latin typeface="Times New Roman" panose="02020603050405020304" pitchFamily="18" charset="0"/>
                <a:cs typeface="Times New Roman" panose="02020603050405020304" pitchFamily="18" charset="0"/>
              </a:rPr>
              <a:t>carefully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before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coming</a:t>
            </a:r>
            <a:r>
              <a:rPr lang="cs-CZ" altLang="cs-CZ" dirty="0">
                <a:latin typeface="Times New Roman" panose="02020603050405020304" pitchFamily="18" charset="0"/>
                <a:cs typeface="Times New Roman" panose="02020603050405020304" pitchFamily="18" charset="0"/>
              </a:rPr>
              <a:t> to a </a:t>
            </a:r>
            <a:r>
              <a:rPr lang="cs-CZ" altLang="cs-CZ" dirty="0" err="1">
                <a:latin typeface="Times New Roman" panose="02020603050405020304" pitchFamily="18" charset="0"/>
                <a:cs typeface="Times New Roman" panose="02020603050405020304" pitchFamily="18" charset="0"/>
              </a:rPr>
              <a:t>conclusion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have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time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prepare</a:t>
            </a:r>
            <a:r>
              <a:rPr lang="cs-CZ" altLang="cs-CZ" dirty="0">
                <a:latin typeface="Times New Roman" panose="02020603050405020304" pitchFamily="18" charset="0"/>
                <a:cs typeface="Times New Roman" panose="02020603050405020304" pitchFamily="18" charset="0"/>
              </a:rPr>
              <a:t>.</a:t>
            </a:r>
          </a:p>
          <a:p>
            <a:r>
              <a:rPr lang="cs-CZ" altLang="cs-CZ" b="1" dirty="0" err="1" smtClean="0">
                <a:latin typeface="Times New Roman" panose="02020603050405020304" pitchFamily="18" charset="0"/>
                <a:cs typeface="Times New Roman" panose="02020603050405020304" pitchFamily="18" charset="0"/>
              </a:rPr>
              <a:t>Watching</a:t>
            </a:r>
            <a:r>
              <a:rPr lang="cs-CZ" altLang="cs-CZ" b="1" dirty="0" smtClean="0">
                <a:latin typeface="Times New Roman" panose="02020603050405020304" pitchFamily="18" charset="0"/>
                <a:cs typeface="Times New Roman" panose="02020603050405020304" pitchFamily="18" charset="0"/>
              </a:rPr>
              <a:t> and </a:t>
            </a:r>
            <a:r>
              <a:rPr lang="cs-CZ" altLang="cs-CZ" b="1" dirty="0" err="1" smtClean="0">
                <a:latin typeface="Times New Roman" panose="02020603050405020304" pitchFamily="18" charset="0"/>
                <a:cs typeface="Times New Roman" panose="02020603050405020304" pitchFamily="18" charset="0"/>
              </a:rPr>
              <a:t>Thinking</a:t>
            </a:r>
            <a:r>
              <a:rPr lang="cs-CZ" altLang="cs-CZ" b="1" dirty="0" smtClean="0">
                <a:latin typeface="Times New Roman" panose="02020603050405020304" pitchFamily="18" charset="0"/>
                <a:cs typeface="Times New Roman" panose="02020603050405020304" pitchFamily="18" charset="0"/>
              </a:rPr>
              <a:t>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want</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understand</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theory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behind</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action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Tend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be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perfectionists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reason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logically</a:t>
            </a:r>
            <a:r>
              <a:rPr lang="cs-CZ" altLang="cs-CZ" dirty="0">
                <a:latin typeface="Times New Roman" panose="02020603050405020304" pitchFamily="18" charset="0"/>
                <a:cs typeface="Times New Roman" panose="02020603050405020304" pitchFamily="18" charset="0"/>
              </a:rPr>
              <a:t> and design </a:t>
            </a:r>
            <a:r>
              <a:rPr lang="cs-CZ" altLang="cs-CZ" dirty="0" err="1">
                <a:latin typeface="Times New Roman" panose="02020603050405020304" pitchFamily="18" charset="0"/>
                <a:cs typeface="Times New Roman" panose="02020603050405020304" pitchFamily="18" charset="0"/>
              </a:rPr>
              <a:t>models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theories</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projects</a:t>
            </a:r>
            <a:r>
              <a:rPr lang="cs-CZ" alt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84344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30723" name="Zástupný symbol pro obsah 2"/>
          <p:cNvSpPr>
            <a:spLocks noGrp="1"/>
          </p:cNvSpPr>
          <p:nvPr>
            <p:ph idx="1"/>
          </p:nvPr>
        </p:nvSpPr>
        <p:spPr/>
        <p:txBody>
          <a:bodyPr/>
          <a:lstStyle/>
          <a:p>
            <a:r>
              <a:rPr lang="cs-CZ" altLang="cs-CZ" b="1" dirty="0" err="1" smtClean="0">
                <a:latin typeface="Times New Roman" panose="02020603050405020304" pitchFamily="18" charset="0"/>
                <a:cs typeface="Times New Roman" panose="02020603050405020304" pitchFamily="18" charset="0"/>
              </a:rPr>
              <a:t>Doing</a:t>
            </a:r>
            <a:r>
              <a:rPr lang="cs-CZ" altLang="cs-CZ" b="1" dirty="0" smtClean="0">
                <a:latin typeface="Times New Roman" panose="02020603050405020304" pitchFamily="18" charset="0"/>
                <a:cs typeface="Times New Roman" panose="02020603050405020304" pitchFamily="18" charset="0"/>
              </a:rPr>
              <a:t> and </a:t>
            </a:r>
            <a:r>
              <a:rPr lang="cs-CZ" altLang="cs-CZ" b="1" dirty="0" err="1" smtClean="0">
                <a:latin typeface="Times New Roman" panose="02020603050405020304" pitchFamily="18" charset="0"/>
                <a:cs typeface="Times New Roman" panose="02020603050405020304" pitchFamily="18" charset="0"/>
              </a:rPr>
              <a:t>Thinking</a:t>
            </a:r>
            <a:r>
              <a:rPr lang="cs-CZ" altLang="cs-CZ" b="1" dirty="0" smtClean="0">
                <a:latin typeface="Times New Roman" panose="02020603050405020304" pitchFamily="18" charset="0"/>
                <a:cs typeface="Times New Roman" panose="02020603050405020304" pitchFamily="18" charset="0"/>
              </a:rPr>
              <a:t>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are </a:t>
            </a:r>
            <a:r>
              <a:rPr lang="cs-CZ" altLang="cs-CZ" dirty="0" err="1">
                <a:latin typeface="Times New Roman" panose="02020603050405020304" pitchFamily="18" charset="0"/>
                <a:cs typeface="Times New Roman" panose="02020603050405020304" pitchFamily="18" charset="0"/>
              </a:rPr>
              <a:t>eager</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try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things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need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see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how</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put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their</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learning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into</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practice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solving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problems</a:t>
            </a:r>
            <a:r>
              <a:rPr lang="cs-CZ" altLang="cs-CZ" dirty="0">
                <a:latin typeface="Times New Roman" panose="02020603050405020304" pitchFamily="18" charset="0"/>
                <a:cs typeface="Times New Roman" panose="02020603050405020304" pitchFamily="18" charset="0"/>
              </a:rPr>
              <a:t>, feedback, </a:t>
            </a:r>
            <a:r>
              <a:rPr lang="cs-CZ" altLang="cs-CZ" dirty="0" err="1">
                <a:latin typeface="Times New Roman" panose="02020603050405020304" pitchFamily="18" charset="0"/>
                <a:cs typeface="Times New Roman" panose="02020603050405020304" pitchFamily="18" charset="0"/>
              </a:rPr>
              <a:t>dicision-making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Want</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put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ideas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into</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action</a:t>
            </a:r>
            <a:r>
              <a:rPr lang="cs-CZ" altLang="cs-CZ" dirty="0">
                <a:latin typeface="Times New Roman" panose="02020603050405020304" pitchFamily="18" charset="0"/>
                <a:cs typeface="Times New Roman" panose="02020603050405020304" pitchFamily="18" charset="0"/>
              </a:rPr>
              <a:t>.</a:t>
            </a:r>
          </a:p>
          <a:p>
            <a:r>
              <a:rPr lang="cs-CZ" altLang="cs-CZ" b="1" dirty="0" err="1" smtClean="0">
                <a:latin typeface="Times New Roman" panose="02020603050405020304" pitchFamily="18" charset="0"/>
                <a:cs typeface="Times New Roman" panose="02020603050405020304" pitchFamily="18" charset="0"/>
              </a:rPr>
              <a:t>Doing</a:t>
            </a:r>
            <a:r>
              <a:rPr lang="cs-CZ" altLang="cs-CZ" b="1" dirty="0" smtClean="0">
                <a:latin typeface="Times New Roman" panose="02020603050405020304" pitchFamily="18" charset="0"/>
                <a:cs typeface="Times New Roman" panose="02020603050405020304" pitchFamily="18" charset="0"/>
              </a:rPr>
              <a:t> and Feeling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are </a:t>
            </a:r>
            <a:r>
              <a:rPr lang="cs-CZ" altLang="cs-CZ" dirty="0" err="1">
                <a:latin typeface="Times New Roman" panose="02020603050405020304" pitchFamily="18" charset="0"/>
                <a:cs typeface="Times New Roman" panose="02020603050405020304" pitchFamily="18" charset="0"/>
              </a:rPr>
              <a:t>enthusiastic</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tend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act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first</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think</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later</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learn</a:t>
            </a:r>
            <a:r>
              <a:rPr lang="cs-CZ" altLang="cs-CZ" dirty="0">
                <a:latin typeface="Times New Roman" panose="02020603050405020304" pitchFamily="18" charset="0"/>
                <a:cs typeface="Times New Roman" panose="02020603050405020304" pitchFamily="18" charset="0"/>
              </a:rPr>
              <a:t> by </a:t>
            </a:r>
            <a:r>
              <a:rPr lang="cs-CZ" altLang="cs-CZ" dirty="0" err="1">
                <a:latin typeface="Times New Roman" panose="02020603050405020304" pitchFamily="18" charset="0"/>
                <a:cs typeface="Times New Roman" panose="02020603050405020304" pitchFamily="18" charset="0"/>
              </a:rPr>
              <a:t>doing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challenges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of</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experiences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working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with</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teams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assimilation</a:t>
            </a:r>
            <a:r>
              <a:rPr lang="cs-CZ" altLang="cs-CZ" dirty="0">
                <a:latin typeface="Times New Roman" panose="02020603050405020304" pitchFamily="18" charset="0"/>
                <a:cs typeface="Times New Roman" panose="02020603050405020304" pitchFamily="18" charset="0"/>
              </a:rPr>
              <a:t>, and role-</a:t>
            </a:r>
            <a:r>
              <a:rPr lang="cs-CZ" altLang="cs-CZ" dirty="0" err="1">
                <a:latin typeface="Times New Roman" panose="02020603050405020304" pitchFamily="18" charset="0"/>
                <a:cs typeface="Times New Roman" panose="02020603050405020304" pitchFamily="18" charset="0"/>
              </a:rPr>
              <a:t>playing</a:t>
            </a:r>
            <a:r>
              <a:rPr lang="cs-CZ" alt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292370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002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Implications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15498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develop self-awareness of their behaviour and attitudes while attempting to identify their leadership and management credentials</a:t>
            </a:r>
            <a:r>
              <a:rPr lang="cs-CZ" altLang="cs-CZ"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appreciate when leadership qualities, such as developing and disseminating a sense of vision, are appropriate and, alternatively, when managerial skills, such as negotiation and transaction, are required</a:t>
            </a:r>
            <a:r>
              <a:rPr lang="cs-CZ" altLang="cs-CZ"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recognise that the frame in which they operate influences their understanding, attitudes and behaviour, recognition of this fact is a prerequisite for personal development and growth. </a:t>
            </a:r>
          </a:p>
          <a:p>
            <a:endParaRPr lang="cs-CZ" altLang="cs-CZ" sz="2400" dirty="0"/>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32</a:t>
            </a:fld>
            <a:endParaRPr lang="cs-CZ" dirty="0"/>
          </a:p>
        </p:txBody>
      </p:sp>
    </p:spTree>
    <p:extLst>
      <p:ext uri="{BB962C8B-B14F-4D97-AF65-F5344CB8AC3E}">
        <p14:creationId xmlns:p14="http://schemas.microsoft.com/office/powerpoint/2010/main" val="1137174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938992"/>
          </a:xfrm>
          <a:prstGeom prst="rect">
            <a:avLst/>
          </a:prstGeom>
        </p:spPr>
        <p:txBody>
          <a:bodyPr wrap="square">
            <a:spAutoFit/>
          </a:bodyPr>
          <a:lstStyle/>
          <a:p>
            <a:r>
              <a:rPr lang="en-US" sz="2400" b="1" dirty="0">
                <a:solidFill>
                  <a:srgbClr val="008080"/>
                </a:solidFill>
                <a:latin typeface="Times New Roman" panose="02020603050405020304" pitchFamily="18" charset="0"/>
                <a:cs typeface="Times New Roman" panose="02020603050405020304" pitchFamily="18" charset="0"/>
              </a:rPr>
              <a:t>Management skills</a:t>
            </a:r>
            <a:r>
              <a:rPr lang="en-US" sz="2400" dirty="0">
                <a:solidFill>
                  <a:srgbClr val="008080"/>
                </a:solidFill>
                <a:latin typeface="Times New Roman" panose="02020603050405020304" pitchFamily="18" charset="0"/>
                <a:cs typeface="Times New Roman" panose="02020603050405020304" pitchFamily="18" charset="0"/>
              </a:rPr>
              <a:t> are </a:t>
            </a:r>
            <a:r>
              <a:rPr lang="en-US" sz="2400" b="1" dirty="0">
                <a:solidFill>
                  <a:srgbClr val="008080"/>
                </a:solidFill>
                <a:latin typeface="Times New Roman" panose="02020603050405020304" pitchFamily="18" charset="0"/>
                <a:cs typeface="Times New Roman" panose="02020603050405020304" pitchFamily="18" charset="0"/>
              </a:rPr>
              <a:t>important</a:t>
            </a:r>
            <a:r>
              <a:rPr lang="en-US" sz="2400" dirty="0">
                <a:solidFill>
                  <a:srgbClr val="008080"/>
                </a:solidFill>
                <a:latin typeface="Times New Roman" panose="02020603050405020304" pitchFamily="18" charset="0"/>
                <a:cs typeface="Times New Roman" panose="02020603050405020304" pitchFamily="18" charset="0"/>
              </a:rPr>
              <a:t> for many reasons. They position you to act as an </a:t>
            </a:r>
            <a:r>
              <a:rPr lang="en-US" sz="2400" dirty="0" smtClean="0">
                <a:solidFill>
                  <a:srgbClr val="008080"/>
                </a:solidFill>
                <a:latin typeface="Times New Roman" panose="02020603050405020304" pitchFamily="18" charset="0"/>
                <a:cs typeface="Times New Roman" panose="02020603050405020304" pitchFamily="18" charset="0"/>
              </a:rPr>
              <a:t>effective</a:t>
            </a:r>
            <a:r>
              <a:rPr lang="cs-CZ" sz="2400" dirty="0" smtClean="0">
                <a:solidFill>
                  <a:srgbClr val="008080"/>
                </a:solidFill>
                <a:latin typeface="Times New Roman" panose="02020603050405020304" pitchFamily="18" charset="0"/>
                <a:cs typeface="Times New Roman" panose="02020603050405020304" pitchFamily="18" charset="0"/>
              </a:rPr>
              <a:t> manager and</a:t>
            </a:r>
            <a:r>
              <a:rPr lang="en-US" sz="2400" dirty="0" smtClean="0">
                <a:solidFill>
                  <a:srgbClr val="008080"/>
                </a:solidFill>
                <a:latin typeface="Times New Roman" panose="02020603050405020304" pitchFamily="18" charset="0"/>
                <a:cs typeface="Times New Roman" panose="02020603050405020304" pitchFamily="18" charset="0"/>
              </a:rPr>
              <a:t> </a:t>
            </a:r>
            <a:r>
              <a:rPr lang="en-US" sz="2400" dirty="0">
                <a:solidFill>
                  <a:srgbClr val="008080"/>
                </a:solidFill>
                <a:latin typeface="Times New Roman" panose="02020603050405020304" pitchFamily="18" charset="0"/>
                <a:cs typeface="Times New Roman" panose="02020603050405020304" pitchFamily="18" charset="0"/>
              </a:rPr>
              <a:t>leader and problem-solver in so many situations. Work on honing these </a:t>
            </a:r>
            <a:r>
              <a:rPr lang="en-US" sz="2400" b="1" dirty="0">
                <a:solidFill>
                  <a:srgbClr val="008080"/>
                </a:solidFill>
                <a:latin typeface="Times New Roman" panose="02020603050405020304" pitchFamily="18" charset="0"/>
                <a:cs typeface="Times New Roman" panose="02020603050405020304" pitchFamily="18" charset="0"/>
              </a:rPr>
              <a:t>skills</a:t>
            </a:r>
            <a:r>
              <a:rPr lang="en-US" sz="2400" dirty="0">
                <a:solidFill>
                  <a:srgbClr val="008080"/>
                </a:solidFill>
                <a:latin typeface="Times New Roman" panose="02020603050405020304" pitchFamily="18" charset="0"/>
                <a:cs typeface="Times New Roman" panose="02020603050405020304" pitchFamily="18" charset="0"/>
              </a:rPr>
              <a:t> and watch how they can impact your job performance and opportunities.</a:t>
            </a:r>
            <a:endParaRPr lang="en-GB" altLang="cs-CZ" sz="3200"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33</a:t>
            </a:fld>
            <a:endParaRPr lang="cs-CZ" dirty="0"/>
          </a:p>
        </p:txBody>
      </p:sp>
    </p:spTree>
    <p:extLst>
      <p:ext uri="{BB962C8B-B14F-4D97-AF65-F5344CB8AC3E}">
        <p14:creationId xmlns:p14="http://schemas.microsoft.com/office/powerpoint/2010/main" val="3178431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8825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Managerial</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skills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Robert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Katz</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508653"/>
          </a:xfrm>
          <a:prstGeom prst="rect">
            <a:avLst/>
          </a:prstGeom>
        </p:spPr>
        <p:txBody>
          <a:bodyPr wrap="square">
            <a:spAutoFit/>
          </a:bodyPr>
          <a:lstStyle/>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Technical skills</a:t>
            </a:r>
          </a:p>
          <a:p>
            <a:pPr lvl="1">
              <a:buClr>
                <a:schemeClr val="tx1"/>
              </a:buClr>
              <a:buSzPct val="85000"/>
            </a:pPr>
            <a:r>
              <a:rPr lang="en-US" altLang="cs-CZ" dirty="0">
                <a:solidFill>
                  <a:srgbClr val="008080"/>
                </a:solidFill>
                <a:latin typeface="Times New Roman" panose="02020603050405020304" pitchFamily="18" charset="0"/>
                <a:cs typeface="Times New Roman" panose="02020603050405020304" pitchFamily="18" charset="0"/>
              </a:rPr>
              <a:t>Specialized knowledge</a:t>
            </a:r>
            <a:r>
              <a:rPr lang="cs-CZ" altLang="cs-CZ" dirty="0">
                <a:solidFill>
                  <a:srgbClr val="008080"/>
                </a:solidFill>
                <a:latin typeface="Times New Roman" panose="02020603050405020304" pitchFamily="18" charset="0"/>
                <a:cs typeface="Times New Roman" panose="02020603050405020304" pitchFamily="18" charset="0"/>
              </a:rPr>
              <a:t> but practical</a:t>
            </a:r>
            <a:endParaRPr lang="en-US" altLang="cs-CZ"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mechanical technology and IT</a:t>
            </a:r>
          </a:p>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Interpersonal skills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Important to be able to get along with customers, co-workers, managers</a:t>
            </a:r>
            <a:endParaRPr lang="en-US" altLang="cs-CZ"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communication and interaction with others</a:t>
            </a:r>
            <a:endParaRPr lang="en-US" altLang="cs-CZ" dirty="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Conceptual skills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See the processes of organization, know how all parts of organization work together in order to achieve the organizational goals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creativity, patterns, big pictures, ability to analyze</a:t>
            </a:r>
            <a:endParaRPr lang="en-US" altLang="cs-CZ"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34</a:t>
            </a:fld>
            <a:endParaRPr lang="cs-CZ" dirty="0"/>
          </a:p>
        </p:txBody>
      </p:sp>
    </p:spTree>
    <p:extLst>
      <p:ext uri="{BB962C8B-B14F-4D97-AF65-F5344CB8AC3E}">
        <p14:creationId xmlns:p14="http://schemas.microsoft.com/office/powerpoint/2010/main" val="2318252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693319"/>
          </a:xfrm>
          <a:prstGeom prst="rect">
            <a:avLst/>
          </a:prstGeom>
        </p:spPr>
        <p:txBody>
          <a:bodyPr wrap="square">
            <a:spAutoFit/>
          </a:bodyPr>
          <a:lstStyle/>
          <a:p>
            <a:pPr>
              <a:buClr>
                <a:schemeClr val="tx1"/>
              </a:buClr>
              <a:buSzPct val="85000"/>
              <a:buFont typeface="Wingdings" panose="05000000000000000000" pitchFamily="2" charset="2"/>
              <a:buChar char="n"/>
            </a:pPr>
            <a:r>
              <a:rPr lang="cs-CZ" altLang="cs-CZ" sz="2400" b="1" dirty="0" smtClean="0">
                <a:solidFill>
                  <a:srgbClr val="008080"/>
                </a:solidFill>
                <a:latin typeface="Times New Roman" panose="02020603050405020304" pitchFamily="18" charset="0"/>
                <a:cs typeface="Times New Roman" panose="02020603050405020304" pitchFamily="18" charset="0"/>
              </a:rPr>
              <a:t>In the area of:</a:t>
            </a: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Communication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listening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keeping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messaging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simple,feedback</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a:solidFill>
                  <a:srgbClr val="008080"/>
                </a:solidFill>
                <a:latin typeface="Times New Roman" panose="02020603050405020304" pitchFamily="18" charset="0"/>
                <a:cs typeface="Times New Roman" panose="02020603050405020304" pitchFamily="18" charset="0"/>
              </a:rPr>
              <a:t>Problem</a:t>
            </a:r>
            <a:r>
              <a:rPr lang="cs-CZ" altLang="cs-CZ" sz="2400" dirty="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solving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conflict</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resolution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delegation</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Motivation</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Professionalism</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decision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making</a:t>
            </a:r>
            <a:r>
              <a:rPr lang="cs-CZ" altLang="cs-CZ" sz="2400" dirty="0" smtClean="0">
                <a:solidFill>
                  <a:srgbClr val="008080"/>
                </a:solidFill>
                <a:latin typeface="Times New Roman" panose="02020603050405020304" pitchFamily="18" charset="0"/>
                <a:cs typeface="Times New Roman" panose="02020603050405020304" pitchFamily="18" charset="0"/>
              </a:rPr>
              <a:t>, positive </a:t>
            </a:r>
            <a:r>
              <a:rPr lang="cs-CZ" altLang="cs-CZ" sz="2400" dirty="0" err="1" smtClean="0">
                <a:solidFill>
                  <a:srgbClr val="008080"/>
                </a:solidFill>
                <a:latin typeface="Times New Roman" panose="02020603050405020304" pitchFamily="18" charset="0"/>
                <a:cs typeface="Times New Roman" panose="02020603050405020304" pitchFamily="18" charset="0"/>
              </a:rPr>
              <a:t>attitude</a:t>
            </a:r>
            <a:r>
              <a:rPr lang="cs-CZ" altLang="cs-CZ" sz="2400" dirty="0" smtClean="0">
                <a:solidFill>
                  <a:srgbClr val="008080"/>
                </a:solidFill>
                <a:latin typeface="Times New Roman" panose="02020603050405020304" pitchFamily="18" charset="0"/>
                <a:cs typeface="Times New Roman" panose="02020603050405020304" pitchFamily="18" charset="0"/>
              </a:rPr>
              <a:t>)</a:t>
            </a:r>
          </a:p>
          <a:p>
            <a:pPr lvl="1">
              <a:buClr>
                <a:schemeClr val="tx1"/>
              </a:buClr>
              <a:buSzPct val="85000"/>
              <a:buFont typeface="Wingdings" panose="05000000000000000000" pitchFamily="2" charset="2"/>
              <a:buChar char="n"/>
            </a:pPr>
            <a:r>
              <a:rPr lang="cs-CZ" altLang="cs-CZ" sz="2400" dirty="0">
                <a:solidFill>
                  <a:srgbClr val="008080"/>
                </a:solidFill>
                <a:latin typeface="Times New Roman" panose="02020603050405020304" pitchFamily="18" charset="0"/>
                <a:cs typeface="Times New Roman" panose="02020603050405020304" pitchFamily="18" charset="0"/>
              </a:rPr>
              <a:t>Project </a:t>
            </a:r>
            <a:r>
              <a:rPr lang="cs-CZ" altLang="cs-CZ" sz="2400" dirty="0" smtClean="0">
                <a:solidFill>
                  <a:srgbClr val="008080"/>
                </a:solidFill>
                <a:latin typeface="Times New Roman" panose="02020603050405020304" pitchFamily="18" charset="0"/>
                <a:cs typeface="Times New Roman" panose="02020603050405020304" pitchFamily="18" charset="0"/>
              </a:rPr>
              <a:t>management (</a:t>
            </a:r>
            <a:r>
              <a:rPr lang="cs-CZ" altLang="cs-CZ" sz="2400" dirty="0" err="1" smtClean="0">
                <a:solidFill>
                  <a:srgbClr val="008080"/>
                </a:solidFill>
                <a:latin typeface="Times New Roman" panose="02020603050405020304" pitchFamily="18" charset="0"/>
                <a:cs typeface="Times New Roman" panose="02020603050405020304" pitchFamily="18" charset="0"/>
              </a:rPr>
              <a:t>technical</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innovation</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Collaboration</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cs-CZ" altLang="cs-CZ" sz="2400" b="1"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en-US" altLang="cs-CZ"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35</a:t>
            </a:fld>
            <a:endParaRPr lang="cs-CZ" dirty="0"/>
          </a:p>
        </p:txBody>
      </p:sp>
    </p:spTree>
    <p:extLst>
      <p:ext uri="{BB962C8B-B14F-4D97-AF65-F5344CB8AC3E}">
        <p14:creationId xmlns:p14="http://schemas.microsoft.com/office/powerpoint/2010/main" val="304420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440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574765" y="2413338"/>
            <a:ext cx="9840685" cy="3416320"/>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Human behaviour in organisations is complex as it is affected by, and in turn influences, an array of factors, including managerial action, changing </a:t>
            </a:r>
            <a:r>
              <a:rPr lang="cs-CZ" altLang="cs-CZ" sz="2400" dirty="0" smtClean="0">
                <a:solidFill>
                  <a:srgbClr val="307871"/>
                </a:solidFill>
                <a:latin typeface="Times New Roman" panose="02020603050405020304" pitchFamily="18" charset="0"/>
                <a:cs typeface="Times New Roman" panose="02020603050405020304" pitchFamily="18" charset="0"/>
              </a:rPr>
              <a:t>competitive </a:t>
            </a:r>
            <a:r>
              <a:rPr lang="cs-CZ" altLang="cs-CZ" sz="2400" dirty="0">
                <a:solidFill>
                  <a:srgbClr val="307871"/>
                </a:solidFill>
                <a:latin typeface="Times New Roman" panose="02020603050405020304" pitchFamily="18" charset="0"/>
                <a:cs typeface="Times New Roman" panose="02020603050405020304" pitchFamily="18" charset="0"/>
              </a:rPr>
              <a:t>circumstances and new technologies.</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People in organisations interact with their environment, with stakeholders and with others in the organisation.</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are </a:t>
            </a:r>
            <a:r>
              <a:rPr lang="cs-CZ" altLang="cs-CZ" sz="2400" b="1" i="1" dirty="0">
                <a:solidFill>
                  <a:srgbClr val="307871"/>
                </a:solidFill>
                <a:latin typeface="Times New Roman" panose="02020603050405020304" pitchFamily="18" charset="0"/>
                <a:cs typeface="Times New Roman" panose="02020603050405020304" pitchFamily="18" charset="0"/>
              </a:rPr>
              <a:t>significant differences in personality between individuals</a:t>
            </a:r>
            <a:r>
              <a:rPr lang="cs-CZ" altLang="cs-CZ" sz="2400" dirty="0">
                <a:solidFill>
                  <a:srgbClr val="307871"/>
                </a:solidFill>
                <a:latin typeface="Times New Roman" panose="02020603050405020304" pitchFamily="18" charset="0"/>
                <a:cs typeface="Times New Roman" panose="02020603050405020304" pitchFamily="18" charset="0"/>
              </a:rPr>
              <a:t>, many people </a:t>
            </a:r>
            <a:r>
              <a:rPr lang="cs-CZ" altLang="cs-CZ" sz="2400" b="1" i="1" dirty="0">
                <a:solidFill>
                  <a:srgbClr val="307871"/>
                </a:solidFill>
                <a:latin typeface="Times New Roman" panose="02020603050405020304" pitchFamily="18" charset="0"/>
                <a:cs typeface="Times New Roman" panose="02020603050405020304" pitchFamily="18" charset="0"/>
              </a:rPr>
              <a:t>behave differently </a:t>
            </a:r>
            <a:r>
              <a:rPr lang="cs-CZ" altLang="cs-CZ" sz="2400" dirty="0">
                <a:solidFill>
                  <a:srgbClr val="307871"/>
                </a:solidFill>
                <a:latin typeface="Times New Roman" panose="02020603050405020304" pitchFamily="18" charset="0"/>
                <a:cs typeface="Times New Roman" panose="02020603050405020304" pitchFamily="18" charset="0"/>
              </a:rPr>
              <a:t>in groups than when working alone and most </a:t>
            </a:r>
            <a:r>
              <a:rPr lang="cs-CZ" altLang="cs-CZ" sz="2400" b="1" i="1" dirty="0">
                <a:solidFill>
                  <a:srgbClr val="307871"/>
                </a:solidFill>
                <a:latin typeface="Times New Roman" panose="02020603050405020304" pitchFamily="18" charset="0"/>
                <a:cs typeface="Times New Roman" panose="02020603050405020304" pitchFamily="18" charset="0"/>
              </a:rPr>
              <a:t>are influenced by the norms and values </a:t>
            </a:r>
            <a:r>
              <a:rPr lang="cs-CZ" altLang="cs-CZ" sz="2400" dirty="0">
                <a:solidFill>
                  <a:srgbClr val="307871"/>
                </a:solidFill>
                <a:latin typeface="Times New Roman" panose="02020603050405020304" pitchFamily="18" charset="0"/>
                <a:cs typeface="Times New Roman" panose="02020603050405020304" pitchFamily="18" charset="0"/>
              </a:rPr>
              <a:t>of the organisation and of the society in which they live and work.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4</a:t>
            </a:fld>
            <a:endParaRPr lang="cs-CZ" dirty="0"/>
          </a:p>
        </p:txBody>
      </p:sp>
    </p:spTree>
    <p:extLst>
      <p:ext uri="{BB962C8B-B14F-4D97-AF65-F5344CB8AC3E}">
        <p14:creationId xmlns:p14="http://schemas.microsoft.com/office/powerpoint/2010/main" val="860568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8272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Why study 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524315"/>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A knowledge of OB should enable you to explain and even predict human behaviour in organisations and potentially to manage and control it if appropriate.</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As a result of studying this subject, you may possibly alter your „management philosophy“ including, perhaps, long-harboured beliefs. You may also obtain the answers to outstanding questions about issues such </a:t>
            </a:r>
            <a:r>
              <a:rPr lang="cs-CZ" altLang="cs-CZ" sz="2400" dirty="0" smtClean="0">
                <a:solidFill>
                  <a:srgbClr val="307871"/>
                </a:solidFill>
                <a:latin typeface="Times New Roman" panose="02020603050405020304" pitchFamily="18" charset="0"/>
                <a:cs typeface="Times New Roman" panose="02020603050405020304" pitchFamily="18" charset="0"/>
              </a:rPr>
              <a:t>as:</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how </a:t>
            </a:r>
            <a:r>
              <a:rPr lang="cs-CZ" altLang="cs-CZ" sz="2400" dirty="0">
                <a:solidFill>
                  <a:srgbClr val="307871"/>
                </a:solidFill>
                <a:latin typeface="Times New Roman" panose="02020603050405020304" pitchFamily="18" charset="0"/>
                <a:cs typeface="Times New Roman" panose="02020603050405020304" pitchFamily="18" charset="0"/>
              </a:rPr>
              <a:t>people are motivated or </a:t>
            </a:r>
            <a:r>
              <a:rPr lang="cs-CZ" altLang="cs-CZ" sz="2400" dirty="0" smtClean="0">
                <a:solidFill>
                  <a:srgbClr val="307871"/>
                </a:solidFill>
                <a:latin typeface="Times New Roman" panose="02020603050405020304" pitchFamily="18" charset="0"/>
                <a:cs typeface="Times New Roman" panose="02020603050405020304" pitchFamily="18" charset="0"/>
              </a:rPr>
              <a:t>led,</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how </a:t>
            </a:r>
            <a:r>
              <a:rPr lang="cs-CZ" altLang="cs-CZ" sz="2400" dirty="0">
                <a:solidFill>
                  <a:srgbClr val="307871"/>
                </a:solidFill>
                <a:latin typeface="Times New Roman" panose="02020603050405020304" pitchFamily="18" charset="0"/>
                <a:cs typeface="Times New Roman" panose="02020603050405020304" pitchFamily="18" charset="0"/>
              </a:rPr>
              <a:t>groups or teams </a:t>
            </a:r>
            <a:r>
              <a:rPr lang="cs-CZ" altLang="cs-CZ" sz="2400" dirty="0" smtClean="0">
                <a:solidFill>
                  <a:srgbClr val="307871"/>
                </a:solidFill>
                <a:latin typeface="Times New Roman" panose="02020603050405020304" pitchFamily="18" charset="0"/>
                <a:cs typeface="Times New Roman" panose="02020603050405020304" pitchFamily="18" charset="0"/>
              </a:rPr>
              <a:t>function,</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why </a:t>
            </a:r>
            <a:r>
              <a:rPr lang="cs-CZ" altLang="cs-CZ" sz="2400" dirty="0">
                <a:solidFill>
                  <a:srgbClr val="307871"/>
                </a:solidFill>
                <a:latin typeface="Times New Roman" panose="02020603050405020304" pitchFamily="18" charset="0"/>
                <a:cs typeface="Times New Roman" panose="02020603050405020304" pitchFamily="18" charset="0"/>
              </a:rPr>
              <a:t>the structure of an organisation influences the behaviour of people who work in </a:t>
            </a:r>
            <a:r>
              <a:rPr lang="cs-CZ" altLang="cs-CZ" sz="2400" dirty="0" smtClean="0">
                <a:solidFill>
                  <a:srgbClr val="307871"/>
                </a:solidFill>
                <a:latin typeface="Times New Roman" panose="02020603050405020304" pitchFamily="18" charset="0"/>
                <a:cs typeface="Times New Roman" panose="02020603050405020304" pitchFamily="18" charset="0"/>
              </a:rPr>
              <a:t>it,</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and </a:t>
            </a:r>
            <a:r>
              <a:rPr lang="cs-CZ" altLang="cs-CZ" sz="2400" dirty="0">
                <a:solidFill>
                  <a:srgbClr val="307871"/>
                </a:solidFill>
                <a:latin typeface="Times New Roman" panose="02020603050405020304" pitchFamily="18" charset="0"/>
                <a:cs typeface="Times New Roman" panose="02020603050405020304" pitchFamily="18" charset="0"/>
              </a:rPr>
              <a:t>how both the culture and power relationships in organisations affect human behaviour at work.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5</a:t>
            </a:fld>
            <a:endParaRPr lang="cs-CZ" dirty="0"/>
          </a:p>
        </p:txBody>
      </p:sp>
    </p:spTree>
    <p:extLst>
      <p:ext uri="{BB962C8B-B14F-4D97-AF65-F5344CB8AC3E}">
        <p14:creationId xmlns:p14="http://schemas.microsoft.com/office/powerpoint/2010/main" val="1950758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Is the starting point for an examination of individual behaviour in the organisation</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a:t>
            </a:r>
            <a:r>
              <a:rPr lang="cs-CZ" altLang="cs-CZ" sz="2400" dirty="0" smtClean="0">
                <a:solidFill>
                  <a:srgbClr val="307871"/>
                </a:solidFill>
                <a:latin typeface="Times New Roman" panose="02020603050405020304" pitchFamily="18" charset="0"/>
                <a:cs typeface="Times New Roman" panose="02020603050405020304" pitchFamily="18" charset="0"/>
              </a:rPr>
              <a:t>is a </a:t>
            </a:r>
            <a:r>
              <a:rPr lang="cs-CZ" altLang="cs-CZ" sz="2400" dirty="0">
                <a:solidFill>
                  <a:srgbClr val="307871"/>
                </a:solidFill>
                <a:latin typeface="Times New Roman" panose="02020603050405020304" pitchFamily="18" charset="0"/>
                <a:cs typeface="Times New Roman" panose="02020603050405020304" pitchFamily="18" charset="0"/>
              </a:rPr>
              <a:t>large number of personality theories, each taking a different perspective.</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is a similarly wide range of definitions of personality which can make the concept more complex.</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3731" y="3375124"/>
            <a:ext cx="2859739" cy="2944008"/>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6</a:t>
            </a:fld>
            <a:endParaRPr lang="cs-CZ" dirty="0"/>
          </a:p>
        </p:txBody>
      </p:sp>
    </p:spTree>
    <p:extLst>
      <p:ext uri="{BB962C8B-B14F-4D97-AF65-F5344CB8AC3E}">
        <p14:creationId xmlns:p14="http://schemas.microsoft.com/office/powerpoint/2010/main" val="2030132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200329"/>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For our purposes, we will define personality as: </a:t>
            </a:r>
            <a:r>
              <a:rPr lang="cs-CZ" altLang="cs-CZ" sz="2400" b="1" dirty="0">
                <a:solidFill>
                  <a:srgbClr val="307871"/>
                </a:solidFill>
                <a:latin typeface="Times New Roman" panose="02020603050405020304" pitchFamily="18" charset="0"/>
                <a:cs typeface="Times New Roman" panose="02020603050405020304" pitchFamily="18" charset="0"/>
              </a:rPr>
              <a:t>specific characteristics of individuals which may be open or hidden and which may determine either commonality or differences in behaviour in an organisation</a:t>
            </a:r>
            <a:r>
              <a:rPr lang="cs-CZ" altLang="cs-CZ" sz="2400" b="1" dirty="0" smtClean="0">
                <a:solidFill>
                  <a:srgbClr val="307871"/>
                </a:solidFill>
                <a:latin typeface="Times New Roman" panose="02020603050405020304" pitchFamily="18" charset="0"/>
                <a:cs typeface="Times New Roman" panose="02020603050405020304" pitchFamily="18" charset="0"/>
              </a:rPr>
              <a:t>.</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7</a:t>
            </a:fld>
            <a:endParaRPr lang="cs-CZ" dirty="0"/>
          </a:p>
        </p:txBody>
      </p:sp>
    </p:spTree>
    <p:extLst>
      <p:ext uri="{BB962C8B-B14F-4D97-AF65-F5344CB8AC3E}">
        <p14:creationId xmlns:p14="http://schemas.microsoft.com/office/powerpoint/2010/main" val="4077566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154984"/>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This definition suggests that </a:t>
            </a:r>
            <a:r>
              <a:rPr lang="cs-CZ" altLang="cs-CZ" sz="2400" b="1" dirty="0">
                <a:solidFill>
                  <a:srgbClr val="307871"/>
                </a:solidFill>
                <a:latin typeface="Times New Roman" panose="02020603050405020304" pitchFamily="18" charset="0"/>
                <a:cs typeface="Times New Roman" panose="02020603050405020304" pitchFamily="18" charset="0"/>
              </a:rPr>
              <a:t>personality not only affects other people in an organisation through interaction but also that it affects how individuals see themselves and thus the extent to which individuals are a positive or a negative force in the organisation.</a:t>
            </a:r>
          </a:p>
          <a:p>
            <a:r>
              <a:rPr lang="cs-CZ" altLang="cs-CZ" sz="2400" dirty="0">
                <a:solidFill>
                  <a:srgbClr val="307871"/>
                </a:solidFill>
                <a:latin typeface="Times New Roman" panose="02020603050405020304" pitchFamily="18" charset="0"/>
                <a:cs typeface="Times New Roman" panose="02020603050405020304" pitchFamily="18" charset="0"/>
              </a:rPr>
              <a:t>For example, personality differences can lead to hostility between individuals, which could hinder the development of effective teams, although </a:t>
            </a:r>
            <a:r>
              <a:rPr lang="cs-CZ" altLang="cs-CZ" sz="2400" b="1" i="1" dirty="0">
                <a:solidFill>
                  <a:srgbClr val="307871"/>
                </a:solidFill>
                <a:latin typeface="Times New Roman" panose="02020603050405020304" pitchFamily="18" charset="0"/>
                <a:cs typeface="Times New Roman" panose="02020603050405020304" pitchFamily="18" charset="0"/>
              </a:rPr>
              <a:t>the mix of different personalities can lead to the formation of efficinet teams</a:t>
            </a:r>
            <a:r>
              <a:rPr lang="cs-CZ" altLang="cs-CZ" sz="2400" dirty="0">
                <a:solidFill>
                  <a:srgbClr val="307871"/>
                </a:solidFill>
                <a:latin typeface="Times New Roman" panose="02020603050405020304" pitchFamily="18" charset="0"/>
                <a:cs typeface="Times New Roman" panose="02020603050405020304" pitchFamily="18" charset="0"/>
              </a:rPr>
              <a:t>.</a:t>
            </a:r>
          </a:p>
          <a:p>
            <a:r>
              <a:rPr lang="cs-CZ" altLang="cs-CZ" sz="2400" dirty="0" smtClean="0">
                <a:solidFill>
                  <a:srgbClr val="307871"/>
                </a:solidFill>
                <a:latin typeface="Times New Roman" panose="02020603050405020304" pitchFamily="18" charset="0"/>
                <a:cs typeface="Times New Roman" panose="02020603050405020304" pitchFamily="18" charset="0"/>
              </a:rPr>
              <a:t>Attitudes </a:t>
            </a:r>
            <a:r>
              <a:rPr lang="cs-CZ" altLang="cs-CZ" sz="2400" dirty="0">
                <a:solidFill>
                  <a:srgbClr val="307871"/>
                </a:solidFill>
                <a:latin typeface="Times New Roman" panose="02020603050405020304" pitchFamily="18" charset="0"/>
                <a:cs typeface="Times New Roman" panose="02020603050405020304" pitchFamily="18" charset="0"/>
              </a:rPr>
              <a:t>and motivation are influenced by personality in terms of how individuals respond to motivational stimuli or, more negatively, how a negative concept of self can lead to attitudes which might hamper attempts to motivate </a:t>
            </a:r>
            <a:r>
              <a:rPr lang="cs-CZ" altLang="cs-CZ" sz="2400" dirty="0" smtClean="0">
                <a:solidFill>
                  <a:srgbClr val="307871"/>
                </a:solidFill>
                <a:latin typeface="Times New Roman" panose="02020603050405020304" pitchFamily="18" charset="0"/>
                <a:cs typeface="Times New Roman" panose="02020603050405020304" pitchFamily="18" charset="0"/>
              </a:rPr>
              <a:t>individuals at </a:t>
            </a:r>
            <a:r>
              <a:rPr lang="cs-CZ" altLang="cs-CZ" sz="2400" dirty="0">
                <a:solidFill>
                  <a:srgbClr val="307871"/>
                </a:solidFill>
                <a:latin typeface="Times New Roman" panose="02020603050405020304" pitchFamily="18" charset="0"/>
                <a:cs typeface="Times New Roman" panose="02020603050405020304" pitchFamily="18" charset="0"/>
              </a:rPr>
              <a:t>an organisational level.</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8</a:t>
            </a:fld>
            <a:endParaRPr lang="cs-CZ" dirty="0"/>
          </a:p>
        </p:txBody>
      </p:sp>
    </p:spTree>
    <p:extLst>
      <p:ext uri="{BB962C8B-B14F-4D97-AF65-F5344CB8AC3E}">
        <p14:creationId xmlns:p14="http://schemas.microsoft.com/office/powerpoint/2010/main" val="1455657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dirty="0" smtClean="0">
                <a:solidFill>
                  <a:srgbClr val="307871"/>
                </a:solidFill>
                <a:latin typeface="Times New Roman" panose="02020603050405020304" pitchFamily="18" charset="0"/>
                <a:cs typeface="Times New Roman" panose="02020603050405020304" pitchFamily="18" charset="0"/>
              </a:rPr>
              <a:t>Furthermore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b="1" dirty="0">
                <a:solidFill>
                  <a:srgbClr val="307871"/>
                </a:solidFill>
                <a:latin typeface="Times New Roman" panose="02020603050405020304" pitchFamily="18" charset="0"/>
                <a:cs typeface="Times New Roman" panose="02020603050405020304" pitchFamily="18" charset="0"/>
              </a:rPr>
              <a:t>personality may have a major bearing on the way people behave in an organisation. </a:t>
            </a:r>
            <a:r>
              <a:rPr lang="cs-CZ" altLang="cs-CZ" sz="2400" dirty="0">
                <a:solidFill>
                  <a:srgbClr val="307871"/>
                </a:solidFill>
                <a:latin typeface="Times New Roman" panose="02020603050405020304" pitchFamily="18" charset="0"/>
                <a:cs typeface="Times New Roman" panose="02020603050405020304" pitchFamily="18" charset="0"/>
              </a:rPr>
              <a:t>An issue often debated is the extent of this interaction, as it is argued that </a:t>
            </a:r>
            <a:r>
              <a:rPr lang="cs-CZ" altLang="cs-CZ" sz="2400" b="1" i="1" dirty="0">
                <a:solidFill>
                  <a:srgbClr val="307871"/>
                </a:solidFill>
                <a:latin typeface="Times New Roman" panose="02020603050405020304" pitchFamily="18" charset="0"/>
                <a:cs typeface="Times New Roman" panose="02020603050405020304" pitchFamily="18" charset="0"/>
              </a:rPr>
              <a:t>behaviour</a:t>
            </a:r>
            <a:r>
              <a:rPr lang="cs-CZ" altLang="cs-CZ" sz="2400" dirty="0">
                <a:solidFill>
                  <a:srgbClr val="307871"/>
                </a:solidFill>
                <a:latin typeface="Times New Roman" panose="02020603050405020304" pitchFamily="18" charset="0"/>
                <a:cs typeface="Times New Roman" panose="02020603050405020304" pitchFamily="18" charset="0"/>
              </a:rPr>
              <a:t> is determined by a number of </a:t>
            </a:r>
            <a:r>
              <a:rPr lang="cs-CZ" altLang="cs-CZ" sz="2400" b="1" i="1" dirty="0">
                <a:solidFill>
                  <a:srgbClr val="307871"/>
                </a:solidFill>
                <a:latin typeface="Times New Roman" panose="02020603050405020304" pitchFamily="18" charset="0"/>
                <a:cs typeface="Times New Roman" panose="02020603050405020304" pitchFamily="18" charset="0"/>
              </a:rPr>
              <a:t>innate factors</a:t>
            </a:r>
            <a:r>
              <a:rPr lang="cs-CZ" altLang="cs-CZ" sz="2400" dirty="0">
                <a:solidFill>
                  <a:srgbClr val="307871"/>
                </a:solidFill>
                <a:latin typeface="Times New Roman" panose="02020603050405020304" pitchFamily="18" charset="0"/>
                <a:cs typeface="Times New Roman" panose="02020603050405020304" pitchFamily="18" charset="0"/>
              </a:rPr>
              <a:t>, based around personal attributes, and also by a number of </a:t>
            </a:r>
            <a:r>
              <a:rPr lang="cs-CZ" altLang="cs-CZ" sz="2400" b="1" i="1" dirty="0">
                <a:solidFill>
                  <a:srgbClr val="307871"/>
                </a:solidFill>
                <a:latin typeface="Times New Roman" panose="02020603050405020304" pitchFamily="18" charset="0"/>
                <a:cs typeface="Times New Roman" panose="02020603050405020304" pitchFamily="18" charset="0"/>
              </a:rPr>
              <a:t>environmental factors </a:t>
            </a:r>
            <a:r>
              <a:rPr lang="cs-CZ" altLang="cs-CZ" sz="2400" dirty="0">
                <a:solidFill>
                  <a:srgbClr val="307871"/>
                </a:solidFill>
                <a:latin typeface="Times New Roman" panose="02020603050405020304" pitchFamily="18" charset="0"/>
                <a:cs typeface="Times New Roman" panose="02020603050405020304" pitchFamily="18" charset="0"/>
              </a:rPr>
              <a:t>outside the control of the individual</a:t>
            </a:r>
            <a:r>
              <a:rPr lang="cs-CZ" altLang="cs-CZ" sz="2400" dirty="0" smtClean="0">
                <a:solidFill>
                  <a:srgbClr val="307871"/>
                </a:solidFill>
                <a:latin typeface="Times New Roman" panose="02020603050405020304" pitchFamily="18" charset="0"/>
                <a:cs typeface="Times New Roman" panose="02020603050405020304" pitchFamily="18" charset="0"/>
              </a:rPr>
              <a:t>.</a:t>
            </a:r>
          </a:p>
          <a:p>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a:solidFill>
                  <a:srgbClr val="307871"/>
                </a:solidFill>
                <a:latin typeface="Times New Roman" panose="02020603050405020304" pitchFamily="18" charset="0"/>
                <a:cs typeface="Times New Roman" panose="02020603050405020304" pitchFamily="18" charset="0"/>
              </a:rPr>
              <a:t>Some of these factors can be seen in Table.</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9</a:t>
            </a:fld>
            <a:endParaRPr lang="cs-CZ" dirty="0"/>
          </a:p>
        </p:txBody>
      </p:sp>
    </p:spTree>
    <p:extLst>
      <p:ext uri="{BB962C8B-B14F-4D97-AF65-F5344CB8AC3E}">
        <p14:creationId xmlns:p14="http://schemas.microsoft.com/office/powerpoint/2010/main" val="784391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2404</TotalTime>
  <Words>1924</Words>
  <Application>Microsoft Office PowerPoint</Application>
  <PresentationFormat>Širokoúhlá obrazovka</PresentationFormat>
  <Paragraphs>311</Paragraphs>
  <Slides>35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Arial</vt:lpstr>
      <vt:lpstr>Calibri</vt:lpstr>
      <vt:lpstr>Calibri Light</vt:lpstr>
      <vt:lpstr>Times New Roman</vt:lpstr>
      <vt:lpstr>Wingdings</vt:lpstr>
      <vt:lpstr>Motiv Office</vt:lpstr>
      <vt:lpstr>Managerial skills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Group A</vt:lpstr>
      <vt:lpstr>Group B</vt:lpstr>
      <vt:lpstr>Group C</vt:lpstr>
      <vt:lpstr>Group 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Your learning style</vt:lpstr>
      <vt:lpstr>Your Learning Style</vt:lpstr>
      <vt:lpstr>Your Learning Style</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372</cp:revision>
  <cp:lastPrinted>2019-09-16T06:57:19Z</cp:lastPrinted>
  <dcterms:created xsi:type="dcterms:W3CDTF">2016-11-25T20:36:16Z</dcterms:created>
  <dcterms:modified xsi:type="dcterms:W3CDTF">2021-05-26T08:42:13Z</dcterms:modified>
</cp:coreProperties>
</file>