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258" r:id="rId3"/>
    <p:sldId id="263" r:id="rId4"/>
    <p:sldId id="332" r:id="rId5"/>
    <p:sldId id="352" r:id="rId6"/>
    <p:sldId id="334" r:id="rId7"/>
    <p:sldId id="335" r:id="rId8"/>
    <p:sldId id="336" r:id="rId9"/>
    <p:sldId id="351" r:id="rId10"/>
    <p:sldId id="337" r:id="rId11"/>
    <p:sldId id="340" r:id="rId12"/>
    <p:sldId id="341" r:id="rId13"/>
    <p:sldId id="339" r:id="rId14"/>
    <p:sldId id="342" r:id="rId15"/>
    <p:sldId id="343" r:id="rId16"/>
    <p:sldId id="344" r:id="rId17"/>
    <p:sldId id="345" r:id="rId18"/>
    <p:sldId id="346" r:id="rId19"/>
    <p:sldId id="353" r:id="rId20"/>
    <p:sldId id="356" r:id="rId21"/>
    <p:sldId id="354" r:id="rId22"/>
    <p:sldId id="357" r:id="rId23"/>
    <p:sldId id="355" r:id="rId24"/>
    <p:sldId id="365" r:id="rId25"/>
    <p:sldId id="358" r:id="rId26"/>
    <p:sldId id="347" r:id="rId27"/>
    <p:sldId id="359" r:id="rId28"/>
    <p:sldId id="350" r:id="rId29"/>
    <p:sldId id="362" r:id="rId30"/>
    <p:sldId id="348" r:id="rId31"/>
    <p:sldId id="349" r:id="rId32"/>
    <p:sldId id="360" r:id="rId33"/>
    <p:sldId id="361" r:id="rId34"/>
    <p:sldId id="363" r:id="rId35"/>
    <p:sldId id="327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CCFFFF"/>
    <a:srgbClr val="009999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80B7E-AED0-404E-A18F-361C5CCC10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278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19B9-6AE8-4C9E-8BB6-4AD0C9CADA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74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77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tailnews.cz/aktualne/supermarkety-v-ceske-republice-se-men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EKONOMIKA OBCHODU</a:t>
            </a:r>
          </a:p>
          <a:p>
            <a:pPr algn="ctr"/>
            <a:endParaRPr lang="cs-CZ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58230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ypot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363639"/>
            <a:ext cx="9294125" cy="508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18866" y="457201"/>
            <a:ext cx="9010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Hypotéza maloobchodního okruhu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0397" y="447011"/>
            <a:ext cx="68591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členění maloobchodu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11908" y="2374710"/>
            <a:ext cx="6859137" cy="2554545"/>
          </a:xfrm>
          <a:prstGeom prst="rect">
            <a:avLst/>
          </a:prstGeom>
          <a:solidFill>
            <a:srgbClr val="CCFFFF"/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3200" b="1" dirty="0">
                <a:solidFill>
                  <a:srgbClr val="008080"/>
                </a:solidFill>
              </a:rPr>
              <a:t> Maloobchod v prodejnách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2. Maloobchod mimo prodejní plochy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3. Maloobchodní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338265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0984"/>
              </p:ext>
            </p:extLst>
          </p:nvPr>
        </p:nvGraphicFramePr>
        <p:xfrm>
          <a:off x="909851" y="1402427"/>
          <a:ext cx="8971128" cy="5268130"/>
        </p:xfrm>
        <a:graphic>
          <a:graphicData uri="http://schemas.openxmlformats.org/drawingml/2006/table">
            <a:tbl>
              <a:tblPr/>
              <a:tblGrid>
                <a:gridCol w="897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Kotlera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specializovaný obchod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místní obchod                    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superstore,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kombinovaný obchod 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hypermarket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obchody s levným zbožím                                        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malé obchody s levným zbožím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katalogové předváděcí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909851" y="532264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57472"/>
              </p:ext>
            </p:extLst>
          </p:nvPr>
        </p:nvGraphicFramePr>
        <p:xfrm>
          <a:off x="313899" y="569913"/>
          <a:ext cx="10044752" cy="6170902"/>
        </p:xfrm>
        <a:graphic>
          <a:graphicData uri="http://schemas.openxmlformats.org/drawingml/2006/table">
            <a:tbl>
              <a:tblPr/>
              <a:tblGrid>
                <a:gridCol w="10044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MOJ dle Cimlera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(textilní, drogerie)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úzce specializovaná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(dětská obuv, dámská obuv, prodejna čaje…)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smíšená prodejna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(malé venkovské SO)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univerzální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(více sortimentních skupin)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dům speciální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(textilní OD, OD nábytku, a vybavení domácností)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supereta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-samoobsluha potravin-200 m2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(ALBERT, TESCO)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specializované odborné velkoprodejny, odborné trhy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(IKEA, HORNBACH)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diskontní prodejny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(LIDL, ALDI)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0" name="Text Box 145"/>
          <p:cNvSpPr txBox="1">
            <a:spLocks noChangeArrowheads="1"/>
          </p:cNvSpPr>
          <p:nvPr/>
        </p:nvSpPr>
        <p:spPr bwMode="auto">
          <a:xfrm>
            <a:off x="374672" y="13528"/>
            <a:ext cx="6705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</a:t>
            </a:r>
            <a:r>
              <a:rPr lang="cs-CZ" altLang="cs-CZ" sz="3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 prodejnách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14"/>
          <p:cNvSpPr txBox="1">
            <a:spLocks noChangeArrowheads="1"/>
          </p:cNvSpPr>
          <p:nvPr/>
        </p:nvSpPr>
        <p:spPr bwMode="auto">
          <a:xfrm>
            <a:off x="1828800" y="2362200"/>
            <a:ext cx="3200400" cy="3733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Základní vymezení sortimentu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Forma prodeje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Umístění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Arial" panose="020B0604020202020204" pitchFamily="34" charset="0"/>
              </a:rPr>
              <a:t>Velikost</a:t>
            </a:r>
            <a:endParaRPr lang="cs-CZ" altLang="cs-CZ" sz="24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ext Box 315"/>
          <p:cNvSpPr txBox="1">
            <a:spLocks noChangeArrowheads="1"/>
          </p:cNvSpPr>
          <p:nvPr/>
        </p:nvSpPr>
        <p:spPr bwMode="auto">
          <a:xfrm>
            <a:off x="2209800" y="2438400"/>
            <a:ext cx="240030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Strukturální znaky</a:t>
            </a: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11268" name="Text Box 316"/>
          <p:cNvSpPr txBox="1">
            <a:spLocks noChangeArrowheads="1"/>
          </p:cNvSpPr>
          <p:nvPr/>
        </p:nvSpPr>
        <p:spPr bwMode="auto">
          <a:xfrm>
            <a:off x="6781801" y="2362201"/>
            <a:ext cx="3097213" cy="37306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Ceny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Kvalita zboží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>
              <a:solidFill>
                <a:srgbClr val="00808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Arial" panose="020B0604020202020204" pitchFamily="34" charset="0"/>
              </a:rPr>
              <a:t>Služby</a:t>
            </a:r>
            <a:endParaRPr lang="cs-CZ" altLang="cs-CZ" sz="240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317"/>
          <p:cNvSpPr txBox="1">
            <a:spLocks noChangeArrowheads="1"/>
          </p:cNvSpPr>
          <p:nvPr/>
        </p:nvSpPr>
        <p:spPr bwMode="auto">
          <a:xfrm>
            <a:off x="7010400" y="2438400"/>
            <a:ext cx="273685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  <a:latin typeface="Arial" panose="020B0604020202020204" pitchFamily="34" charset="0"/>
              </a:rPr>
              <a:t>Instrumentální znaky</a:t>
            </a:r>
            <a:endParaRPr lang="cs-CZ" altLang="cs-CZ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AutoShape 318"/>
          <p:cNvSpPr>
            <a:spLocks noChangeArrowheads="1"/>
          </p:cNvSpPr>
          <p:nvPr/>
        </p:nvSpPr>
        <p:spPr bwMode="auto">
          <a:xfrm>
            <a:off x="4872038" y="1268413"/>
            <a:ext cx="1727200" cy="122396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8080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Text Box 319"/>
          <p:cNvSpPr txBox="1">
            <a:spLocks noChangeArrowheads="1"/>
          </p:cNvSpPr>
          <p:nvPr/>
        </p:nvSpPr>
        <p:spPr bwMode="auto">
          <a:xfrm>
            <a:off x="2063751" y="1844675"/>
            <a:ext cx="2663825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CC"/>
                </a:solidFill>
                <a:latin typeface="Arial" panose="020B0604020202020204" pitchFamily="34" charset="0"/>
              </a:rPr>
              <a:t>Relativně fixní</a:t>
            </a:r>
          </a:p>
        </p:txBody>
      </p:sp>
      <p:sp>
        <p:nvSpPr>
          <p:cNvPr id="11272" name="Text Box 320"/>
          <p:cNvSpPr txBox="1">
            <a:spLocks noChangeArrowheads="1"/>
          </p:cNvSpPr>
          <p:nvPr/>
        </p:nvSpPr>
        <p:spPr bwMode="auto">
          <a:xfrm>
            <a:off x="6959600" y="1844675"/>
            <a:ext cx="2520950" cy="4572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FFCC"/>
                </a:solidFill>
                <a:latin typeface="Arial" panose="020B0604020202020204" pitchFamily="34" charset="0"/>
              </a:rPr>
              <a:t>Variabilní</a:t>
            </a:r>
          </a:p>
        </p:txBody>
      </p:sp>
      <p:sp>
        <p:nvSpPr>
          <p:cNvPr id="11273" name="Text Box 321"/>
          <p:cNvSpPr txBox="1">
            <a:spLocks noChangeArrowheads="1"/>
          </p:cNvSpPr>
          <p:nvPr/>
        </p:nvSpPr>
        <p:spPr bwMode="auto">
          <a:xfrm>
            <a:off x="477673" y="228601"/>
            <a:ext cx="963531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MO v prodejnách - podstatné znaky MOJ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69355" y="706437"/>
            <a:ext cx="9552817" cy="615156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(typu) MO (MOJ)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*Obchodní dům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  - zralost,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  - pokles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---------------------------------------------------------------------------------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široký a hluboký (doplnění supermarketem)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samoobslužná, volný výběr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centrum měst,  hledání nových  míst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</a:t>
            </a: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latin typeface="Tahoma" panose="020B0604030504040204" pitchFamily="34" charset="0"/>
              </a:rPr>
              <a:t>(plocha):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1 500 m2 (specializované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5 000 -10 000m2 (lokálně až 20 000) (univerzální OD)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Kvalita zboží</a:t>
            </a:r>
            <a:r>
              <a:rPr lang="cs-CZ" altLang="cs-CZ" sz="2000" b="1" dirty="0">
                <a:latin typeface="Tahoma" panose="020B0604030504040204" pitchFamily="34" charset="0"/>
              </a:rPr>
              <a:t>: standard a vyšší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7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3005" y="471561"/>
            <a:ext cx="9457282" cy="600164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MOJ-vzor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(znaky systemizace)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*Hypermarket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         - růst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-</a:t>
            </a:r>
            <a:r>
              <a:rPr lang="cs-CZ" altLang="cs-CZ" sz="24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potravinářský a nepotravinářský, široký a hluboký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převažující samoobslužná s vybranými obslužnými úseky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výhodná dopravní poloha s rozsáhlými parkovišti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1 500-2 500, 4 000-5 000, až do 15 000 m2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agresivní cenová politika, diskontní orientace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standard, kombinace s levným zbožím,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66"/>
                </a:solidFill>
                <a:latin typeface="Tahoma" panose="020B0604030504040204" pitchFamily="34" charset="0"/>
              </a:rPr>
              <a:t>Služby:</a:t>
            </a:r>
            <a:r>
              <a:rPr lang="cs-CZ" altLang="cs-CZ" sz="2000" b="1" dirty="0">
                <a:latin typeface="Tahoma" panose="020B0604030504040204" pitchFamily="34" charset="0"/>
              </a:rPr>
              <a:t> doplňující služby často v cizí režii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7099" y="838133"/>
            <a:ext cx="9220483" cy="5262979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Charakteristika druhu MOJ - vzor</a:t>
            </a:r>
            <a:endParaRPr lang="cs-CZ" altLang="cs-CZ" sz="2400" b="1" dirty="0">
              <a:solidFill>
                <a:srgbClr val="FF00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*Specializovaný obchod (prodejna) - malý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Stádium ŽC - zralost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Trend  - spíše ztráta významu, růst za přesného odhadu tržního segmentu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  <a:latin typeface="Tahoma" panose="020B0604030504040204" pitchFamily="34" charset="0"/>
              </a:rPr>
              <a:t>--------------------------------------------------------------------------</a:t>
            </a:r>
            <a:endParaRPr lang="cs-CZ" altLang="cs-CZ" sz="1800" b="1" u="sng" dirty="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Strukturální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Základní vymezení sortimentu:</a:t>
            </a:r>
            <a:r>
              <a:rPr lang="cs-CZ" altLang="cs-CZ" sz="2000" b="1" dirty="0">
                <a:latin typeface="Tahoma" panose="020B0604030504040204" pitchFamily="34" charset="0"/>
              </a:rPr>
              <a:t> hluboký pro určité sortimentní skupiny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Forma prodeje:</a:t>
            </a:r>
            <a:r>
              <a:rPr lang="cs-CZ" altLang="cs-CZ" sz="2000" b="1" dirty="0">
                <a:latin typeface="Tahoma" panose="020B0604030504040204" pitchFamily="34" charset="0"/>
              </a:rPr>
              <a:t> pultová, vyšší nároky na odbornost personálu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Umístění:</a:t>
            </a:r>
            <a:r>
              <a:rPr lang="cs-CZ" altLang="cs-CZ" sz="2000" b="1" dirty="0">
                <a:latin typeface="Tahoma" panose="020B0604030504040204" pitchFamily="34" charset="0"/>
              </a:rPr>
              <a:t> městská centra, regionální nákupní centra, spádové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ahoma" panose="020B0604030504040204" pitchFamily="34" charset="0"/>
              </a:rPr>
              <a:t>městské obvody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Velikost:</a:t>
            </a:r>
            <a:r>
              <a:rPr lang="cs-CZ" altLang="cs-CZ" sz="2000" b="1" dirty="0">
                <a:latin typeface="Tahoma" panose="020B0604030504040204" pitchFamily="34" charset="0"/>
              </a:rPr>
              <a:t> není přesně stanovena</a:t>
            </a:r>
            <a:endParaRPr lang="cs-CZ" altLang="cs-CZ" sz="2000" b="1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008080"/>
                </a:solidFill>
                <a:latin typeface="Tahoma" panose="020B0604030504040204" pitchFamily="34" charset="0"/>
              </a:rPr>
              <a:t>Instrumentální znaky:</a:t>
            </a:r>
            <a:endParaRPr lang="cs-CZ" altLang="cs-CZ" sz="2000" b="1" dirty="0">
              <a:solidFill>
                <a:srgbClr val="00808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Cenová úroveň:</a:t>
            </a:r>
            <a:r>
              <a:rPr lang="cs-CZ" altLang="cs-CZ" sz="2000" b="1" dirty="0">
                <a:latin typeface="Tahoma" panose="020B0604030504040204" pitchFamily="34" charset="0"/>
              </a:rPr>
              <a:t> střední až vysoká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FF0066"/>
                </a:solidFill>
                <a:latin typeface="Tahoma" panose="020B0604030504040204" pitchFamily="34" charset="0"/>
              </a:rPr>
              <a:t>Kvalita zboží:</a:t>
            </a:r>
            <a:r>
              <a:rPr lang="cs-CZ" altLang="cs-CZ" sz="2000" b="1" dirty="0">
                <a:latin typeface="Tahoma" panose="020B0604030504040204" pitchFamily="34" charset="0"/>
              </a:rPr>
              <a:t> standard až luxusní, značkové zboží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28840"/>
              </p:ext>
            </p:extLst>
          </p:nvPr>
        </p:nvGraphicFramePr>
        <p:xfrm>
          <a:off x="718287" y="1131027"/>
          <a:ext cx="9326466" cy="48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1655570987"/>
                    </a:ext>
                  </a:extLst>
                </a:gridCol>
              </a:tblGrid>
              <a:tr h="1210072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Prodejní formát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diskonty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468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551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624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supermarkety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857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875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868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515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0072">
                <a:tc>
                  <a:txBody>
                    <a:bodyPr/>
                    <a:lstStyle/>
                    <a:p>
                      <a:r>
                        <a:rPr lang="cs-CZ" sz="3200" b="1" dirty="0"/>
                        <a:t>hypermarkety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192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231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246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312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1" name="TextovéPole 2"/>
          <p:cNvSpPr txBox="1">
            <a:spLocks noChangeArrowheads="1"/>
          </p:cNvSpPr>
          <p:nvPr/>
        </p:nvSpPr>
        <p:spPr bwMode="auto">
          <a:xfrm>
            <a:off x="718287" y="383369"/>
            <a:ext cx="799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Vývoj moderních druhů MOJ v ČR -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18287" y="6133185"/>
            <a:ext cx="4072077" cy="253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https://retailnews.cz/aktualne/supermarkety-v-ceske-republice-se-meni/</a:t>
            </a:r>
          </a:p>
        </p:txBody>
      </p:sp>
    </p:spTree>
    <p:extLst>
      <p:ext uri="{BB962C8B-B14F-4D97-AF65-F5344CB8AC3E}">
        <p14:creationId xmlns:p14="http://schemas.microsoft.com/office/powerpoint/2010/main" val="148398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809" y="274187"/>
            <a:ext cx="6684561" cy="68575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Supermarkety v ČR se mění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Mění strategii - důvod – růst zájmu o to, co jíme, o původ potravin, složení, růst náročnosti, častěji si čteme informace o zboží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budou menší, praktičtější a uspokojí i nejnáročnější zákazníky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větší orientace na kvalitu zboží a služeb (konkurence, vliv farmářských konceptů – Sklizeno, Grunt…)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rekonstrukce, </a:t>
            </a:r>
            <a:r>
              <a:rPr lang="cs-CZ" sz="2400" dirty="0" err="1"/>
              <a:t>remodeling</a:t>
            </a:r>
            <a:r>
              <a:rPr lang="cs-CZ" sz="2400" dirty="0"/>
              <a:t> prodejen, modernizace a zlepšení NA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doplnění o e-</a:t>
            </a:r>
            <a:r>
              <a:rPr lang="cs-CZ" sz="2400" dirty="0" err="1"/>
              <a:t>shopy</a:t>
            </a:r>
            <a:r>
              <a:rPr lang="cs-CZ" sz="2400" dirty="0"/>
              <a:t> 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reakce na potřeby zákazníků, zrychlení životního stylu (Billa spojila svůj prodej základních potravin s benzinkou Shell – prodejny Billa </a:t>
            </a:r>
            <a:r>
              <a:rPr lang="cs-CZ" sz="2400" dirty="0" err="1"/>
              <a:t>Stop&amp;Shop</a:t>
            </a:r>
            <a:r>
              <a:rPr lang="cs-CZ" sz="2400" dirty="0"/>
              <a:t> –</a:t>
            </a:r>
            <a:r>
              <a:rPr lang="cs-CZ" sz="2400" b="1" dirty="0">
                <a:solidFill>
                  <a:srgbClr val="FF0000"/>
                </a:solidFill>
              </a:rPr>
              <a:t>heslo-Tankujte a nakupujte ruku v ruce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preference 16 % domácností (hlavní nákupní místo), stále oblíbené.</a:t>
            </a:r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dirty="0">
                <a:hlinkClick r:id="rId3"/>
              </a:rPr>
              <a:t>https://retailnews.cz/aktualne/supermarkety-v-ceske-republice-se-meni/</a:t>
            </a:r>
            <a:endParaRPr lang="cs-CZ" dirty="0"/>
          </a:p>
          <a:p>
            <a:r>
              <a:rPr lang="cs-CZ" dirty="0"/>
              <a:t>https://www.billa.cz/specialfolder/footer/billa-stop-und-shop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198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dirty="0">
                <a:latin typeface="+mn-lt"/>
              </a:rPr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9100" y="1918183"/>
            <a:ext cx="48859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pochopení funkce maloobchodu, jeho struktury, třídění a životního cyklu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33406"/>
            <a:ext cx="1464833" cy="1127893"/>
          </a:xfrm>
          <a:prstGeom prst="rect">
            <a:avLst/>
          </a:prstGeom>
        </p:spPr>
      </p:pic>
      <p:pic>
        <p:nvPicPr>
          <p:cNvPr id="4" name="Obrázek 3" descr="File:&lt;strong&gt;Billa&lt;/strong&gt;-Supermarkt in Wien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1427328"/>
            <a:ext cx="4674814" cy="289901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6978" y="5009861"/>
            <a:ext cx="44155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https://commons.wikimedia.org/wiki/File:Billa-Supermarkt_in_Wien.jpg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1427328"/>
            <a:ext cx="6595108" cy="28990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75428" y="4886750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https://www.billa.cz/specialfolder/footer/billa-stop-und-shop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4389" y="412686"/>
            <a:ext cx="337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Billa </a:t>
            </a:r>
            <a:r>
              <a:rPr lang="cs-CZ" sz="3600" b="1" dirty="0" err="1">
                <a:solidFill>
                  <a:srgbClr val="008080"/>
                </a:solidFill>
              </a:rPr>
              <a:t>Stop&amp;Shop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77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Hypermarkety (HM)  v ČR stále posilují svoji pozici 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5" y="983923"/>
            <a:ext cx="10057117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2017 - 49 % domácností preferuje nákup v H</a:t>
            </a:r>
            <a:r>
              <a:rPr lang="cs-CZ" sz="2400" b="1" dirty="0">
                <a:solidFill>
                  <a:srgbClr val="FF0000"/>
                </a:solidFill>
              </a:rPr>
              <a:t>M (Albert Hypermarket, Globus, Kaufland a Tesco Hypermarket)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0375" y="1964353"/>
            <a:ext cx="10057117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hlavní nákupní místo (prodejna, ve které domácnosti utratí největší podíl svých výdajů za potraviny a základní nepotravinářské zboží)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zákazníci cení především široké nabídky zboží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 zákazníci řetězce </a:t>
            </a:r>
            <a:r>
              <a:rPr lang="cs-CZ" sz="2400" b="1" dirty="0">
                <a:solidFill>
                  <a:srgbClr val="FF0000"/>
                </a:solidFill>
              </a:rPr>
              <a:t>Albert Hypermarket </a:t>
            </a:r>
            <a:r>
              <a:rPr lang="cs-CZ" sz="2400" dirty="0"/>
              <a:t>navíc za velkou výhodu považují snadnou dostupnost prodejen,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Globus</a:t>
            </a:r>
            <a:r>
              <a:rPr lang="cs-CZ" sz="2400" dirty="0"/>
              <a:t> je pro své kmenové zákazníky zase atraktivní díky kvalitnímu a čerstvému zboží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Kaufland</a:t>
            </a:r>
            <a:r>
              <a:rPr lang="cs-CZ" sz="2400" dirty="0"/>
              <a:t> mají zákazníci rádi pro jeho výhodné akce a slevy a vůbec celkově příznivé ceny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Tesco</a:t>
            </a:r>
            <a:r>
              <a:rPr lang="cs-CZ" sz="2400" dirty="0"/>
              <a:t> Hypermarket zase láká na dlouhou prodejní dobu a na svůj věrnostní program.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Zdroj: https://</a:t>
            </a:r>
            <a:r>
              <a:rPr lang="cs-CZ" dirty="0"/>
              <a:t>retailnews.cz/aktualne/hypermarkety-opet-posilily-svou-pozici-na-ceskem-trhu/</a:t>
            </a:r>
          </a:p>
        </p:txBody>
      </p:sp>
    </p:spTree>
    <p:extLst>
      <p:ext uri="{BB962C8B-B14F-4D97-AF65-F5344CB8AC3E}">
        <p14:creationId xmlns:p14="http://schemas.microsoft.com/office/powerpoint/2010/main" val="240038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24712"/>
            <a:ext cx="3985146" cy="28336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178653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2263" y="3178104"/>
            <a:ext cx="2838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File:Albert_Hypermarket_Orlová.jpg</a:t>
            </a:r>
            <a:endParaRPr lang="cs-CZ" sz="1000" dirty="0"/>
          </a:p>
        </p:txBody>
      </p:sp>
      <p:pic>
        <p:nvPicPr>
          <p:cNvPr id="5" name="Obrázek 4" descr="&lt;strong&gt;Globus&lt;/strong&gt; (hypermarché)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178653"/>
            <a:ext cx="3962968" cy="273808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223380" y="3058329"/>
            <a:ext cx="396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https://fr.wikipedia.org/wiki/Globus_(</a:t>
            </a:r>
            <a:r>
              <a:rPr lang="cs-CZ" sz="1000" dirty="0" err="1"/>
              <a:t>hypermarché</a:t>
            </a:r>
            <a:r>
              <a:rPr lang="cs-CZ" sz="1000" dirty="0"/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697989"/>
            <a:ext cx="3985146" cy="234488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32264" y="6253175"/>
            <a:ext cx="3985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https://www.radnickafronta.hr/citaonica/radnicka-pisma/252-kaufland-iz-ljubavi-prema-hrvatskoj-i-tortura-uz-podrsku-svjetske-banke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3697989"/>
            <a:ext cx="4080680" cy="234488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786651" y="6283953"/>
            <a:ext cx="40806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https://en.wikipedia.org/wiki/List_of_hypermarkets</a:t>
            </a:r>
          </a:p>
        </p:txBody>
      </p:sp>
    </p:spTree>
    <p:extLst>
      <p:ext uri="{BB962C8B-B14F-4D97-AF65-F5344CB8AC3E}">
        <p14:creationId xmlns:p14="http://schemas.microsoft.com/office/powerpoint/2010/main" val="393436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4" y="298170"/>
            <a:ext cx="9669292" cy="68575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Diskonty (DIS) v ČR hned za HM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0374" y="1174492"/>
            <a:ext cx="1005711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2017 - 23 % domácností preferuje nákup v </a:t>
            </a:r>
            <a:r>
              <a:rPr lang="cs-CZ" sz="2400" b="1" dirty="0">
                <a:solidFill>
                  <a:srgbClr val="FF0000"/>
                </a:solidFill>
              </a:rPr>
              <a:t>DIS (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a Penny Market)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7809" y="2020878"/>
            <a:ext cx="10057117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nejsilnější stránkou českých diskontů (</a:t>
            </a:r>
            <a:r>
              <a:rPr lang="cs-CZ" sz="2400" dirty="0" err="1"/>
              <a:t>Lidl</a:t>
            </a:r>
            <a:r>
              <a:rPr lang="cs-CZ" sz="2400" dirty="0"/>
              <a:t>, Penny Market) jsou celkově příznivé ceny zboží na prodejnách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 konkurenční výhodu považují zákazníci prodejen </a:t>
            </a:r>
            <a:r>
              <a:rPr lang="cs-CZ" sz="2400" b="1" dirty="0" err="1">
                <a:solidFill>
                  <a:srgbClr val="FF0000"/>
                </a:solidFill>
              </a:rPr>
              <a:t>Lidl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jeho kvalitní a čerstvé zboží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 případě </a:t>
            </a:r>
            <a:r>
              <a:rPr lang="cs-CZ" sz="2400" b="1" dirty="0">
                <a:solidFill>
                  <a:srgbClr val="FF0000"/>
                </a:solidFill>
              </a:rPr>
              <a:t>Penny Marketu </a:t>
            </a:r>
            <a:r>
              <a:rPr lang="cs-CZ" sz="2400" dirty="0"/>
              <a:t>je zase lákadlem výborná dostupnost prodejen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Penny v roce 2016 získalo ISO 22 000 (bezpečnost potravin) pro síť prodejen, logistická centra i centrálu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Obchodní strategie - </a:t>
            </a:r>
            <a:r>
              <a:rPr lang="cs-CZ" sz="2400" b="1" dirty="0">
                <a:solidFill>
                  <a:srgbClr val="FF0000"/>
                </a:solidFill>
              </a:rPr>
              <a:t>Co je české, to je dobré.  „Nakupujte hezky česky“ (Česká potravina)</a:t>
            </a:r>
          </a:p>
          <a:p>
            <a:pPr marL="342900" indent="-342900">
              <a:buFontTx/>
              <a:buChar char="-"/>
            </a:pPr>
            <a:r>
              <a:rPr lang="cs-CZ" sz="2400" b="1" dirty="0">
                <a:solidFill>
                  <a:srgbClr val="FF0000"/>
                </a:solidFill>
              </a:rPr>
              <a:t>Diskonty jsou tahounem spotřeby.</a:t>
            </a:r>
          </a:p>
          <a:p>
            <a:pPr marL="342900" indent="-342900">
              <a:buFontTx/>
              <a:buChar char="-"/>
            </a:pP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1200" dirty="0"/>
              <a:t>https://www.mistoprodeje.cz/obsah/zajimavosti-z-retailu/maloobchod-v-ceske-republice-se-meni-a-pokracuje-v-rustu/</a:t>
            </a:r>
          </a:p>
        </p:txBody>
      </p:sp>
      <p:sp>
        <p:nvSpPr>
          <p:cNvPr id="5" name="Obdélník 4"/>
          <p:cNvSpPr/>
          <p:nvPr/>
        </p:nvSpPr>
        <p:spPr>
          <a:xfrm>
            <a:off x="840640" y="577868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https://retailnews.cz/aktualne/penny-market-zvysuje-system-kvality-pysni-se-certifikaci-ifs-logistics-a-iso-22-000/</a:t>
            </a:r>
          </a:p>
        </p:txBody>
      </p:sp>
    </p:spTree>
    <p:extLst>
      <p:ext uri="{BB962C8B-B14F-4D97-AF65-F5344CB8AC3E}">
        <p14:creationId xmlns:p14="http://schemas.microsoft.com/office/powerpoint/2010/main" val="291312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0407" y="377069"/>
            <a:ext cx="786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 v ČR – </a:t>
            </a:r>
            <a:r>
              <a:rPr lang="cs-CZ" sz="3600" b="1" dirty="0">
                <a:solidFill>
                  <a:srgbClr val="FF0000"/>
                </a:solidFill>
              </a:rPr>
              <a:t>praxe (2019)</a:t>
            </a:r>
          </a:p>
        </p:txBody>
      </p:sp>
      <p:pic>
        <p:nvPicPr>
          <p:cNvPr id="8" name="Picture 2" descr="https://www.mistoprodeje.cz/wp-content/uploads/2019/12/Prezentace_diskonty.png">
            <a:extLst>
              <a:ext uri="{FF2B5EF4-FFF2-40B4-BE49-F238E27FC236}">
                <a16:creationId xmlns:a16="http://schemas.microsoft.com/office/drawing/2014/main" id="{E7F829EA-C717-4EB8-B3DF-CEC2A2CF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" y="1192076"/>
            <a:ext cx="9525000" cy="5353050"/>
          </a:xfrm>
          <a:prstGeom prst="rect">
            <a:avLst/>
          </a:prstGeom>
          <a:noFill/>
          <a:ln>
            <a:solidFill>
              <a:srgbClr val="00808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8BA26689-3D1B-49E2-83D8-ED5F90AB23E6}"/>
              </a:ext>
            </a:extLst>
          </p:cNvPr>
          <p:cNvSpPr/>
          <p:nvPr/>
        </p:nvSpPr>
        <p:spPr>
          <a:xfrm>
            <a:off x="10442743" y="4502949"/>
            <a:ext cx="1594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https://www.mistoprodeje.cz/obsah/zajimavosti-z-retailu/maloobchod-v-ceske-republice-se-meni-a-pokracuje-v-rustu/</a:t>
            </a:r>
          </a:p>
        </p:txBody>
      </p:sp>
    </p:spTree>
    <p:extLst>
      <p:ext uri="{BB962C8B-B14F-4D97-AF65-F5344CB8AC3E}">
        <p14:creationId xmlns:p14="http://schemas.microsoft.com/office/powerpoint/2010/main" val="368331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ile:Jyväskylä - &lt;strong&gt;Lidl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1" y="1665027"/>
            <a:ext cx="4691988" cy="345288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160060" y="5885339"/>
            <a:ext cx="4125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File:Jyväskylä</a:t>
            </a:r>
            <a:r>
              <a:rPr lang="cs-CZ" sz="1000" dirty="0"/>
              <a:t>_-_Lidl.jpg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4" y="1665027"/>
            <a:ext cx="4679665" cy="345288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953532" y="5962283"/>
            <a:ext cx="3765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https://ro.wikipedia.org/wiki/</a:t>
            </a:r>
            <a:r>
              <a:rPr lang="cs-CZ" sz="1000" dirty="0" err="1"/>
              <a:t>Fișier:Penny_Market_v_České_Lípě.jpg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62651" y="545745"/>
            <a:ext cx="37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Diskonty</a:t>
            </a:r>
          </a:p>
        </p:txBody>
      </p:sp>
    </p:spTree>
    <p:extLst>
      <p:ext uri="{BB962C8B-B14F-4D97-AF65-F5344CB8AC3E}">
        <p14:creationId xmlns:p14="http://schemas.microsoft.com/office/powerpoint/2010/main" val="374036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53387386"/>
              </p:ext>
            </p:extLst>
          </p:nvPr>
        </p:nvGraphicFramePr>
        <p:xfrm>
          <a:off x="467150" y="3079845"/>
          <a:ext cx="10369171" cy="2913864"/>
        </p:xfrm>
        <a:graphic>
          <a:graphicData uri="http://schemas.openxmlformats.org/drawingml/2006/table">
            <a:tbl>
              <a:tblPr/>
              <a:tblGrid>
                <a:gridCol w="324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0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Přímý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Zepter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AmWay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Oriflame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Avon)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účinnější osobní styk se zákazníkem,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nákladný,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vysoká zaměstnanost žen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Automatizovaný prodej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zboží 24 hodin,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růst dostupnosti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dražší distribuce,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poškození, vyšší ceny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093191" y="2213212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7772254" y="2236796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91901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AVON – celosvětově vedoucí firma přímého prodeje kosmetiky </a:t>
            </a:r>
            <a:r>
              <a:rPr lang="cs-CZ" sz="3200" b="1" dirty="0">
                <a:solidFill>
                  <a:srgbClr val="FF0000"/>
                </a:solidFill>
              </a:rPr>
              <a:t>(praxe)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597388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https://www.avon.cz/o-avonu</a:t>
            </a:r>
            <a:r>
              <a:rPr lang="cs-CZ" dirty="0"/>
              <a:t>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3206" y="1727992"/>
            <a:ext cx="9621671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Již více než 125 let je AVON nejen synonymem krásy, inovace a optimismu, ale především společností pro ženy.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Portfolio sortimentu - dekorativní, pleťová a tělová kosmetika, vůně, módní i bytové doplňky a dekorace.</a:t>
            </a:r>
          </a:p>
          <a:p>
            <a:pPr algn="just"/>
            <a:r>
              <a:rPr lang="cs-CZ" sz="2400" b="1" i="1" dirty="0">
                <a:solidFill>
                  <a:srgbClr val="008080"/>
                </a:solidFill>
              </a:rPr>
              <a:t>Vývoj nových produktů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Společnost AVON je špičkou v oblasti vývinu nových technologií. Centrum výzkumu a vývoje se sídlem ve státě New York patří podle počtu novinek mezi vedoucí centra v kosmetickém průmyslu. 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V ČR – od roku 1991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Sdílený marketing </a:t>
            </a:r>
            <a:r>
              <a:rPr lang="cs-CZ" sz="2400" dirty="0">
                <a:solidFill>
                  <a:srgbClr val="008080"/>
                </a:solidFill>
              </a:rPr>
              <a:t>-  AVON proti rakovině prsu, proti domácímu násilí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46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1030" y="628227"/>
            <a:ext cx="8229600" cy="638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bez prodejen</a:t>
            </a:r>
          </a:p>
        </p:txBody>
      </p:sp>
      <p:graphicFrame>
        <p:nvGraphicFramePr>
          <p:cNvPr id="27693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80755878"/>
              </p:ext>
            </p:extLst>
          </p:nvPr>
        </p:nvGraphicFramePr>
        <p:xfrm>
          <a:off x="961030" y="2793242"/>
          <a:ext cx="10803340" cy="3767304"/>
        </p:xfrm>
        <a:graphic>
          <a:graphicData uri="http://schemas.openxmlformats.org/drawingml/2006/table">
            <a:tbl>
              <a:tblPr/>
              <a:tblGrid>
                <a:gridCol w="3379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Zásilkový prodej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(přímý marketing, e-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(Magnet,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Quelle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Bonprix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v pohodlí domova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pružné nákupní podmínky,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dispozice zboží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Nákupní služba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vybraná klientela –segment, přesnější tržní cílení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určitá omezenost trhu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4848448" y="1821245"/>
            <a:ext cx="27432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Výhody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8600286" y="1840092"/>
            <a:ext cx="26670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Tahoma" panose="020B0604030504040204" pitchFamily="34" charset="0"/>
              </a:rPr>
              <a:t>Nevýhody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04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138" y="255169"/>
            <a:ext cx="943856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E-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commerce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(e-marketing, elektronický obchod, e-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shop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2138" y="1690688"/>
            <a:ext cx="9894626" cy="4462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Moderní, dynamicky se vyvíjející se forma přímého marketingu.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Jedná se o progresívnější podobu zásilkového obchodu.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Všechny fáze kupního procesu probíhají na internetu.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Jedna z ekonomicky nehospodárnějších forem obchodního podnikání.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Úskalí elektronického obchodu</a:t>
            </a:r>
            <a:r>
              <a:rPr lang="cs-CZ" sz="3200" b="1" dirty="0">
                <a:solidFill>
                  <a:srgbClr val="008080"/>
                </a:solidFill>
              </a:rPr>
              <a:t>: nepoctivost některých firem.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81150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Maloobchod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307128"/>
            <a:ext cx="4806091" cy="35541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Hypotéza maloobchodního okruhu</a:t>
            </a:r>
          </a:p>
          <a:p>
            <a:pPr marL="609600" indent="-609600"/>
            <a:r>
              <a:rPr lang="cs-CZ" altLang="cs-CZ" sz="2800" b="1" dirty="0">
                <a:solidFill>
                  <a:srgbClr val="008080"/>
                </a:solidFill>
              </a:rPr>
              <a:t>Druhy maloobchodníků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06" y="1011385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59064890"/>
              </p:ext>
            </p:extLst>
          </p:nvPr>
        </p:nvGraphicFramePr>
        <p:xfrm>
          <a:off x="450376" y="2098486"/>
          <a:ext cx="11177517" cy="4200090"/>
        </p:xfrm>
        <a:graphic>
          <a:graphicData uri="http://schemas.openxmlformats.org/drawingml/2006/table">
            <a:tbl>
              <a:tblPr/>
              <a:tblGrid>
                <a:gridCol w="441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Podnik jednotlivce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Malý nezávislý maloobchodník, živnostník, mikropodnik i podnik s více zaměstnanci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Menší prodejny, tržní výklenky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společnosti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(zejména po 2. svět. válce)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Osobní i kapitálové, centrálně řízené MOJ, společné zásobování, podobný sortiment, nákup ve velkém, úspory z rozsahu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Dobrovolné řetězce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(SPAR)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Sdružení velkoobchodníka a maloobchodníků s cílem posílení konkurenceschopnosti - snížení nákladů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2" y="1350944"/>
            <a:ext cx="8713788" cy="638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009999"/>
                </a:solidFill>
                <a:latin typeface="+mn-lt"/>
              </a:rPr>
              <a:t>Maloobchodní organizace</a:t>
            </a: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22180629"/>
              </p:ext>
            </p:extLst>
          </p:nvPr>
        </p:nvGraphicFramePr>
        <p:xfrm>
          <a:off x="354842" y="2466976"/>
          <a:ext cx="11095630" cy="4279356"/>
        </p:xfrm>
        <a:graphic>
          <a:graphicData uri="http://schemas.openxmlformats.org/drawingml/2006/table">
            <a:tbl>
              <a:tblPr/>
              <a:tblGrid>
                <a:gridCol w="438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Franchisingové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řetězce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(Hruška,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Donald, OBI, Drogerie Teta,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Euronics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Brněnka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Franchisor (známý výrobce, obchodník…)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Franchisant (nezávislý maloobchodník)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Cíl: překonání bariéry vstupu na trh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Obchodní konglomeráty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Tchibo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(káva, oblečení a další spotřební zboží, cestování, pojišťovnictví)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REWE (prodej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, cestování)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Volnější forma OO,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Kombinace několika druhů podnikání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070" y="181636"/>
            <a:ext cx="6094863" cy="59021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9999"/>
                </a:solidFill>
                <a:latin typeface="+mn-lt"/>
              </a:rPr>
              <a:t>Maloobchodní síť </a:t>
            </a:r>
            <a:r>
              <a:rPr lang="cs-CZ" sz="3600" b="1" dirty="0" err="1">
                <a:solidFill>
                  <a:srgbClr val="009999"/>
                </a:solidFill>
                <a:latin typeface="+mn-lt"/>
              </a:rPr>
              <a:t>Brněnka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  <a:r>
              <a:rPr lang="cs-CZ" sz="3600" b="1" dirty="0">
                <a:solidFill>
                  <a:srgbClr val="009999"/>
                </a:solidFill>
                <a:latin typeface="+mn-lt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1069" y="947315"/>
            <a:ext cx="1005839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Česká regionální </a:t>
            </a:r>
            <a:r>
              <a:rPr lang="cs-CZ" sz="2800" b="1" dirty="0">
                <a:solidFill>
                  <a:srgbClr val="008080"/>
                </a:solidFill>
              </a:rPr>
              <a:t>franchisingová</a:t>
            </a:r>
            <a:r>
              <a:rPr lang="cs-CZ" sz="2800" b="1" dirty="0"/>
              <a:t> </a:t>
            </a:r>
            <a:r>
              <a:rPr lang="cs-CZ" sz="2800" dirty="0">
                <a:solidFill>
                  <a:srgbClr val="008080"/>
                </a:solidFill>
              </a:rPr>
              <a:t>organizace ( vznik 1997). Dnes cca 237 prodejen.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Cílem bylo zajištění konkurenceschopnosti českého maloobchodu proti zahraničním řetězcům a vyjednávací pozice vůči dodavatelům.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Síť má jednotné: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metody prodeje, obchodní přístupy, reklamu a propagaci, produktové letáky, image,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vlastní velkoobchodní sklad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podpora regionálních výrobců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nabídka věrnostních programů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Doplňkové služby: bufet, občerstvení, objednávka dortů,</a:t>
            </a:r>
          </a:p>
          <a:p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</p:spTree>
    <p:extLst>
      <p:ext uri="{BB962C8B-B14F-4D97-AF65-F5344CB8AC3E}">
        <p14:creationId xmlns:p14="http://schemas.microsoft.com/office/powerpoint/2010/main" val="1749700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955" y="185699"/>
            <a:ext cx="4498075" cy="1325563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8080"/>
                </a:solidFill>
              </a:rPr>
              <a:t>Brněnka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72" y="2202910"/>
            <a:ext cx="2219325" cy="3133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80" y="1856095"/>
            <a:ext cx="3228863" cy="4040097"/>
          </a:xfrm>
          <a:prstGeom prst="rect">
            <a:avLst/>
          </a:prstGeom>
        </p:spPr>
      </p:pic>
      <p:pic>
        <p:nvPicPr>
          <p:cNvPr id="5" name="Obrázek 4" descr="Soubor:Brno, ul. Cihlářská - &lt;strong&gt;Samoobsluha&lt;/strong&gt; Brněnka obr1.jpg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856096"/>
            <a:ext cx="4202963" cy="404009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91070" y="6425301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http://www.brnenka.cz/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9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951"/>
            <a:ext cx="8442278" cy="576571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Tchibo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– obchodní konglomerát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254" y="383369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81" y="1642335"/>
            <a:ext cx="2570053" cy="1925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28" y="3835019"/>
            <a:ext cx="3426157" cy="229054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842522"/>
            <a:ext cx="714574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Původně německý obchodní řetězec nabízející kávu.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Dnes se sortiment rozšířil na různé spotřební zboží  (elektronika, oděvy, potřeby pro domácnost…). Prodejny i e-</a:t>
            </a:r>
            <a:r>
              <a:rPr lang="cs-CZ" sz="2800" dirty="0" err="1">
                <a:solidFill>
                  <a:srgbClr val="008080"/>
                </a:solidFill>
              </a:rPr>
              <a:t>shop</a:t>
            </a:r>
            <a:r>
              <a:rPr lang="cs-CZ" sz="2800" dirty="0">
                <a:solidFill>
                  <a:srgbClr val="008080"/>
                </a:solidFill>
              </a:rPr>
              <a:t>. Dále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také nabízí zprostředkování nákupu zájezdů, elektřiny, pojištění či mobilních služeb.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 ČR je od roku 1991.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Udržitelnost podnikání – (Káva –</a:t>
            </a:r>
            <a:r>
              <a:rPr lang="cs-CZ" sz="2800" dirty="0" err="1">
                <a:solidFill>
                  <a:srgbClr val="008080"/>
                </a:solidFill>
              </a:rPr>
              <a:t>Fairtrade</a:t>
            </a:r>
            <a:r>
              <a:rPr lang="cs-CZ" sz="2800" dirty="0">
                <a:solidFill>
                  <a:srgbClr val="008080"/>
                </a:solidFill>
              </a:rPr>
              <a:t>, angažovanost v rozvojových zemích,</a:t>
            </a:r>
          </a:p>
          <a:p>
            <a:r>
              <a:rPr lang="cs-CZ" sz="2800" dirty="0">
                <a:solidFill>
                  <a:srgbClr val="008080"/>
                </a:solidFill>
              </a:rPr>
              <a:t>Věrnostní program – </a:t>
            </a:r>
            <a:r>
              <a:rPr lang="cs-CZ" sz="2800" dirty="0" err="1">
                <a:solidFill>
                  <a:srgbClr val="008080"/>
                </a:solidFill>
              </a:rPr>
              <a:t>Tchibo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  <a:r>
              <a:rPr lang="cs-CZ" sz="2800" dirty="0" err="1">
                <a:solidFill>
                  <a:srgbClr val="008080"/>
                </a:solidFill>
              </a:rPr>
              <a:t>Card</a:t>
            </a:r>
            <a:r>
              <a:rPr 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38200" y="567461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tchibo.cz/?gclid=Cj0KCQiA1NbhBRCBARIsAKOTmUsYBO-rUFaEVKYATOdUcMNiyTkSlfm7wFNR26oPjf68Iwh3UIDVKPQaAuRKEALw_wcB&amp;extPu=tchibo-vm-search&amp;extCr=21596771201-295922921205&amp;extLi=292538561&amp;extProvId=5&amp;keyword=tchibo&amp;extAP=1t1&amp;extMT=e&amp;x=H4sIAAAAAAAAAAFyAI3_ETMsDgAAAWgzja9JABRBRVMvQ0JDL1BLQ1M1UGFkZGluZwCAABAAEKO1qGIpoh_Y_2fYzMkhzOAAAAAgtN6d07VfDS88KVnesfCmuWnq3khsWrSXo2zbgfGqyl0AFHWdM2XwZBko6TIhPUPNishxfHm_xws7DnIAAAA%3D&amp;wbdcd=CV8CFwrNF7</a:t>
            </a:r>
          </a:p>
        </p:txBody>
      </p:sp>
    </p:spTree>
    <p:extLst>
      <p:ext uri="{BB962C8B-B14F-4D97-AF65-F5344CB8AC3E}">
        <p14:creationId xmlns:p14="http://schemas.microsoft.com/office/powerpoint/2010/main" val="2130483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146645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0368" y="2029489"/>
            <a:ext cx="7772400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Povaha a význam maloobchodu</a:t>
            </a:r>
          </a:p>
          <a:p>
            <a:pPr marL="609600" indent="-609600"/>
            <a:r>
              <a:rPr lang="cs-CZ" altLang="cs-CZ" b="1" dirty="0">
                <a:solidFill>
                  <a:srgbClr val="008080"/>
                </a:solidFill>
              </a:rPr>
              <a:t>Životní cyklus maloobchodu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Hypotéza maloobchodního okruhu </a:t>
            </a:r>
            <a:r>
              <a:rPr lang="cs-CZ" altLang="cs-CZ" b="1" dirty="0">
                <a:solidFill>
                  <a:srgbClr val="008080"/>
                </a:solidFill>
              </a:rPr>
              <a:t>– </a:t>
            </a:r>
            <a:r>
              <a:rPr lang="cs-CZ" altLang="cs-CZ" b="1" dirty="0" err="1">
                <a:solidFill>
                  <a:srgbClr val="008080"/>
                </a:solidFill>
              </a:rPr>
              <a:t>Malcolm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Mc</a:t>
            </a:r>
            <a:r>
              <a:rPr lang="cs-CZ" altLang="cs-CZ" b="1" dirty="0">
                <a:solidFill>
                  <a:srgbClr val="008080"/>
                </a:solidFill>
              </a:rPr>
              <a:t> Nair - </a:t>
            </a:r>
          </a:p>
          <a:p>
            <a:pPr marL="609600" indent="-609600"/>
            <a:r>
              <a:rPr lang="cs-CZ" altLang="cs-CZ" b="1" dirty="0">
                <a:solidFill>
                  <a:srgbClr val="FF0000"/>
                </a:solidFill>
              </a:rPr>
              <a:t>Druhy maloobchodníků </a:t>
            </a:r>
            <a:r>
              <a:rPr lang="cs-CZ" altLang="cs-CZ" b="1" dirty="0">
                <a:solidFill>
                  <a:srgbClr val="008080"/>
                </a:solidFill>
              </a:rPr>
              <a:t>– maloobchod v prodejnách, maloobchod mimo prodejní plochy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3441" y="484981"/>
            <a:ext cx="8229600" cy="4476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Maloobchod a jeho význam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3441" y="1536058"/>
            <a:ext cx="4842016" cy="4688842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Prodej konečnému spotřebiteli, resp. ke konečné spotřebě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Vliv na zaměstnanost, ekonomiku, kulturu, životní úroveň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Výkon MO - Maloobchodní obrat, resp. prodej – tržby za zboží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59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Životní cyklus MO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5900" b="1" dirty="0">
                <a:solidFill>
                  <a:srgbClr val="008080"/>
                </a:solidFill>
              </a:rPr>
              <a:t>Druhy maloobchodníků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</p:txBody>
      </p:sp>
      <p:graphicFrame>
        <p:nvGraphicFramePr>
          <p:cNvPr id="6148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2701926"/>
          <a:ext cx="40386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Obrázek" r:id="rId3" imgW="2743200" imgH="1828800" progId="Word.Picture.8">
                  <p:embed/>
                </p:oleObj>
              </mc:Choice>
              <mc:Fallback>
                <p:oleObj name="Obrázek" r:id="rId3" imgW="2743200" imgH="1828800" progId="Word.Picture.8">
                  <p:embed/>
                  <p:pic>
                    <p:nvPicPr>
                      <p:cNvPr id="614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1926"/>
                        <a:ext cx="40386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5186363" y="270986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7657"/>
            <a:ext cx="4038600" cy="48056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70263" y="6365529"/>
            <a:ext cx="2074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https://cs.wikipedia.org/wiki/Maloobchod</a:t>
            </a:r>
          </a:p>
        </p:txBody>
      </p:sp>
    </p:spTree>
    <p:extLst>
      <p:ext uri="{BB962C8B-B14F-4D97-AF65-F5344CB8AC3E}">
        <p14:creationId xmlns:p14="http://schemas.microsoft.com/office/powerpoint/2010/main" val="175480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9101328" cy="7559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008080"/>
                </a:solidFill>
                <a:latin typeface="+mn-lt"/>
              </a:rPr>
              <a:t>Maloobchodu se v ČR dařilo… přichází však „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covidová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“ pandemie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33" y="88238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37" y="1559399"/>
            <a:ext cx="2044745" cy="181596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0717" y="1402080"/>
            <a:ext cx="9101328" cy="526297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v roce 2017 rostly tržby  o 5,6%, (2018 +4,8 %), 2019 (+4,8%), </a:t>
            </a:r>
            <a:r>
              <a:rPr lang="cs-CZ" sz="2400" b="1" dirty="0">
                <a:solidFill>
                  <a:srgbClr val="FF0000"/>
                </a:solidFill>
              </a:rPr>
              <a:t>(2020 </a:t>
            </a:r>
            <a:r>
              <a:rPr lang="cs-CZ" sz="2400" dirty="0"/>
              <a:t>-</a:t>
            </a:r>
            <a:r>
              <a:rPr lang="cs-CZ" sz="2400" b="1" dirty="0">
                <a:solidFill>
                  <a:srgbClr val="FF0000"/>
                </a:solidFill>
              </a:rPr>
              <a:t>0,6%)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nejvíce rostl internetový prodej </a:t>
            </a:r>
            <a:r>
              <a:rPr lang="cs-CZ" sz="2400" dirty="0"/>
              <a:t>(2017 +18 %, 115mld.; 2018 + 17 %, 135 mld. ; 2019 +15 %, 155 mld.;  </a:t>
            </a:r>
            <a:r>
              <a:rPr lang="cs-CZ" sz="2400" b="1" dirty="0">
                <a:solidFill>
                  <a:srgbClr val="FF0000"/>
                </a:solidFill>
              </a:rPr>
              <a:t>2020 +25 %. 196 mld.)</a:t>
            </a:r>
          </a:p>
          <a:p>
            <a:pPr marL="285750" indent="-285750">
              <a:buFontTx/>
              <a:buChar char="-"/>
            </a:pPr>
            <a:r>
              <a:rPr lang="cs-CZ" sz="2400" dirty="0" err="1"/>
              <a:t>GfK</a:t>
            </a:r>
            <a:r>
              <a:rPr lang="cs-CZ" sz="2400" dirty="0"/>
              <a:t> „Kupní síla Evropy 2018“, mapuje Česko na 23. místě v Evropě z hlediska kupní síly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Technologie vše mění od základu: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vstup digitálních technologií – modernizace obchodního provozu, …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široké možnosti komunikace se zákazníkem (</a:t>
            </a:r>
            <a:r>
              <a:rPr lang="cs-CZ" sz="2400" dirty="0" err="1"/>
              <a:t>multichannel</a:t>
            </a:r>
            <a:r>
              <a:rPr lang="cs-CZ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firmy vstupují do života zákazníků v rámci online prostředí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služby na míru (personalizace)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budování důvěryhodnosti, růst spokojenosti, CRM – řízení vztahů se zákazníky.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1944" y="4476700"/>
            <a:ext cx="223332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Pandemie </a:t>
            </a:r>
            <a:r>
              <a:rPr lang="cs-CZ" b="1" dirty="0" err="1">
                <a:solidFill>
                  <a:srgbClr val="FF0000"/>
                </a:solidFill>
              </a:rPr>
              <a:t>koronaviru</a:t>
            </a:r>
            <a:r>
              <a:rPr lang="cs-CZ" b="1" dirty="0">
                <a:solidFill>
                  <a:srgbClr val="FF0000"/>
                </a:solidFill>
              </a:rPr>
              <a:t> a její vliv na maloobchod?</a:t>
            </a:r>
          </a:p>
          <a:p>
            <a:r>
              <a:rPr lang="cs-CZ" b="1" dirty="0">
                <a:solidFill>
                  <a:srgbClr val="FF0000"/>
                </a:solidFill>
              </a:rPr>
              <a:t>DÚ č. 3</a:t>
            </a:r>
          </a:p>
        </p:txBody>
      </p:sp>
    </p:spTree>
    <p:extLst>
      <p:ext uri="{BB962C8B-B14F-4D97-AF65-F5344CB8AC3E}">
        <p14:creationId xmlns:p14="http://schemas.microsoft.com/office/powerpoint/2010/main" val="348313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70" y="470626"/>
            <a:ext cx="6414448" cy="7350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91570" y="1268413"/>
            <a:ext cx="8557145" cy="5200626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r>
              <a:rPr lang="cs-CZ" altLang="cs-CZ" sz="3200" b="1" dirty="0">
                <a:solidFill>
                  <a:srgbClr val="008080"/>
                </a:solidFill>
              </a:rPr>
              <a:t>Každá prodejna má svůj vývoj !!!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Každý druh MOJ má svůj vývoj !!!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Příčiny: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Záleží na preferencích a potřebách zákazníků.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</a:rPr>
              <a:t>   Konkurence !!!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b="1" dirty="0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Praxe v ČR: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Lidé si oblíbili samoobsluhy, později supermarkety,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hypermarkety a diskonty.</a:t>
            </a:r>
          </a:p>
          <a:p>
            <a:pPr eaLnBrk="1" hangingPunct="1"/>
            <a:endParaRPr lang="cs-CZ" altLang="cs-CZ" b="1" dirty="0">
              <a:solidFill>
                <a:srgbClr val="3333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85" y="667067"/>
            <a:ext cx="6837528" cy="735013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Životní cyklus maloobchodu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785" y="1705143"/>
            <a:ext cx="9512490" cy="4245281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Stádia ŽC mohou být odlišná v různých částech světa: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   </a:t>
            </a:r>
            <a:r>
              <a:rPr lang="cs-CZ" altLang="cs-CZ" sz="3200" b="1" dirty="0">
                <a:solidFill>
                  <a:srgbClr val="FF0000"/>
                </a:solidFill>
              </a:rPr>
              <a:t>Příčiny: </a:t>
            </a:r>
          </a:p>
          <a:p>
            <a:pPr eaLnBrk="1" hangingPunct="1"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Odlišné ekonomické, politické a obchodní podmínky země, zvyklosti, tradice a životní úroveň</a:t>
            </a:r>
          </a:p>
          <a:p>
            <a:pPr marL="0" indent="0">
              <a:buNone/>
              <a:defRPr/>
            </a:pPr>
            <a:endParaRPr lang="cs-CZ" altLang="cs-CZ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Praxe: tržní ekonomiky x centrálně plánované ekonomiky.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85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28498"/>
              </p:ext>
            </p:extLst>
          </p:nvPr>
        </p:nvGraphicFramePr>
        <p:xfrm>
          <a:off x="656420" y="1568865"/>
          <a:ext cx="8496300" cy="4572000"/>
        </p:xfrm>
        <a:graphic>
          <a:graphicData uri="http://schemas.openxmlformats.org/drawingml/2006/table">
            <a:tbl>
              <a:tblPr/>
              <a:tblGrid>
                <a:gridCol w="2182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MOJ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 prudkého růstu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od vzniku do zralosti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ŽC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Smíšené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1800-1840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pokles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Obchodní domy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1860-1940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Zásilkové prodejny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1915-1950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1935-1965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 (pokles)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Hypermarkety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1970-1980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let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31" name="Text Box 164"/>
          <p:cNvSpPr txBox="1">
            <a:spLocks noChangeArrowheads="1"/>
          </p:cNvSpPr>
          <p:nvPr/>
        </p:nvSpPr>
        <p:spPr bwMode="auto">
          <a:xfrm>
            <a:off x="656420" y="247746"/>
            <a:ext cx="898473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životního cyklu MOJ (dle Kotlera)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3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1"/>
          <p:cNvSpPr txBox="1">
            <a:spLocks noChangeArrowheads="1"/>
          </p:cNvSpPr>
          <p:nvPr/>
        </p:nvSpPr>
        <p:spPr bwMode="auto">
          <a:xfrm>
            <a:off x="266132" y="374474"/>
            <a:ext cx="84963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Praktický závěr: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čím novější typ, tím kratší doba do zralosti – více marketingových aktivit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5563" y="1626186"/>
            <a:ext cx="8496869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Charakteristický rys současného období maloobchodu: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kromě zkracování jeho životního cyklu do stádia zralosti, také jeho zpomalování po dosažení vrcholu: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v maloobchodě stále více využívají marketingových aktivit,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to přispívá ke stabilitě jejich postavení na trhu.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firmy provádějí průzkum trhu, segmentaci trhu, důmyslnější reklamu a podporu prodeje.</a:t>
            </a:r>
            <a:r>
              <a:rPr lang="cs-CZ" sz="2400" dirty="0"/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Vliv na stabilní postavení maloobchodníka na trhu mají i další faktory: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organizace trhu,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008080"/>
                </a:solidFill>
              </a:rPr>
              <a:t>formy spolupráce -  vznik různých maloobchodních organizací, růst počtu nákupních center,  soustřeďování firem za účelem přitažení větší spotřebitelské poptávky.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4653886" y="1328069"/>
            <a:ext cx="545911" cy="2902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70" y="1626186"/>
            <a:ext cx="2743200" cy="259097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333144" y="4948283"/>
            <a:ext cx="2348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</a:t>
            </a:r>
            <a:r>
              <a:rPr lang="cs-CZ" sz="1000" dirty="0" err="1"/>
              <a:t>File:Budějovická</a:t>
            </a:r>
            <a:r>
              <a:rPr lang="cs-CZ" sz="1000" dirty="0"/>
              <a:t>,_nákupní_centrum_a_Trianon.jpg</a:t>
            </a:r>
          </a:p>
        </p:txBody>
      </p:sp>
    </p:spTree>
    <p:extLst>
      <p:ext uri="{BB962C8B-B14F-4D97-AF65-F5344CB8AC3E}">
        <p14:creationId xmlns:p14="http://schemas.microsoft.com/office/powerpoint/2010/main" val="1573142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2233</Words>
  <Application>Microsoft Office PowerPoint</Application>
  <PresentationFormat>Širokoúhlá obrazovka</PresentationFormat>
  <Paragraphs>358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Obrázek</vt:lpstr>
      <vt:lpstr>Název prezentace</vt:lpstr>
      <vt:lpstr>Prezentace aplikace PowerPoint</vt:lpstr>
      <vt:lpstr>Prezentace aplikace PowerPoint</vt:lpstr>
      <vt:lpstr>Maloobchod a jeho význam</vt:lpstr>
      <vt:lpstr>Maloobchodu se v ČR dařilo… přichází však „covidová“ pandemie </vt:lpstr>
      <vt:lpstr>Životní cyklus maloobchodu</vt:lpstr>
      <vt:lpstr>Životní cyklus maloobchodu</vt:lpstr>
      <vt:lpstr>Prezentace aplikace PowerPoint</vt:lpstr>
      <vt:lpstr>Prezentace aplikace PowerPoint</vt:lpstr>
      <vt:lpstr>Prezentace aplikace PowerPoint</vt:lpstr>
      <vt:lpstr>Základní členění maloobchodu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Supermarkety v ČR se mění - praxe</vt:lpstr>
      <vt:lpstr>Prezentace aplikace PowerPoint</vt:lpstr>
      <vt:lpstr>Hypermarkety (HM)  v ČR stále posilují svoji pozici - praxe</vt:lpstr>
      <vt:lpstr>Prezentace aplikace PowerPoint</vt:lpstr>
      <vt:lpstr>Diskonty (DIS) v ČR hned za HM - praxe</vt:lpstr>
      <vt:lpstr>Prezentace aplikace PowerPoint</vt:lpstr>
      <vt:lpstr>Prezentace aplikace PowerPoint</vt:lpstr>
      <vt:lpstr>Maloobchod bez prodejen</vt:lpstr>
      <vt:lpstr>AVON – celosvětově vedoucí firma přímého prodeje kosmetiky (praxe)</vt:lpstr>
      <vt:lpstr>Maloobchod bez prodejen</vt:lpstr>
      <vt:lpstr>E- commerce (e-marketing, elektronický obchod, e-shop)</vt:lpstr>
      <vt:lpstr>Maloobchodní organizace</vt:lpstr>
      <vt:lpstr>Maloobchodní organizace</vt:lpstr>
      <vt:lpstr>Maloobchodní síť Brněnka - praxe </vt:lpstr>
      <vt:lpstr>Brněnka</vt:lpstr>
      <vt:lpstr>Tchibo – obchodní konglomerát - praxe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184</cp:revision>
  <dcterms:created xsi:type="dcterms:W3CDTF">2016-11-25T20:36:16Z</dcterms:created>
  <dcterms:modified xsi:type="dcterms:W3CDTF">2021-03-24T09:01:45Z</dcterms:modified>
</cp:coreProperties>
</file>