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93" r:id="rId3"/>
    <p:sldId id="307" r:id="rId4"/>
    <p:sldId id="369" r:id="rId5"/>
    <p:sldId id="347" r:id="rId6"/>
    <p:sldId id="348" r:id="rId7"/>
    <p:sldId id="349" r:id="rId8"/>
    <p:sldId id="376" r:id="rId9"/>
    <p:sldId id="351" r:id="rId10"/>
    <p:sldId id="360" r:id="rId11"/>
    <p:sldId id="374" r:id="rId12"/>
    <p:sldId id="363" r:id="rId13"/>
    <p:sldId id="372" r:id="rId14"/>
    <p:sldId id="375" r:id="rId15"/>
    <p:sldId id="361" r:id="rId16"/>
    <p:sldId id="373" r:id="rId17"/>
    <p:sldId id="368" r:id="rId18"/>
    <p:sldId id="362" r:id="rId19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57A998C-4931-46F5-A1BC-5BB750EBC428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53CADF31-BF0E-4046-9E5C-6312066B5E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78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gif"/><Relationship Id="rId7" Type="http://schemas.openxmlformats.org/officeDocument/2006/relationships/image" Target="../media/image20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g"/><Relationship Id="rId11" Type="http://schemas.openxmlformats.org/officeDocument/2006/relationships/image" Target="../media/image24.gif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gif"/><Relationship Id="rId9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s.vectoropenstock.com/vectores/vista-previa/897/plantillas-gratuitas-de-tarjetas-de-visita-de-vectores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4000" b="1" cap="all" dirty="0"/>
              <a:t>Ekonomika obchodu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438382" y="2629715"/>
            <a:ext cx="3573327" cy="694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i="1" dirty="0">
                <a:solidFill>
                  <a:srgbClr val="002060"/>
                </a:solidFill>
              </a:rPr>
              <a:t>3. tutoriál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384698" y="546340"/>
            <a:ext cx="8555116" cy="63709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Plánování a rozpočtování prodeje </a:t>
            </a:r>
            <a:r>
              <a:rPr lang="cs-CZ" sz="2400" b="1" i="1" dirty="0">
                <a:solidFill>
                  <a:srgbClr val="FF0000"/>
                </a:solidFill>
              </a:rPr>
              <a:t>–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základní struktura rozpočtu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3 kategorie obchodního podnikání – </a:t>
            </a:r>
            <a:r>
              <a:rPr lang="cs-CZ" sz="2400" b="1" dirty="0">
                <a:solidFill>
                  <a:srgbClr val="008080"/>
                </a:solidFill>
              </a:rPr>
              <a:t>obrat, nákupní cena, obchodní přirážka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obrat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– objektivní činitelé (spotřebitelská poptávka, sortiment, cena, forma prodeje),  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- subjektivní činitelé ( lidé – management a obchodně provozní personál)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● ●   </a:t>
            </a:r>
            <a:r>
              <a:rPr lang="cs-CZ" sz="2400" b="1" dirty="0">
                <a:solidFill>
                  <a:srgbClr val="FF0000"/>
                </a:solidFill>
              </a:rPr>
              <a:t>nákupní cena – </a:t>
            </a:r>
            <a:r>
              <a:rPr lang="cs-CZ" sz="2400" b="1" dirty="0">
                <a:solidFill>
                  <a:srgbClr val="008080"/>
                </a:solidFill>
              </a:rPr>
              <a:t>závislost na nakupovaném množství (rabaty)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● ●  </a:t>
            </a:r>
            <a:r>
              <a:rPr lang="cs-CZ" sz="2400" b="1" dirty="0">
                <a:solidFill>
                  <a:srgbClr val="FF0000"/>
                </a:solidFill>
              </a:rPr>
              <a:t>obchodní přirážka  </a:t>
            </a:r>
            <a:r>
              <a:rPr lang="cs-CZ" sz="2400" b="1" dirty="0">
                <a:solidFill>
                  <a:srgbClr val="008080"/>
                </a:solidFill>
              </a:rPr>
              <a:t>- pokrývá provozní náklady a zisk (provozní náklady – personální, nájem, propagace, ztráty z prodeje…  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Plán prodeje nové prodejny </a:t>
            </a:r>
            <a:r>
              <a:rPr lang="cs-CZ" sz="2400" b="1" dirty="0">
                <a:solidFill>
                  <a:srgbClr val="008080"/>
                </a:solidFill>
              </a:rPr>
              <a:t>– součin počtu obyvatel AR, </a:t>
            </a:r>
            <a:r>
              <a:rPr lang="cs-CZ" sz="2400" b="1" dirty="0" err="1">
                <a:solidFill>
                  <a:srgbClr val="008080"/>
                </a:solidFill>
              </a:rPr>
              <a:t>prům</a:t>
            </a:r>
            <a:r>
              <a:rPr lang="cs-CZ" sz="2400" b="1" dirty="0">
                <a:solidFill>
                  <a:srgbClr val="008080"/>
                </a:solidFill>
              </a:rPr>
              <a:t>. </a:t>
            </a:r>
            <a:r>
              <a:rPr lang="cs-CZ" sz="2400" b="1" dirty="0" err="1">
                <a:solidFill>
                  <a:srgbClr val="008080"/>
                </a:solidFill>
              </a:rPr>
              <a:t>spotř</a:t>
            </a:r>
            <a:r>
              <a:rPr lang="cs-CZ" sz="2400" b="1" dirty="0">
                <a:solidFill>
                  <a:srgbClr val="008080"/>
                </a:solidFill>
              </a:rPr>
              <a:t>. výdaje  (V</a:t>
            </a:r>
            <a:r>
              <a:rPr lang="cs-CZ" sz="2400" b="1" baseline="-25000" dirty="0">
                <a:solidFill>
                  <a:srgbClr val="008080"/>
                </a:solidFill>
              </a:rPr>
              <a:t>0 </a:t>
            </a:r>
            <a:r>
              <a:rPr lang="cs-CZ" sz="2400" dirty="0">
                <a:solidFill>
                  <a:srgbClr val="008080"/>
                </a:solidFill>
              </a:rPr>
              <a:t>)</a:t>
            </a:r>
            <a:r>
              <a:rPr lang="cs-CZ" sz="2400" b="1" dirty="0">
                <a:solidFill>
                  <a:srgbClr val="008080"/>
                </a:solidFill>
              </a:rPr>
              <a:t> a indexu kupní síly a indexu míry realizace (NS)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Plán prodeje zavedené prodejny </a:t>
            </a:r>
            <a:r>
              <a:rPr lang="cs-CZ" sz="2400" b="1" dirty="0">
                <a:solidFill>
                  <a:srgbClr val="008080"/>
                </a:solidFill>
              </a:rPr>
              <a:t>– součin obratu minulého roku (</a:t>
            </a:r>
            <a:r>
              <a:rPr lang="cs-CZ" sz="2400" dirty="0">
                <a:solidFill>
                  <a:srgbClr val="008080"/>
                </a:solidFill>
              </a:rPr>
              <a:t>Mo</a:t>
            </a:r>
            <a:r>
              <a:rPr lang="cs-CZ" sz="2400" baseline="-25000" dirty="0">
                <a:solidFill>
                  <a:srgbClr val="008080"/>
                </a:solidFill>
              </a:rPr>
              <a:t>t-1 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dirty="0">
                <a:solidFill>
                  <a:srgbClr val="008080"/>
                </a:solidFill>
              </a:rPr>
              <a:t>) </a:t>
            </a:r>
            <a:r>
              <a:rPr lang="cs-CZ" sz="2400" b="1" dirty="0">
                <a:solidFill>
                  <a:srgbClr val="008080"/>
                </a:solidFill>
              </a:rPr>
              <a:t>a indexu trendu (</a:t>
            </a:r>
            <a:r>
              <a:rPr lang="cs-CZ" sz="2400" dirty="0">
                <a:solidFill>
                  <a:srgbClr val="008080"/>
                </a:solidFill>
              </a:rPr>
              <a:t>I </a:t>
            </a:r>
            <a:r>
              <a:rPr lang="cs-CZ" sz="2400" baseline="-25000" dirty="0">
                <a:solidFill>
                  <a:srgbClr val="008080"/>
                </a:solidFill>
              </a:rPr>
              <a:t>T</a:t>
            </a:r>
            <a:r>
              <a:rPr lang="cs-CZ" sz="2400" dirty="0">
                <a:solidFill>
                  <a:srgbClr val="008080"/>
                </a:solidFill>
              </a:rPr>
              <a:t> ) </a:t>
            </a:r>
            <a:r>
              <a:rPr lang="cs-CZ" sz="2400" b="1" dirty="0">
                <a:solidFill>
                  <a:srgbClr val="008080"/>
                </a:solidFill>
              </a:rPr>
              <a:t>a indexu </a:t>
            </a:r>
            <a:r>
              <a:rPr lang="cs-CZ" sz="2400" b="1" dirty="0" err="1">
                <a:solidFill>
                  <a:srgbClr val="008080"/>
                </a:solidFill>
              </a:rPr>
              <a:t>hosp</a:t>
            </a:r>
            <a:r>
              <a:rPr lang="cs-CZ" sz="2400" b="1" dirty="0">
                <a:solidFill>
                  <a:srgbClr val="008080"/>
                </a:solidFill>
              </a:rPr>
              <a:t>. cyklu (</a:t>
            </a:r>
            <a:r>
              <a:rPr lang="cs-CZ" sz="2400" dirty="0">
                <a:solidFill>
                  <a:srgbClr val="008080"/>
                </a:solidFill>
              </a:rPr>
              <a:t>I </a:t>
            </a:r>
            <a:r>
              <a:rPr lang="cs-CZ" sz="2400" baseline="-25000" dirty="0">
                <a:solidFill>
                  <a:srgbClr val="008080"/>
                </a:solidFill>
              </a:rPr>
              <a:t>HC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).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Modelové úlohy: </a:t>
            </a:r>
            <a:r>
              <a:rPr lang="cs-CZ" sz="2400" b="1" dirty="0">
                <a:solidFill>
                  <a:srgbClr val="008080"/>
                </a:solidFill>
              </a:rPr>
              <a:t>nastudovat informativně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102715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Základy ekonomiky maloobchodního prodeje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5867C90-AE49-4CC2-89BC-3752AD5E55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647" y="102715"/>
            <a:ext cx="1464833" cy="1127893"/>
          </a:xfrm>
          <a:prstGeom prst="rect">
            <a:avLst/>
          </a:prstGeom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544AC8B-1C62-4542-A273-66F4E8B93081}"/>
              </a:ext>
            </a:extLst>
          </p:cNvPr>
          <p:cNvSpPr/>
          <p:nvPr/>
        </p:nvSpPr>
        <p:spPr>
          <a:xfrm>
            <a:off x="9090161" y="3850817"/>
            <a:ext cx="617569" cy="284891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3">
            <a:extLst>
              <a:ext uri="{FF2B5EF4-FFF2-40B4-BE49-F238E27FC236}">
                <a16:creationId xmlns:a16="http://schemas.microsoft.com/office/drawing/2014/main" id="{6195536E-E55D-41C3-BF0B-E91F878EE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6447" y="4249366"/>
            <a:ext cx="4032250" cy="6762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MO </a:t>
            </a:r>
            <a:r>
              <a:rPr lang="cs-CZ" altLang="cs-CZ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AR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= O</a:t>
            </a:r>
            <a:r>
              <a:rPr lang="cs-CZ" altLang="cs-CZ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 A R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. V</a:t>
            </a:r>
            <a:r>
              <a:rPr lang="cs-CZ" altLang="cs-CZ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 o .    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 </a:t>
            </a:r>
            <a:r>
              <a:rPr lang="cs-CZ" altLang="cs-CZ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 K S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.  I</a:t>
            </a:r>
            <a:r>
              <a:rPr lang="cs-CZ" altLang="cs-CZ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 MR l 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00308762-58C9-4E60-8197-017C78E62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3346" y="6080827"/>
            <a:ext cx="3798451" cy="46166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cs-CZ" altLang="cs-CZ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 = 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cs-CZ" altLang="cs-CZ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t-1    *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 </a:t>
            </a:r>
            <a:r>
              <a:rPr lang="cs-CZ" altLang="cs-CZ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 I </a:t>
            </a:r>
            <a:r>
              <a:rPr lang="cs-CZ" altLang="cs-CZ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cs-CZ" altLang="cs-C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cs-CZ" altLang="cs-CZ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A0DAD16E-78EE-4914-9E52-B64471667684}"/>
              </a:ext>
            </a:extLst>
          </p:cNvPr>
          <p:cNvSpPr/>
          <p:nvPr/>
        </p:nvSpPr>
        <p:spPr>
          <a:xfrm>
            <a:off x="9072992" y="5397545"/>
            <a:ext cx="625282" cy="21137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72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36728" y="795960"/>
            <a:ext cx="11521493" cy="52629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Řízení a plánování zásob – </a:t>
            </a:r>
            <a:r>
              <a:rPr lang="cs-CZ" sz="2400" b="1" dirty="0">
                <a:solidFill>
                  <a:srgbClr val="008080"/>
                </a:solidFill>
              </a:rPr>
              <a:t>cíle a způsoby kontroly, sledování obrátky zásob, porovnávání skutečné obrátky s doporučenými hodnotami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Metody plánování zásob </a:t>
            </a:r>
            <a:r>
              <a:rPr lang="cs-CZ" sz="2400" b="1" dirty="0">
                <a:solidFill>
                  <a:srgbClr val="008080"/>
                </a:solidFill>
              </a:rPr>
              <a:t>– metoda základní zásoby, metoda týdenních dodávek, metoda poměru zásob k tržbám </a:t>
            </a:r>
          </a:p>
          <a:p>
            <a:pPr algn="just">
              <a:spcBef>
                <a:spcPct val="0"/>
              </a:spcBef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Výběr sortimentu </a:t>
            </a:r>
            <a:r>
              <a:rPr lang="cs-CZ" sz="2400" b="1" dirty="0">
                <a:solidFill>
                  <a:srgbClr val="008080"/>
                </a:solidFill>
              </a:rPr>
              <a:t>– cílový trh, analýza potřeb, šířka a hloubka sortimentu, sortimentní skupiny a druhy zboží, </a:t>
            </a:r>
            <a:r>
              <a:rPr 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p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řínos jednotlivých druhů zboží pro úroveň zisku, sledování etap životního cyklu zboží, výběr dodavatelů</a:t>
            </a:r>
          </a:p>
          <a:p>
            <a:pPr algn="just">
              <a:spcBef>
                <a:spcPct val="0"/>
              </a:spcBef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Analýza potřeb zákazníků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– evidence prodaného zboží, informace zaměstnanců, registrace přání zákazníků, úroveň reklamací, spotřebitelské panely, srovnávací nákupy u konkurence, výstavy, módní přehlídky, analýza ABC</a:t>
            </a:r>
          </a:p>
          <a:p>
            <a:pPr algn="just">
              <a:spcBef>
                <a:spcPct val="0"/>
              </a:spcBef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Realizace prodejních cen </a:t>
            </a:r>
            <a:r>
              <a:rPr lang="cs-CZ" sz="2400" b="1" dirty="0">
                <a:solidFill>
                  <a:srgbClr val="008080"/>
                </a:solidFill>
              </a:rPr>
              <a:t>– cíl tvorby, orientace tvorby dle tržní situace, faktory vnější a faktory vnitřní, cenová politika (metody, fixní či variabilní ceny, psychologické faktory, podpora prodeje, bonifikace </a:t>
            </a:r>
            <a:r>
              <a:rPr lang="cs-CZ" sz="2400" b="1" dirty="0" err="1">
                <a:solidFill>
                  <a:srgbClr val="008080"/>
                </a:solidFill>
              </a:rPr>
              <a:t>atd</a:t>
            </a:r>
            <a:r>
              <a:rPr lang="cs-CZ" sz="2400" b="1" dirty="0">
                <a:solidFill>
                  <a:srgbClr val="008080"/>
                </a:solidFill>
              </a:rPr>
              <a:t>…)</a:t>
            </a:r>
          </a:p>
          <a:p>
            <a:pPr algn="just">
              <a:spcBef>
                <a:spcPct val="0"/>
              </a:spcBef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Tvorba ceny </a:t>
            </a:r>
            <a:r>
              <a:rPr lang="cs-CZ" sz="2400" b="1" dirty="0">
                <a:solidFill>
                  <a:srgbClr val="008080"/>
                </a:solidFill>
              </a:rPr>
              <a:t>-   situace na trhu a nákladové faktory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102715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Základy ekonomiky maloobchodního prodeje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871388D-5881-41A5-BB24-9A79AADDBAC2}"/>
              </a:ext>
            </a:extLst>
          </p:cNvPr>
          <p:cNvSpPr txBox="1"/>
          <p:nvPr/>
        </p:nvSpPr>
        <p:spPr>
          <a:xfrm>
            <a:off x="436729" y="6414685"/>
            <a:ext cx="930207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/>
              <a:t>vzorový výpočet metody základní zásoby, model ztráty zákazníků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0E6F505-BFDA-4206-A0AF-9EADF2DFA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944" y="0"/>
            <a:ext cx="1066557" cy="76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4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554069" y="482479"/>
            <a:ext cx="9078204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C</a:t>
            </a:r>
            <a:r>
              <a:rPr lang="cs-CZ" altLang="cs-CZ" sz="2400" b="1" dirty="0">
                <a:solidFill>
                  <a:srgbClr val="FF0000"/>
                </a:solidFill>
              </a:rPr>
              <a:t>o potřebuje obchodník znát o zákazníkovi </a:t>
            </a:r>
            <a:r>
              <a:rPr lang="cs-CZ" altLang="cs-CZ" sz="2400" b="1" dirty="0">
                <a:solidFill>
                  <a:srgbClr val="008080"/>
                </a:solidFill>
              </a:rPr>
              <a:t>– psychologie lidského chování, důvody nakupování, způsoby komunikace, námitky … cílem trvalejší vztahy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</a:rPr>
              <a:t>Chování zákazníka </a:t>
            </a:r>
            <a:r>
              <a:rPr lang="cs-CZ" altLang="cs-CZ" sz="2400" b="1" dirty="0">
                <a:solidFill>
                  <a:srgbClr val="008080"/>
                </a:solidFill>
              </a:rPr>
              <a:t>– </a:t>
            </a:r>
            <a:r>
              <a:rPr lang="cs-CZ" sz="2400" b="1" dirty="0">
                <a:solidFill>
                  <a:srgbClr val="008080"/>
                </a:solidFill>
              </a:rPr>
              <a:t>pocity, víra, mínění, znalosti, zkušenosti (vnitřní motivace)  a okolní stimuly, rodinné vztahy, zvyky (vnější motivace), motivy racionální, emotivní…motivy stálých zákazníků …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Maslowova hierarchie potřeb </a:t>
            </a:r>
            <a:r>
              <a:rPr lang="cs-CZ" sz="2400" b="1" dirty="0">
                <a:solidFill>
                  <a:srgbClr val="008080"/>
                </a:solidFill>
              </a:rPr>
              <a:t>– fyziologické potřeby, potřeba bezpečí, láska a sounáležitost, ocenění a seberealizace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</a:rPr>
              <a:t>3 základní kategorie zákazníků </a:t>
            </a:r>
            <a:r>
              <a:rPr lang="cs-CZ" altLang="cs-CZ" sz="2400" b="1" dirty="0">
                <a:solidFill>
                  <a:srgbClr val="008080"/>
                </a:solidFill>
              </a:rPr>
              <a:t>– z. s jasnou představou, z. nemající představu o koupi, z. nemající zájem koupit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Typologie zákazníků </a:t>
            </a:r>
            <a:r>
              <a:rPr lang="cs-CZ" sz="2400" b="1" dirty="0">
                <a:solidFill>
                  <a:srgbClr val="008080"/>
                </a:solidFill>
              </a:rPr>
              <a:t>– základní osobnostní typy, vůdčí přátelský, vůdčí nepřátelský, podřízený přátelský, podřízený nepřátelský</a:t>
            </a:r>
            <a:endParaRPr lang="cs-CZ" altLang="cs-CZ" sz="2400" b="1" dirty="0">
              <a:solidFill>
                <a:srgbClr val="008080"/>
              </a:solidFill>
            </a:endParaRPr>
          </a:p>
          <a:p>
            <a:r>
              <a:rPr lang="cs-CZ" altLang="cs-CZ" sz="2400" b="1" dirty="0">
                <a:solidFill>
                  <a:srgbClr val="008080"/>
                </a:solidFill>
              </a:rPr>
              <a:t>kanceláře (prodejní nebo nákupní)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54483" y="46302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Psychologie a technika prodeje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7E448E-8B74-4351-8035-821A1A33C5CC}"/>
              </a:ext>
            </a:extLst>
          </p:cNvPr>
          <p:cNvSpPr txBox="1"/>
          <p:nvPr/>
        </p:nvSpPr>
        <p:spPr>
          <a:xfrm>
            <a:off x="553360" y="5974527"/>
            <a:ext cx="90782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/>
              <a:t>jak jednat se základními osobnostními typy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4433B38-7467-4706-AAD8-71E288DAFF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7087" y="27077"/>
            <a:ext cx="1028178" cy="789670"/>
          </a:xfrm>
          <a:prstGeom prst="rect">
            <a:avLst/>
          </a:prstGeom>
        </p:spPr>
      </p:pic>
      <p:pic>
        <p:nvPicPr>
          <p:cNvPr id="41" name="Obrázek 40">
            <a:extLst>
              <a:ext uri="{FF2B5EF4-FFF2-40B4-BE49-F238E27FC236}">
                <a16:creationId xmlns:a16="http://schemas.microsoft.com/office/drawing/2014/main" id="{0CA46B0D-417B-415A-82B3-2F46F7D448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020" y="894569"/>
            <a:ext cx="2084915" cy="2670365"/>
          </a:xfrm>
          <a:prstGeom prst="rect">
            <a:avLst/>
          </a:prstGeom>
        </p:spPr>
      </p:pic>
      <p:pic>
        <p:nvPicPr>
          <p:cNvPr id="44" name="Picture 13" descr="j0423842[1]">
            <a:extLst>
              <a:ext uri="{FF2B5EF4-FFF2-40B4-BE49-F238E27FC236}">
                <a16:creationId xmlns:a16="http://schemas.microsoft.com/office/drawing/2014/main" id="{04814CF0-7868-4643-97F5-072713194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9919" y="3667966"/>
            <a:ext cx="1161881" cy="11629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6" name="Picture 18" descr="j0423836[2]">
            <a:extLst>
              <a:ext uri="{FF2B5EF4-FFF2-40B4-BE49-F238E27FC236}">
                <a16:creationId xmlns:a16="http://schemas.microsoft.com/office/drawing/2014/main" id="{37B3C4B9-012B-4153-B071-1299CC2DA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863" y="4933973"/>
            <a:ext cx="1256777" cy="127209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890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36728" y="551658"/>
            <a:ext cx="9941268" cy="52629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 </a:t>
            </a:r>
            <a:r>
              <a:rPr lang="cs-CZ" altLang="cs-CZ" sz="2400" b="1" dirty="0">
                <a:solidFill>
                  <a:srgbClr val="FF0000"/>
                </a:solidFill>
              </a:rPr>
              <a:t>Vedení prodejního rozhovoru </a:t>
            </a:r>
            <a:r>
              <a:rPr lang="cs-CZ" altLang="cs-CZ" sz="2400" b="1" dirty="0">
                <a:solidFill>
                  <a:srgbClr val="008080"/>
                </a:solidFill>
              </a:rPr>
              <a:t>– příprava, verbální a neverbální komunikace (využití na prodejně i při obchodním jednání)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</a:t>
            </a:r>
            <a:r>
              <a:rPr lang="cs-CZ" altLang="cs-CZ" sz="2400" b="1" dirty="0">
                <a:solidFill>
                  <a:srgbClr val="008080"/>
                </a:solidFill>
              </a:rPr>
              <a:t>  </a:t>
            </a:r>
            <a:r>
              <a:rPr lang="cs-CZ" altLang="cs-CZ" sz="2400" b="1" dirty="0">
                <a:solidFill>
                  <a:srgbClr val="FF0000"/>
                </a:solidFill>
              </a:rPr>
              <a:t>Verbální komunikace </a:t>
            </a:r>
            <a:r>
              <a:rPr lang="cs-CZ" altLang="cs-CZ" sz="2400" b="1" dirty="0">
                <a:solidFill>
                  <a:srgbClr val="008080"/>
                </a:solidFill>
              </a:rPr>
              <a:t>– argumentační agenda (co, kdy jak,  metody, typy otázek – otevřené, uzavřené), kdy mluvit o ceně, cíle prodávajícího (přesvědčit, vyvolat zájem, zdůraznit výhody)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</a:t>
            </a:r>
            <a:r>
              <a:rPr lang="cs-CZ" altLang="cs-CZ" sz="2400" b="1" dirty="0">
                <a:solidFill>
                  <a:srgbClr val="008080"/>
                </a:solidFill>
              </a:rPr>
              <a:t>  </a:t>
            </a:r>
            <a:r>
              <a:rPr lang="cs-CZ" altLang="cs-CZ" sz="2400" b="1" dirty="0">
                <a:solidFill>
                  <a:srgbClr val="FF0000"/>
                </a:solidFill>
              </a:rPr>
              <a:t>Neverbální komunikace – </a:t>
            </a:r>
            <a:r>
              <a:rPr lang="cs-CZ" altLang="cs-CZ" sz="2400" b="1" dirty="0">
                <a:solidFill>
                  <a:srgbClr val="008080"/>
                </a:solidFill>
              </a:rPr>
              <a:t>mimika, gesta, kinetika, </a:t>
            </a:r>
            <a:r>
              <a:rPr lang="cs-CZ" altLang="cs-CZ" sz="2400" b="1" dirty="0" err="1">
                <a:solidFill>
                  <a:srgbClr val="008080"/>
                </a:solidFill>
              </a:rPr>
              <a:t>proxemika</a:t>
            </a:r>
            <a:r>
              <a:rPr lang="cs-CZ" altLang="cs-CZ" sz="2400" b="1" dirty="0">
                <a:solidFill>
                  <a:srgbClr val="008080"/>
                </a:solidFill>
              </a:rPr>
              <a:t> …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Obchodní jednání  </a:t>
            </a: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- fáze (příprava, dojednání schůzky, vlastní schůzka, zhodnocení úspěšnosti i neúspěšnosti jednání)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Psychologická pravidla obchodního jednání </a:t>
            </a:r>
          </a:p>
          <a:p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– člověk je schopen všeho </a:t>
            </a:r>
          </a:p>
          <a:p>
            <a:r>
              <a:rPr lang="cs-CZ" alt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- určitém okamžiku má člověk v hlavě jen jednu myšlenku a jen jeden záměr</a:t>
            </a:r>
          </a:p>
          <a:p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- každý vnější popud vyvolává určitou představu,</a:t>
            </a:r>
          </a:p>
          <a:p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- zákazník má mít stále právo výběru </a:t>
            </a:r>
          </a:p>
          <a:p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- zákazník zapomíná třetí řešení.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102715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Psychologie a technika prodeje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7E448E-8B74-4351-8035-821A1A33C5CC}"/>
              </a:ext>
            </a:extLst>
          </p:cNvPr>
          <p:cNvSpPr txBox="1"/>
          <p:nvPr/>
        </p:nvSpPr>
        <p:spPr>
          <a:xfrm>
            <a:off x="383462" y="6293182"/>
            <a:ext cx="100478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/>
              <a:t> příklady otázek, praktické využití psychologických pravidel obchodního jednání, 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4433B38-7467-4706-AAD8-71E288DAFF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575" y="61988"/>
            <a:ext cx="1464833" cy="1127893"/>
          </a:xfrm>
          <a:prstGeom prst="rect">
            <a:avLst/>
          </a:prstGeom>
        </p:spPr>
      </p:pic>
      <p:pic>
        <p:nvPicPr>
          <p:cNvPr id="10" name="Obrázek 9" descr="Piensa en positivo: Don´t worry be happy">
            <a:extLst>
              <a:ext uri="{FF2B5EF4-FFF2-40B4-BE49-F238E27FC236}">
                <a16:creationId xmlns:a16="http://schemas.microsoft.com/office/drawing/2014/main" id="{579A5195-1130-4800-9920-FC34513DA2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222" y="2706398"/>
            <a:ext cx="940465" cy="790621"/>
          </a:xfrm>
          <a:prstGeom prst="rect">
            <a:avLst/>
          </a:prstGeom>
        </p:spPr>
      </p:pic>
      <p:pic>
        <p:nvPicPr>
          <p:cNvPr id="11" name="Obrázek 10" descr="Tango Face Sad Clip Art at Clker.com - vector clip art ...">
            <a:extLst>
              <a:ext uri="{FF2B5EF4-FFF2-40B4-BE49-F238E27FC236}">
                <a16:creationId xmlns:a16="http://schemas.microsoft.com/office/drawing/2014/main" id="{B941AFBC-27DE-4730-BAA4-B5748881E0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904" y="1510228"/>
            <a:ext cx="1111100" cy="875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611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36728" y="551658"/>
            <a:ext cx="9941268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 </a:t>
            </a: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Psychologické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aspekty rozmístění zboží na prodejní ploše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– orientace zákazníků doprava, hlavní a vedlejší proudy pohybu zákazníků (tepelné mapy), zásady předvádění zboží (správné zboží, správné místo …), zvláštní nabídky, výprodeje….</a:t>
            </a: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102715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Psychologie a technika prodeje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4433B38-7467-4706-AAD8-71E288DAFF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575" y="61988"/>
            <a:ext cx="1464833" cy="1127893"/>
          </a:xfrm>
          <a:prstGeom prst="rect">
            <a:avLst/>
          </a:prstGeom>
        </p:spPr>
      </p:pic>
      <p:grpSp>
        <p:nvGrpSpPr>
          <p:cNvPr id="12" name="Group 4">
            <a:extLst>
              <a:ext uri="{FF2B5EF4-FFF2-40B4-BE49-F238E27FC236}">
                <a16:creationId xmlns:a16="http://schemas.microsoft.com/office/drawing/2014/main" id="{AB2A6306-53C8-43E4-BBDA-19C7313D738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407362" y="2761575"/>
            <a:ext cx="6477739" cy="3019259"/>
            <a:chOff x="2205" y="1893"/>
            <a:chExt cx="8064" cy="4464"/>
          </a:xfrm>
        </p:grpSpPr>
        <p:sp>
          <p:nvSpPr>
            <p:cNvPr id="13" name="AutoShape 5">
              <a:extLst>
                <a:ext uri="{FF2B5EF4-FFF2-40B4-BE49-F238E27FC236}">
                  <a16:creationId xmlns:a16="http://schemas.microsoft.com/office/drawing/2014/main" id="{6087599F-98FD-465B-A353-401DFBDA76E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5" y="1893"/>
              <a:ext cx="8064" cy="446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15" name="Text Box 7">
              <a:extLst>
                <a:ext uri="{FF2B5EF4-FFF2-40B4-BE49-F238E27FC236}">
                  <a16:creationId xmlns:a16="http://schemas.microsoft.com/office/drawing/2014/main" id="{468FC140-9EE6-43A5-939B-CB9FC0A62A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2037"/>
              <a:ext cx="432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solidFill>
                    <a:schemeClr val="tx1"/>
                  </a:solidFill>
                </a:rPr>
                <a:t>BB</a:t>
              </a: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16" name="Text Box 8">
              <a:extLst>
                <a:ext uri="{FF2B5EF4-FFF2-40B4-BE49-F238E27FC236}">
                  <a16:creationId xmlns:a16="http://schemas.microsoft.com/office/drawing/2014/main" id="{1C55A06D-7E1D-49DC-9FBB-8A5971F9D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1" y="2037"/>
              <a:ext cx="1440" cy="72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7" name="Text Box 9">
              <a:extLst>
                <a:ext uri="{FF2B5EF4-FFF2-40B4-BE49-F238E27FC236}">
                  <a16:creationId xmlns:a16="http://schemas.microsoft.com/office/drawing/2014/main" id="{078B592E-7018-4531-9C00-E87CAE881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2037"/>
              <a:ext cx="129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18" name="Text Box 10">
              <a:extLst>
                <a:ext uri="{FF2B5EF4-FFF2-40B4-BE49-F238E27FC236}">
                  <a16:creationId xmlns:a16="http://schemas.microsoft.com/office/drawing/2014/main" id="{AA643CBB-CFB1-4505-B932-DBE2395C4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7" y="2037"/>
              <a:ext cx="1584" cy="7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9" name="Text Box 11">
              <a:extLst>
                <a:ext uri="{FF2B5EF4-FFF2-40B4-BE49-F238E27FC236}">
                  <a16:creationId xmlns:a16="http://schemas.microsoft.com/office/drawing/2014/main" id="{112BEFEE-1735-42F3-83E6-AC428DA75E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5" y="1893"/>
              <a:ext cx="1584" cy="12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chemeClr val="bg1"/>
                  </a:solidFill>
                </a:rPr>
                <a:t>87% orientace doprava</a:t>
              </a:r>
              <a:endParaRPr lang="cs-CZ" altLang="cs-CZ" sz="2000">
                <a:solidFill>
                  <a:schemeClr val="bg1"/>
                </a:solidFill>
              </a:endParaRPr>
            </a:p>
          </p:txBody>
        </p:sp>
        <p:sp>
          <p:nvSpPr>
            <p:cNvPr id="20" name="Text Box 12">
              <a:extLst>
                <a:ext uri="{FF2B5EF4-FFF2-40B4-BE49-F238E27FC236}">
                  <a16:creationId xmlns:a16="http://schemas.microsoft.com/office/drawing/2014/main" id="{B34B9332-3304-489A-976A-4BCEE394E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3" y="2181"/>
              <a:ext cx="72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1" name="Line 13">
              <a:extLst>
                <a:ext uri="{FF2B5EF4-FFF2-40B4-BE49-F238E27FC236}">
                  <a16:creationId xmlns:a16="http://schemas.microsoft.com/office/drawing/2014/main" id="{FDD65E65-B589-41BE-9896-43E11F68EB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3" y="3189"/>
              <a:ext cx="4896" cy="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Text Box 14">
              <a:extLst>
                <a:ext uri="{FF2B5EF4-FFF2-40B4-BE49-F238E27FC236}">
                  <a16:creationId xmlns:a16="http://schemas.microsoft.com/office/drawing/2014/main" id="{5E7CC4D2-65B0-4E12-9048-FF91073AE1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3" y="3189"/>
              <a:ext cx="43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23" name="Text Box 15">
              <a:extLst>
                <a:ext uri="{FF2B5EF4-FFF2-40B4-BE49-F238E27FC236}">
                  <a16:creationId xmlns:a16="http://schemas.microsoft.com/office/drawing/2014/main" id="{DAE3A4FC-5924-496B-B045-C7B8C6659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3" y="4053"/>
              <a:ext cx="432" cy="86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4" name="Text Box 16">
              <a:extLst>
                <a:ext uri="{FF2B5EF4-FFF2-40B4-BE49-F238E27FC236}">
                  <a16:creationId xmlns:a16="http://schemas.microsoft.com/office/drawing/2014/main" id="{443D06D8-BA6E-484E-8446-1B1708B73F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3" y="4917"/>
              <a:ext cx="432" cy="57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25" name="Text Box 17">
              <a:extLst>
                <a:ext uri="{FF2B5EF4-FFF2-40B4-BE49-F238E27FC236}">
                  <a16:creationId xmlns:a16="http://schemas.microsoft.com/office/drawing/2014/main" id="{B78CDA2C-68AE-4E9B-B0DA-CF1D9B5CBA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5637"/>
              <a:ext cx="100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26" name="Text Box 18">
              <a:extLst>
                <a:ext uri="{FF2B5EF4-FFF2-40B4-BE49-F238E27FC236}">
                  <a16:creationId xmlns:a16="http://schemas.microsoft.com/office/drawing/2014/main" id="{0C8D5C10-ADF2-49F6-9F77-C6754FFB6F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9" y="5637"/>
              <a:ext cx="216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27" name="Text Box 19">
              <a:extLst>
                <a:ext uri="{FF2B5EF4-FFF2-40B4-BE49-F238E27FC236}">
                  <a16:creationId xmlns:a16="http://schemas.microsoft.com/office/drawing/2014/main" id="{6DA02468-A2BA-4083-A6E2-4C85FCB0E4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9" y="5637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53DC11B1-E84D-4281-BAC2-328C73CCB8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3" y="4917"/>
              <a:ext cx="72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29" name="Line 21">
              <a:extLst>
                <a:ext uri="{FF2B5EF4-FFF2-40B4-BE49-F238E27FC236}">
                  <a16:creationId xmlns:a16="http://schemas.microsoft.com/office/drawing/2014/main" id="{818BD1D1-9AA7-4424-A47F-CBD31412B5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3" y="3189"/>
              <a:ext cx="0" cy="2016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22">
              <a:extLst>
                <a:ext uri="{FF2B5EF4-FFF2-40B4-BE49-F238E27FC236}">
                  <a16:creationId xmlns:a16="http://schemas.microsoft.com/office/drawing/2014/main" id="{84103F60-E8B9-4344-95F3-085F2476C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3" y="5205"/>
              <a:ext cx="1728" cy="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Line 23">
              <a:extLst>
                <a:ext uri="{FF2B5EF4-FFF2-40B4-BE49-F238E27FC236}">
                  <a16:creationId xmlns:a16="http://schemas.microsoft.com/office/drawing/2014/main" id="{CA5F59C9-F0A8-40D3-8F33-ACDC4B35AB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1" y="4341"/>
              <a:ext cx="0" cy="864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Line 24">
              <a:extLst>
                <a:ext uri="{FF2B5EF4-FFF2-40B4-BE49-F238E27FC236}">
                  <a16:creationId xmlns:a16="http://schemas.microsoft.com/office/drawing/2014/main" id="{CC459E42-E79F-4D23-9858-231AA76747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1" y="4341"/>
              <a:ext cx="1440" cy="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25">
              <a:extLst>
                <a:ext uri="{FF2B5EF4-FFF2-40B4-BE49-F238E27FC236}">
                  <a16:creationId xmlns:a16="http://schemas.microsoft.com/office/drawing/2014/main" id="{C39A749E-6798-4438-91BA-E1A46D6E0C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1" y="4341"/>
              <a:ext cx="0" cy="864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26">
              <a:extLst>
                <a:ext uri="{FF2B5EF4-FFF2-40B4-BE49-F238E27FC236}">
                  <a16:creationId xmlns:a16="http://schemas.microsoft.com/office/drawing/2014/main" id="{12881065-F388-4F78-B34B-034E65FB1C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1" y="5205"/>
              <a:ext cx="1584" cy="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Text Box 27">
              <a:extLst>
                <a:ext uri="{FF2B5EF4-FFF2-40B4-BE49-F238E27FC236}">
                  <a16:creationId xmlns:a16="http://schemas.microsoft.com/office/drawing/2014/main" id="{E1B20A84-A317-4EB7-9E3D-D1C761D7AD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5" y="5061"/>
              <a:ext cx="1440" cy="57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chemeClr val="bg1"/>
                  </a:solidFill>
                </a:rPr>
                <a:t>Pokladna</a:t>
              </a:r>
              <a:endParaRPr lang="cs-CZ" altLang="cs-CZ" sz="2000">
                <a:solidFill>
                  <a:schemeClr val="bg1"/>
                </a:solidFill>
              </a:endParaRPr>
            </a:p>
          </p:txBody>
        </p:sp>
        <p:sp>
          <p:nvSpPr>
            <p:cNvPr id="36" name="Text Box 28">
              <a:extLst>
                <a:ext uri="{FF2B5EF4-FFF2-40B4-BE49-F238E27FC236}">
                  <a16:creationId xmlns:a16="http://schemas.microsoft.com/office/drawing/2014/main" id="{790BE9C4-3684-4E48-970C-BA63C048B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5" y="3909"/>
              <a:ext cx="1440" cy="57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dirty="0">
                  <a:solidFill>
                    <a:schemeClr val="bg1"/>
                  </a:solidFill>
                </a:rPr>
                <a:t>Pokladna</a:t>
              </a:r>
              <a:endParaRPr lang="cs-CZ" altLang="cs-CZ" sz="2000" dirty="0">
                <a:solidFill>
                  <a:schemeClr val="bg1"/>
                </a:solidFill>
              </a:endParaRPr>
            </a:p>
          </p:txBody>
        </p:sp>
        <p:sp>
          <p:nvSpPr>
            <p:cNvPr id="37" name="Text Box 29">
              <a:extLst>
                <a:ext uri="{FF2B5EF4-FFF2-40B4-BE49-F238E27FC236}">
                  <a16:creationId xmlns:a16="http://schemas.microsoft.com/office/drawing/2014/main" id="{6B5DA7E5-2FB8-47DA-BBA5-DCFEB6DFD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3" y="5637"/>
              <a:ext cx="86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chemeClr val="bg1"/>
                  </a:solidFill>
                </a:rPr>
                <a:t>A</a:t>
              </a:r>
              <a:endParaRPr lang="cs-CZ" altLang="cs-CZ" sz="2000">
                <a:solidFill>
                  <a:schemeClr val="bg1"/>
                </a:solidFill>
              </a:endParaRPr>
            </a:p>
          </p:txBody>
        </p:sp>
        <p:sp>
          <p:nvSpPr>
            <p:cNvPr id="38" name="Text Box 30">
              <a:extLst>
                <a:ext uri="{FF2B5EF4-FFF2-40B4-BE49-F238E27FC236}">
                  <a16:creationId xmlns:a16="http://schemas.microsoft.com/office/drawing/2014/main" id="{C0214F3F-2948-49FB-85DB-4FBAEC9F48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4485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39" name="Text Box 31">
              <a:extLst>
                <a:ext uri="{FF2B5EF4-FFF2-40B4-BE49-F238E27FC236}">
                  <a16:creationId xmlns:a16="http://schemas.microsoft.com/office/drawing/2014/main" id="{4245BE02-8E46-4FBA-A9C9-1E42F570C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3477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40" name="Text Box 32">
              <a:extLst>
                <a:ext uri="{FF2B5EF4-FFF2-40B4-BE49-F238E27FC236}">
                  <a16:creationId xmlns:a16="http://schemas.microsoft.com/office/drawing/2014/main" id="{5C292800-6224-4A16-9DF3-124E2DA82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5" y="3477"/>
              <a:ext cx="129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41" name="Text Box 33">
              <a:extLst>
                <a:ext uri="{FF2B5EF4-FFF2-40B4-BE49-F238E27FC236}">
                  <a16:creationId xmlns:a16="http://schemas.microsoft.com/office/drawing/2014/main" id="{D786F4B6-E4B0-4C94-822B-431B29F40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5" y="4485"/>
              <a:ext cx="129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42" name="Text Box 34">
              <a:extLst>
                <a:ext uri="{FF2B5EF4-FFF2-40B4-BE49-F238E27FC236}">
                  <a16:creationId xmlns:a16="http://schemas.microsoft.com/office/drawing/2014/main" id="{8C3AB660-2BF8-49FE-B260-9B086309AE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5" y="4053"/>
              <a:ext cx="100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rgbClr val="FF0000"/>
                  </a:solidFill>
                </a:rPr>
                <a:t>- 50%</a:t>
              </a:r>
              <a:endParaRPr lang="cs-CZ" altLang="cs-CZ" sz="2000">
                <a:solidFill>
                  <a:srgbClr val="FF0000"/>
                </a:solidFill>
              </a:endParaRPr>
            </a:p>
          </p:txBody>
        </p:sp>
        <p:sp>
          <p:nvSpPr>
            <p:cNvPr id="43" name="Text Box 35">
              <a:extLst>
                <a:ext uri="{FF2B5EF4-FFF2-40B4-BE49-F238E27FC236}">
                  <a16:creationId xmlns:a16="http://schemas.microsoft.com/office/drawing/2014/main" id="{42E3119C-D5A8-4802-8074-C632E19FC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9" y="3909"/>
              <a:ext cx="432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chemeClr val="bg1"/>
                  </a:solidFill>
                </a:rPr>
                <a:t>E</a:t>
              </a:r>
              <a:endParaRPr lang="cs-CZ" altLang="cs-CZ" sz="2000">
                <a:solidFill>
                  <a:schemeClr val="bg1"/>
                </a:solidFill>
              </a:endParaRPr>
            </a:p>
          </p:txBody>
        </p:sp>
        <p:sp>
          <p:nvSpPr>
            <p:cNvPr id="44" name="Text Box 36">
              <a:extLst>
                <a:ext uri="{FF2B5EF4-FFF2-40B4-BE49-F238E27FC236}">
                  <a16:creationId xmlns:a16="http://schemas.microsoft.com/office/drawing/2014/main" id="{5EB4996F-2228-4F44-B35A-476B2AB917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9" y="5061"/>
              <a:ext cx="432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chemeClr val="bg1"/>
                  </a:solidFill>
                </a:rPr>
                <a:t>E</a:t>
              </a:r>
              <a:endParaRPr lang="cs-CZ" altLang="cs-CZ" sz="2000">
                <a:solidFill>
                  <a:schemeClr val="bg1"/>
                </a:solidFill>
              </a:endParaRPr>
            </a:p>
          </p:txBody>
        </p:sp>
        <p:sp>
          <p:nvSpPr>
            <p:cNvPr id="45" name="AutoShape 37">
              <a:extLst>
                <a:ext uri="{FF2B5EF4-FFF2-40B4-BE49-F238E27FC236}">
                  <a16:creationId xmlns:a16="http://schemas.microsoft.com/office/drawing/2014/main" id="{77195A77-889F-4089-BD18-50D1C1035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9" y="3189"/>
              <a:ext cx="288" cy="576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46" name="AutoShape 38">
              <a:extLst>
                <a:ext uri="{FF2B5EF4-FFF2-40B4-BE49-F238E27FC236}">
                  <a16:creationId xmlns:a16="http://schemas.microsoft.com/office/drawing/2014/main" id="{4595A669-F483-4482-AE02-31A0888D5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7" y="4053"/>
              <a:ext cx="720" cy="288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FF0000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47" name="Line 39">
              <a:extLst>
                <a:ext uri="{FF2B5EF4-FFF2-40B4-BE49-F238E27FC236}">
                  <a16:creationId xmlns:a16="http://schemas.microsoft.com/office/drawing/2014/main" id="{692FA9E5-3699-42DA-81A6-582CB9B4D8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965" y="2613"/>
              <a:ext cx="576" cy="144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Line 40">
              <a:extLst>
                <a:ext uri="{FF2B5EF4-FFF2-40B4-BE49-F238E27FC236}">
                  <a16:creationId xmlns:a16="http://schemas.microsoft.com/office/drawing/2014/main" id="{BFEDD915-FC67-4A2F-BF39-CD56E451C2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53" y="3045"/>
              <a:ext cx="288" cy="288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Line 41">
              <a:extLst>
                <a:ext uri="{FF2B5EF4-FFF2-40B4-BE49-F238E27FC236}">
                  <a16:creationId xmlns:a16="http://schemas.microsoft.com/office/drawing/2014/main" id="{5122E6C4-90EE-4EC7-A1D5-94895E361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33" y="4053"/>
              <a:ext cx="432" cy="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Line 42">
              <a:extLst>
                <a:ext uri="{FF2B5EF4-FFF2-40B4-BE49-F238E27FC236}">
                  <a16:creationId xmlns:a16="http://schemas.microsoft.com/office/drawing/2014/main" id="{5D171B64-E352-4A29-9EA1-4929F3957A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89" y="5493"/>
              <a:ext cx="432" cy="1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0" name="Group 4">
            <a:extLst>
              <a:ext uri="{FF2B5EF4-FFF2-40B4-BE49-F238E27FC236}">
                <a16:creationId xmlns:a16="http://schemas.microsoft.com/office/drawing/2014/main" id="{C1C6175A-5385-4663-A27E-D012EA6B352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2639" y="2394549"/>
            <a:ext cx="4563373" cy="3850705"/>
            <a:chOff x="2198" y="1680"/>
            <a:chExt cx="7200" cy="4752"/>
          </a:xfrm>
        </p:grpSpPr>
        <p:sp>
          <p:nvSpPr>
            <p:cNvPr id="91" name="AutoShape 5">
              <a:extLst>
                <a:ext uri="{FF2B5EF4-FFF2-40B4-BE49-F238E27FC236}">
                  <a16:creationId xmlns:a16="http://schemas.microsoft.com/office/drawing/2014/main" id="{D5401856-00AE-4235-B533-EA8AACE03C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98" y="1680"/>
              <a:ext cx="7200" cy="4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92" name="Text Box 6">
              <a:extLst>
                <a:ext uri="{FF2B5EF4-FFF2-40B4-BE49-F238E27FC236}">
                  <a16:creationId xmlns:a16="http://schemas.microsoft.com/office/drawing/2014/main" id="{284CB99B-21F8-4499-891B-FE01A9E088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0" y="1680"/>
              <a:ext cx="1872" cy="46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93" name="AutoShape 7">
              <a:extLst>
                <a:ext uri="{FF2B5EF4-FFF2-40B4-BE49-F238E27FC236}">
                  <a16:creationId xmlns:a16="http://schemas.microsoft.com/office/drawing/2014/main" id="{47C6436B-62A3-42DD-B19C-6A926B77D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2688"/>
              <a:ext cx="1008" cy="720"/>
            </a:xfrm>
            <a:prstGeom prst="smileyFace">
              <a:avLst>
                <a:gd name="adj" fmla="val 465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94" name="Line 8">
              <a:extLst>
                <a:ext uri="{FF2B5EF4-FFF2-40B4-BE49-F238E27FC236}">
                  <a16:creationId xmlns:a16="http://schemas.microsoft.com/office/drawing/2014/main" id="{F206BA1C-1D86-4B7A-A5F1-CB15269D4D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" y="2976"/>
              <a:ext cx="46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Line 9">
              <a:extLst>
                <a:ext uri="{FF2B5EF4-FFF2-40B4-BE49-F238E27FC236}">
                  <a16:creationId xmlns:a16="http://schemas.microsoft.com/office/drawing/2014/main" id="{FDDD4D7B-83C7-4B92-B8EB-AD606E548E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4" y="3552"/>
              <a:ext cx="1" cy="144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Line 10">
              <a:extLst>
                <a:ext uri="{FF2B5EF4-FFF2-40B4-BE49-F238E27FC236}">
                  <a16:creationId xmlns:a16="http://schemas.microsoft.com/office/drawing/2014/main" id="{19ECC4CE-BE2F-41D7-A3D1-4E027802EF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4" y="3552"/>
              <a:ext cx="1152" cy="1152"/>
            </a:xfrm>
            <a:prstGeom prst="line">
              <a:avLst/>
            </a:prstGeom>
            <a:noFill/>
            <a:ln w="5715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Line 11">
              <a:extLst>
                <a:ext uri="{FF2B5EF4-FFF2-40B4-BE49-F238E27FC236}">
                  <a16:creationId xmlns:a16="http://schemas.microsoft.com/office/drawing/2014/main" id="{0F9D52F6-EF7D-4D25-93CA-9E185C697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86" y="3552"/>
              <a:ext cx="1008" cy="1152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Line 12">
              <a:extLst>
                <a:ext uri="{FF2B5EF4-FFF2-40B4-BE49-F238E27FC236}">
                  <a16:creationId xmlns:a16="http://schemas.microsoft.com/office/drawing/2014/main" id="{4465981F-EE1B-403C-A719-1FFAFBF8A0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18" y="4941"/>
              <a:ext cx="576" cy="1008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Line 13">
              <a:extLst>
                <a:ext uri="{FF2B5EF4-FFF2-40B4-BE49-F238E27FC236}">
                  <a16:creationId xmlns:a16="http://schemas.microsoft.com/office/drawing/2014/main" id="{D6FA90B4-8877-40B1-9574-81409BDF8D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4" y="4992"/>
              <a:ext cx="576" cy="1008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Text Box 14">
              <a:extLst>
                <a:ext uri="{FF2B5EF4-FFF2-40B4-BE49-F238E27FC236}">
                  <a16:creationId xmlns:a16="http://schemas.microsoft.com/office/drawing/2014/main" id="{ABC13A78-7236-4770-8401-40A7EC517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4" y="2544"/>
              <a:ext cx="2592" cy="57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 b="1" dirty="0">
                  <a:solidFill>
                    <a:schemeClr val="bg1"/>
                  </a:solidFill>
                </a:rPr>
                <a:t>Pásmo ve výši očí</a:t>
              </a:r>
            </a:p>
          </p:txBody>
        </p:sp>
        <p:sp>
          <p:nvSpPr>
            <p:cNvPr id="101" name="Line 15">
              <a:extLst>
                <a:ext uri="{FF2B5EF4-FFF2-40B4-BE49-F238E27FC236}">
                  <a16:creationId xmlns:a16="http://schemas.microsoft.com/office/drawing/2014/main" id="{1175371D-90CC-4861-B92D-737EF8EA2D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" y="3840"/>
              <a:ext cx="46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Text Box 16">
              <a:extLst>
                <a:ext uri="{FF2B5EF4-FFF2-40B4-BE49-F238E27FC236}">
                  <a16:creationId xmlns:a16="http://schemas.microsoft.com/office/drawing/2014/main" id="{7FA90542-455E-48C7-8C1B-6DF6184C7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4" y="3408"/>
              <a:ext cx="2592" cy="432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 b="1" dirty="0">
                  <a:solidFill>
                    <a:schemeClr val="bg1"/>
                  </a:solidFill>
                </a:rPr>
                <a:t>Pásmo </a:t>
              </a:r>
              <a:r>
                <a:rPr lang="cs-CZ" altLang="cs-CZ" sz="1200" b="1" dirty="0">
                  <a:solidFill>
                    <a:schemeClr val="bg1"/>
                  </a:solidFill>
                </a:rPr>
                <a:t>v dohledu</a:t>
              </a:r>
            </a:p>
          </p:txBody>
        </p:sp>
        <p:sp>
          <p:nvSpPr>
            <p:cNvPr id="103" name="Line 17">
              <a:extLst>
                <a:ext uri="{FF2B5EF4-FFF2-40B4-BE49-F238E27FC236}">
                  <a16:creationId xmlns:a16="http://schemas.microsoft.com/office/drawing/2014/main" id="{8B11C43A-7A0E-4962-9D6D-EDD011D3D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" y="4704"/>
              <a:ext cx="46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Text Box 18">
              <a:extLst>
                <a:ext uri="{FF2B5EF4-FFF2-40B4-BE49-F238E27FC236}">
                  <a16:creationId xmlns:a16="http://schemas.microsoft.com/office/drawing/2014/main" id="{1F75E463-87F5-42A0-ACAE-C734CFEED0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5" y="4056"/>
              <a:ext cx="2592" cy="432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Pásmo k uchopení</a:t>
              </a:r>
            </a:p>
          </p:txBody>
        </p:sp>
        <p:sp>
          <p:nvSpPr>
            <p:cNvPr id="105" name="Line 19">
              <a:extLst>
                <a:ext uri="{FF2B5EF4-FFF2-40B4-BE49-F238E27FC236}">
                  <a16:creationId xmlns:a16="http://schemas.microsoft.com/office/drawing/2014/main" id="{FE044392-54CE-4646-8F2E-3F436EE741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6" y="5568"/>
              <a:ext cx="48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Text Box 20">
              <a:extLst>
                <a:ext uri="{FF2B5EF4-FFF2-40B4-BE49-F238E27FC236}">
                  <a16:creationId xmlns:a16="http://schemas.microsoft.com/office/drawing/2014/main" id="{79126134-DF4E-4ECA-9D93-A44F8A7DB6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9" y="5020"/>
              <a:ext cx="2655" cy="719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Pásmo ve výši </a:t>
              </a:r>
              <a:r>
                <a:rPr lang="cs-CZ" altLang="cs-CZ" sz="1400" b="1" dirty="0">
                  <a:solidFill>
                    <a:schemeClr val="bg1"/>
                  </a:solidFill>
                </a:rPr>
                <a:t>kolen</a:t>
              </a:r>
              <a:r>
                <a:rPr lang="cs-CZ" altLang="cs-CZ" b="1" dirty="0">
                  <a:solidFill>
                    <a:schemeClr val="bg1"/>
                  </a:solidFill>
                </a:rPr>
                <a:t> </a:t>
              </a:r>
              <a:r>
                <a:rPr lang="cs-CZ" altLang="cs-CZ" sz="1200" b="1" dirty="0">
                  <a:solidFill>
                    <a:schemeClr val="bg1"/>
                  </a:solidFill>
                </a:rPr>
                <a:t>kolen</a:t>
              </a:r>
            </a:p>
          </p:txBody>
        </p:sp>
        <p:sp>
          <p:nvSpPr>
            <p:cNvPr id="107" name="Text Box 21">
              <a:extLst>
                <a:ext uri="{FF2B5EF4-FFF2-40B4-BE49-F238E27FC236}">
                  <a16:creationId xmlns:a16="http://schemas.microsoft.com/office/drawing/2014/main" id="{9B65D135-86C5-4C9F-A055-F2CC61FF2F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38" y="1824"/>
              <a:ext cx="1296" cy="432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dirty="0">
                  <a:solidFill>
                    <a:schemeClr val="bg1"/>
                  </a:solidFill>
                </a:rPr>
                <a:t>regál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7035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235242" y="522993"/>
            <a:ext cx="8622171" cy="56323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Krátký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pohled do naší historie </a:t>
            </a:r>
            <a:r>
              <a:rPr lang="cs-CZ" sz="2400" b="1" dirty="0">
                <a:solidFill>
                  <a:srgbClr val="008080"/>
                </a:solidFill>
              </a:rPr>
              <a:t>– v gesci měst (rychtář, konšelé), ochrana kupujících, stanovování cen, kontroly na trzích a jarmarcích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 ● ● cechy (14. až 19. stol.), cechmistři, cechovní předpisy 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 ● ● Karel IV. – kritik cechů – monopolizace řemesel a potlačování konkurence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 ● ● první republika – rozsáhlá legislativa týkající se podomního obchodu, výčepních sklenic, výprodejů i ochrany spotřebitelů … nekalé konkurence …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Ze světa </a:t>
            </a:r>
            <a:r>
              <a:rPr lang="cs-CZ" sz="2400" b="1" dirty="0">
                <a:solidFill>
                  <a:srgbClr val="008080"/>
                </a:solidFill>
              </a:rPr>
              <a:t>– Kennedy – formulace prvních práv (</a:t>
            </a:r>
            <a:r>
              <a:rPr lang="cs-CZ" sz="2400" b="1" dirty="0">
                <a:solidFill>
                  <a:srgbClr val="008080"/>
                </a:solidFill>
                <a:cs typeface="Arial" pitchFamily="34" charset="0"/>
              </a:rPr>
              <a:t>Světový den spotřebitelských práv – od 15. 3. 1983)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Významné mezinárodní dokumenty k OZS </a:t>
            </a:r>
            <a:r>
              <a:rPr lang="cs-CZ" sz="2400" b="1" dirty="0">
                <a:solidFill>
                  <a:srgbClr val="008080"/>
                </a:solidFill>
              </a:rPr>
              <a:t>– „Charta spotřebitelů“ (Rada EU), „Směrnice na ochranu spotřebitelů“ (OSN), 8 základních práv spotřebitele (Consumer International)</a:t>
            </a:r>
            <a:endParaRPr lang="cs-CZ" sz="2400" b="1" dirty="0">
              <a:solidFill>
                <a:srgbClr val="008080"/>
              </a:solidFill>
              <a:cs typeface="Arial" pitchFamily="34" charset="0"/>
            </a:endParaRPr>
          </a:p>
          <a:p>
            <a:pPr algn="just"/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251520" y="104472"/>
            <a:ext cx="9879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Ochrana zájmů spotřebitele (OZS)</a:t>
            </a:r>
            <a:endParaRPr lang="cs-CZ" sz="2800" b="1" dirty="0">
              <a:solidFill>
                <a:srgbClr val="008080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565A1C6-AFDF-4772-BCF6-0CD3CDF260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412" y="43385"/>
            <a:ext cx="1050082" cy="923330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40636A6B-865E-46C4-A9D0-2EF481F9E2DC}"/>
              </a:ext>
            </a:extLst>
          </p:cNvPr>
          <p:cNvSpPr/>
          <p:nvPr/>
        </p:nvSpPr>
        <p:spPr>
          <a:xfrm>
            <a:off x="9445840" y="522993"/>
            <a:ext cx="479394" cy="16867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B074FD3-30C5-4950-A289-9EE649A00064}"/>
              </a:ext>
            </a:extLst>
          </p:cNvPr>
          <p:cNvSpPr txBox="1"/>
          <p:nvPr/>
        </p:nvSpPr>
        <p:spPr>
          <a:xfrm>
            <a:off x="8975323" y="751863"/>
            <a:ext cx="1899821" cy="92333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Podklady jsou prezenční přednášce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D69D9F7-C3FF-43B3-BEDA-9D7D2E154935}"/>
              </a:ext>
            </a:extLst>
          </p:cNvPr>
          <p:cNvSpPr txBox="1"/>
          <p:nvPr/>
        </p:nvSpPr>
        <p:spPr>
          <a:xfrm>
            <a:off x="9003884" y="1754934"/>
            <a:ext cx="3003171" cy="2062103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Kennedy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-  právo na bezpečnost 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- právo na informace 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- právo na výběr 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- právo být vyslyšen.</a:t>
            </a:r>
          </a:p>
          <a:p>
            <a:endParaRPr lang="cs-CZ" dirty="0"/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F2C2C63C-76EB-4D12-A245-E83E674FB79D}"/>
              </a:ext>
            </a:extLst>
          </p:cNvPr>
          <p:cNvSpPr/>
          <p:nvPr/>
        </p:nvSpPr>
        <p:spPr>
          <a:xfrm>
            <a:off x="8112937" y="3646025"/>
            <a:ext cx="479394" cy="16867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02F3AC-622F-490A-85FE-97B8A94C00AA}"/>
              </a:ext>
            </a:extLst>
          </p:cNvPr>
          <p:cNvSpPr txBox="1"/>
          <p:nvPr/>
        </p:nvSpPr>
        <p:spPr>
          <a:xfrm>
            <a:off x="8975323" y="3896778"/>
            <a:ext cx="2814223" cy="2585323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8080"/>
                </a:solidFill>
              </a:rPr>
              <a:t>- </a:t>
            </a:r>
            <a:r>
              <a:rPr lang="cs-CZ" b="1" dirty="0">
                <a:solidFill>
                  <a:srgbClr val="FF0000"/>
                </a:solidFill>
              </a:rPr>
              <a:t>právo na bezpečnost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volný výběr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odškodnění</a:t>
            </a:r>
          </a:p>
          <a:p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-</a:t>
            </a:r>
            <a:r>
              <a:rPr lang="cs-CZ" b="1" dirty="0">
                <a:solidFill>
                  <a:srgbClr val="FF0000"/>
                </a:solidFill>
              </a:rPr>
              <a:t> právo na informace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vzdělávání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zastupování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základní potřeby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zdravé životní</a:t>
            </a:r>
          </a:p>
          <a:p>
            <a:r>
              <a:rPr lang="cs-CZ" b="1" dirty="0">
                <a:solidFill>
                  <a:srgbClr val="FF0000"/>
                </a:solidFill>
              </a:rPr>
              <a:t>   prostředí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92384D53-B794-4708-A6F3-93009E33D468}"/>
              </a:ext>
            </a:extLst>
          </p:cNvPr>
          <p:cNvSpPr/>
          <p:nvPr/>
        </p:nvSpPr>
        <p:spPr>
          <a:xfrm>
            <a:off x="8211558" y="5787022"/>
            <a:ext cx="479394" cy="240915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883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36728" y="865722"/>
            <a:ext cx="6815104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OZS v České republice </a:t>
            </a:r>
            <a:r>
              <a:rPr lang="cs-CZ" sz="2400" b="1" dirty="0">
                <a:solidFill>
                  <a:srgbClr val="008080"/>
                </a:solidFill>
              </a:rPr>
              <a:t>– priority spotřebitelské politiky korespondují s CI, zákony na ochranu spotřebitele, dozorové orgány a jejich kompetence: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Česká obchodní inspekce, Státní zemědělská a potravinářská inspekce,  Orgány veterinární správy, Orgány ochrany veřejného zdraví, Živnostenské úřady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Ochranné značky – povinné a dobrovolné informativní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● Evropská značka shody, Česká značka shody, 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● Czech Made - ověřená kvalita, ekologické značky, značka Klasa, Český výrobek, regionální značky a další ….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284555"/>
            <a:ext cx="9879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Ochrana zájmů spotřebitele</a:t>
            </a:r>
            <a:endParaRPr lang="cs-CZ" sz="2800" b="1" dirty="0">
              <a:solidFill>
                <a:srgbClr val="008080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565A1C6-AFDF-4772-BCF6-0CD3CDF260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4" y="199"/>
            <a:ext cx="1464833" cy="1127893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40636A6B-865E-46C4-A9D0-2EF481F9E2DC}"/>
              </a:ext>
            </a:extLst>
          </p:cNvPr>
          <p:cNvSpPr/>
          <p:nvPr/>
        </p:nvSpPr>
        <p:spPr>
          <a:xfrm>
            <a:off x="7767961" y="831511"/>
            <a:ext cx="479394" cy="16867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AA04FCD-7705-4045-8622-20F2543C3815}"/>
              </a:ext>
            </a:extLst>
          </p:cNvPr>
          <p:cNvSpPr txBox="1"/>
          <p:nvPr/>
        </p:nvSpPr>
        <p:spPr>
          <a:xfrm>
            <a:off x="349174" y="6026489"/>
            <a:ext cx="884809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/>
              <a:t>osvojit si kompetence nejznámějších dozorových orgánů v ČR ( prezenční prezentace),  důvody uzavření provozoven, znalost ochranných značek používaných na našem trhu</a:t>
            </a:r>
          </a:p>
        </p:txBody>
      </p:sp>
      <p:pic>
        <p:nvPicPr>
          <p:cNvPr id="12" name="obrázek 1" descr="http://files.mad-el.webnode.cz/200000292-68b6969b0d/ce.gif">
            <a:extLst>
              <a:ext uri="{FF2B5EF4-FFF2-40B4-BE49-F238E27FC236}">
                <a16:creationId xmlns:a16="http://schemas.microsoft.com/office/drawing/2014/main" id="{332FB6A4-98B5-47CF-83A1-32891F84C6CE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7658" y="1406349"/>
            <a:ext cx="962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obrázek 2" descr="http://files.mad-el.webnode.cz/200000291-14ba715b4d/ccz.gif">
            <a:extLst>
              <a:ext uri="{FF2B5EF4-FFF2-40B4-BE49-F238E27FC236}">
                <a16:creationId xmlns:a16="http://schemas.microsoft.com/office/drawing/2014/main" id="{5CE63EF4-A904-48CD-B7F7-7B4F2D5D32DD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44364" y="1406349"/>
            <a:ext cx="942975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4" name="obrázek 3" descr="SATJAM-znacka-czech-made.png">
            <a:extLst>
              <a:ext uri="{FF2B5EF4-FFF2-40B4-BE49-F238E27FC236}">
                <a16:creationId xmlns:a16="http://schemas.microsoft.com/office/drawing/2014/main" id="{4245127E-7234-4589-A60C-E3461BE97AA1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56879" y="2263805"/>
            <a:ext cx="1298393" cy="1229491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FCA1FDF3-3529-4522-BE14-6FBCC01BDF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159" y="2441562"/>
            <a:ext cx="1899048" cy="923277"/>
          </a:xfrm>
          <a:prstGeom prst="rect">
            <a:avLst/>
          </a:prstGeom>
        </p:spPr>
      </p:pic>
      <p:pic>
        <p:nvPicPr>
          <p:cNvPr id="16" name="Picture 5" descr="C:\Users\uzivatel\Desktop\ekozn_kralik.gif">
            <a:extLst>
              <a:ext uri="{FF2B5EF4-FFF2-40B4-BE49-F238E27FC236}">
                <a16:creationId xmlns:a16="http://schemas.microsoft.com/office/drawing/2014/main" id="{9B48BD78-39FD-423C-90A9-751747DF4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02045" y="3621161"/>
            <a:ext cx="1036227" cy="1009835"/>
          </a:xfrm>
          <a:prstGeom prst="rect">
            <a:avLst/>
          </a:prstGeom>
          <a:noFill/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875F1417-9051-4D0F-8497-AF35D85513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683" y="3749362"/>
            <a:ext cx="850794" cy="1117460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D18868EF-B870-4B77-A95A-D4F56F18D51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4" y="3749362"/>
            <a:ext cx="1021838" cy="1409065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17B575DB-4DE1-4AD1-8D79-C39392A89C4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045" y="4693924"/>
            <a:ext cx="1195580" cy="1096739"/>
          </a:xfrm>
          <a:prstGeom prst="rect">
            <a:avLst/>
          </a:prstGeom>
        </p:spPr>
      </p:pic>
      <p:pic>
        <p:nvPicPr>
          <p:cNvPr id="20" name="obrázek 6" descr="142-apek_kvalita_certifikace.gif">
            <a:extLst>
              <a:ext uri="{FF2B5EF4-FFF2-40B4-BE49-F238E27FC236}">
                <a16:creationId xmlns:a16="http://schemas.microsoft.com/office/drawing/2014/main" id="{62D3D4DF-327B-4A1B-AD95-F5B69EBBC9FB}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820477" y="5325582"/>
            <a:ext cx="1724025" cy="121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52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selý obličej 4">
            <a:extLst>
              <a:ext uri="{FF2B5EF4-FFF2-40B4-BE49-F238E27FC236}">
                <a16:creationId xmlns:a16="http://schemas.microsoft.com/office/drawing/2014/main" id="{ADF8AD0B-7AF0-4CF0-848A-49E3E861C194}"/>
              </a:ext>
            </a:extLst>
          </p:cNvPr>
          <p:cNvSpPr/>
          <p:nvPr/>
        </p:nvSpPr>
        <p:spPr>
          <a:xfrm>
            <a:off x="10317017" y="1957420"/>
            <a:ext cx="1477681" cy="1173707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091F4BC-09A4-4D68-AC96-229385A57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4CAF7CC-D2AB-43C4-8791-421841BC61D5}"/>
              </a:ext>
            </a:extLst>
          </p:cNvPr>
          <p:cNvSpPr txBox="1"/>
          <p:nvPr/>
        </p:nvSpPr>
        <p:spPr>
          <a:xfrm>
            <a:off x="1012054" y="532660"/>
            <a:ext cx="8069802" cy="36933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Dobrovolný úkol č. 4 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Vyhodnoťte možnosti nákupu zboží základní poptávky v maloobchodní síti ve Vašem bydlišti, či jeho v okolí.</a:t>
            </a:r>
          </a:p>
          <a:p>
            <a:r>
              <a:rPr lang="cs-CZ" dirty="0"/>
              <a:t>Uveďte typy prodejen a jejich charakteristiku.</a:t>
            </a:r>
          </a:p>
          <a:p>
            <a:endParaRPr lang="cs-CZ" b="1" dirty="0"/>
          </a:p>
          <a:p>
            <a:r>
              <a:rPr lang="cs-CZ" b="1" dirty="0"/>
              <a:t>Za zpracování můžete získat 1-5 bodů podle úrovně zpracování (dbejte prosím na odpovídající formální úpravu).</a:t>
            </a:r>
          </a:p>
          <a:p>
            <a:r>
              <a:rPr lang="cs-CZ" b="1" dirty="0"/>
              <a:t>Halina Starzyczná</a:t>
            </a:r>
          </a:p>
          <a:p>
            <a:r>
              <a:rPr lang="cs-CZ" b="1" dirty="0"/>
              <a:t> </a:t>
            </a:r>
          </a:p>
          <a:p>
            <a:r>
              <a:rPr lang="cs-CZ" b="1" dirty="0"/>
              <a:t>Odevzdání v </a:t>
            </a:r>
            <a:r>
              <a:rPr lang="cs-CZ" b="1" dirty="0" err="1"/>
              <a:t>odevzdávárně</a:t>
            </a:r>
            <a:r>
              <a:rPr lang="cs-CZ" b="1" dirty="0"/>
              <a:t> v IS do příslušné složky: název dokumentu: příjmení studenta,  DÚ3 (prosím o dodržení kvůli přehlednosti).</a:t>
            </a:r>
          </a:p>
          <a:p>
            <a:r>
              <a:rPr lang="cs-CZ" b="1" dirty="0"/>
              <a:t>Termín: nejpozději do 15. 5. 2021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A62038A-C383-404D-B2FF-D60D130B3106}"/>
              </a:ext>
            </a:extLst>
          </p:cNvPr>
          <p:cNvSpPr txBox="1"/>
          <p:nvPr/>
        </p:nvSpPr>
        <p:spPr>
          <a:xfrm>
            <a:off x="1012054" y="4813463"/>
            <a:ext cx="7563775" cy="1200329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Odevzdání seminární práce </a:t>
            </a:r>
            <a:r>
              <a:rPr lang="cs-CZ" dirty="0">
                <a:solidFill>
                  <a:srgbClr val="FF0000"/>
                </a:solidFill>
              </a:rPr>
              <a:t>– 17. května nejpozději (24.00)</a:t>
            </a:r>
          </a:p>
          <a:p>
            <a:r>
              <a:rPr lang="cs-CZ" b="1" dirty="0">
                <a:solidFill>
                  <a:srgbClr val="FF0000"/>
                </a:solidFill>
              </a:rPr>
              <a:t>Termíny zkoušek  a způsob </a:t>
            </a:r>
            <a:r>
              <a:rPr lang="cs-CZ" dirty="0">
                <a:solidFill>
                  <a:srgbClr val="FF0000"/>
                </a:solidFill>
              </a:rPr>
              <a:t>– zatím čekáme na pokyny, budu informovat hromadným dopisem.</a:t>
            </a:r>
          </a:p>
          <a:p>
            <a:r>
              <a:rPr lang="cs-CZ" dirty="0">
                <a:solidFill>
                  <a:srgbClr val="FF0000"/>
                </a:solidFill>
              </a:rPr>
              <a:t>V IS jsou již všechny aktualizované prezentace z </a:t>
            </a:r>
            <a:r>
              <a:rPr lang="cs-CZ">
                <a:solidFill>
                  <a:srgbClr val="FF0000"/>
                </a:solidFill>
              </a:rPr>
              <a:t>prezenční formy studia.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902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selý obličej 4">
            <a:extLst>
              <a:ext uri="{FF2B5EF4-FFF2-40B4-BE49-F238E27FC236}">
                <a16:creationId xmlns:a16="http://schemas.microsoft.com/office/drawing/2014/main" id="{ADF8AD0B-7AF0-4CF0-848A-49E3E861C194}"/>
              </a:ext>
            </a:extLst>
          </p:cNvPr>
          <p:cNvSpPr/>
          <p:nvPr/>
        </p:nvSpPr>
        <p:spPr>
          <a:xfrm>
            <a:off x="4567451" y="1569493"/>
            <a:ext cx="2756848" cy="2552131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091F4BC-09A4-4D68-AC96-229385A57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586F063-284E-42B0-A329-B8323B4048FA}"/>
              </a:ext>
            </a:extLst>
          </p:cNvPr>
          <p:cNvSpPr txBox="1"/>
          <p:nvPr/>
        </p:nvSpPr>
        <p:spPr>
          <a:xfrm>
            <a:off x="4230806" y="4669472"/>
            <a:ext cx="4326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00808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15445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9469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r>
              <a:rPr lang="cs-CZ" sz="4000" b="1" cap="all" dirty="0">
                <a:solidFill>
                  <a:schemeClr val="bg1"/>
                </a:solidFill>
              </a:rPr>
              <a:t>Ekonomika obchodu</a:t>
            </a:r>
          </a:p>
          <a:p>
            <a:pPr lvl="0"/>
            <a:endParaRPr lang="cs-CZ" sz="4000" b="1" cap="all" dirty="0">
              <a:solidFill>
                <a:schemeClr val="bg1"/>
              </a:solidFill>
            </a:endParaRPr>
          </a:p>
          <a:p>
            <a:pPr lvl="0"/>
            <a:r>
              <a:rPr lang="cs-CZ" sz="4000" b="1" cap="all" dirty="0">
                <a:solidFill>
                  <a:schemeClr val="bg1"/>
                </a:solidFill>
              </a:rPr>
              <a:t>Témata </a:t>
            </a:r>
          </a:p>
          <a:p>
            <a:pPr lvl="0"/>
            <a:r>
              <a:rPr lang="cs-CZ" sz="4000" b="1" cap="all" dirty="0">
                <a:solidFill>
                  <a:schemeClr val="bg1"/>
                </a:solidFill>
              </a:rPr>
              <a:t>3. tutoriálu</a:t>
            </a:r>
          </a:p>
          <a:p>
            <a:pPr lvl="0"/>
            <a:endParaRPr lang="cs-CZ" sz="40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84027" y="5926106"/>
            <a:ext cx="2688299" cy="6577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16EC1C7F-7035-483D-A507-74CAEC01036C}"/>
              </a:ext>
            </a:extLst>
          </p:cNvPr>
          <p:cNvSpPr txBox="1">
            <a:spLocks/>
          </p:cNvSpPr>
          <p:nvPr/>
        </p:nvSpPr>
        <p:spPr>
          <a:xfrm>
            <a:off x="5431422" y="1692650"/>
            <a:ext cx="6540904" cy="38026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Principy řešení maloobchodní sítě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 (akční rádius, nákupní spád, rovnoměrnost v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  rozmístění, provozní a prostorová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  koncentrace a hierarchie v obchodní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  vybavenosti)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Základy ekonomiky maloobchodního prodeje</a:t>
            </a:r>
          </a:p>
          <a:p>
            <a:pPr>
              <a:defRPr/>
            </a:pPr>
            <a:r>
              <a:rPr lang="cs-CZ" altLang="cs-CZ" sz="2400" b="1" dirty="0">
                <a:solidFill>
                  <a:srgbClr val="008080"/>
                </a:solidFill>
              </a:rPr>
              <a:t>Psychologie a technika prodeje</a:t>
            </a:r>
            <a:endParaRPr lang="cs-CZ" sz="2400" b="1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8080"/>
                </a:solidFill>
              </a:rPr>
              <a:t>Ochrana zájmů spotřebitele</a:t>
            </a:r>
            <a:endParaRPr lang="cs-CZ" sz="2400" b="1" dirty="0">
              <a:solidFill>
                <a:srgbClr val="008080"/>
              </a:solidFill>
            </a:endParaRPr>
          </a:p>
          <a:p>
            <a:pPr>
              <a:defRPr/>
            </a:pPr>
            <a:endParaRPr lang="cs-CZ" sz="2400" b="1" dirty="0"/>
          </a:p>
          <a:p>
            <a:pPr>
              <a:defRPr/>
            </a:pPr>
            <a:endParaRPr lang="cs-CZ" sz="2400" b="1" dirty="0"/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DE6B98FD-B761-42EF-919A-6BA19F71BF07}"/>
              </a:ext>
            </a:extLst>
          </p:cNvPr>
          <p:cNvSpPr/>
          <p:nvPr/>
        </p:nvSpPr>
        <p:spPr>
          <a:xfrm>
            <a:off x="4394447" y="3817398"/>
            <a:ext cx="603681" cy="399495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70A6E1A-B89F-4C9E-B521-CC3D95FC40B5}"/>
              </a:ext>
            </a:extLst>
          </p:cNvPr>
          <p:cNvSpPr txBox="1"/>
          <p:nvPr/>
        </p:nvSpPr>
        <p:spPr>
          <a:xfrm>
            <a:off x="1270487" y="5131293"/>
            <a:ext cx="3123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Přístupy ke studiu</a:t>
            </a:r>
          </a:p>
        </p:txBody>
      </p:sp>
    </p:spTree>
    <p:extLst>
      <p:ext uri="{BB962C8B-B14F-4D97-AF65-F5344CB8AC3E}">
        <p14:creationId xmlns:p14="http://schemas.microsoft.com/office/powerpoint/2010/main" val="392978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03" y="139242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151465" y="596777"/>
            <a:ext cx="9702750" cy="60016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kern="0" dirty="0">
                <a:solidFill>
                  <a:srgbClr val="FF0000"/>
                </a:solidFill>
                <a:ea typeface="+mj-ea"/>
                <a:cs typeface="+mj-cs"/>
              </a:rPr>
              <a:t>Rozmístění prodejen </a:t>
            </a: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– potřeby zákazníků, charakter SS a SÚ a typ prodejny, její velikost, návaznost na další prodejny, územní a tržní analýza…</a:t>
            </a:r>
          </a:p>
          <a:p>
            <a:r>
              <a:rPr lang="cs-CZ" sz="2400" b="1" u="sng" dirty="0">
                <a:solidFill>
                  <a:srgbClr val="FF0000"/>
                </a:solidFill>
              </a:rPr>
              <a:t>1. Akční rádius (AR) </a:t>
            </a:r>
            <a:r>
              <a:rPr lang="cs-CZ" sz="2400" b="1" dirty="0">
                <a:solidFill>
                  <a:srgbClr val="008080"/>
                </a:solidFill>
              </a:rPr>
              <a:t>– zájmová oblast prodejny, soustředné kružnice,  vlivy působící na AR – hustota obyvatelstva, bytová zástavba, docházková vzdálenost, charakter sortimentu, spádové poměry, konkurence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● maximální hranice AR  - </a:t>
            </a:r>
            <a:r>
              <a:rPr lang="cs-CZ" sz="2400" b="1" dirty="0">
                <a:solidFill>
                  <a:srgbClr val="008080"/>
                </a:solidFill>
              </a:rPr>
              <a:t>kapacita prodejny, docházková vzdálenost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● minimální hranice AR </a:t>
            </a:r>
            <a:r>
              <a:rPr lang="cs-CZ" sz="2400" b="1" dirty="0">
                <a:solidFill>
                  <a:srgbClr val="008080"/>
                </a:solidFill>
              </a:rPr>
              <a:t>–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počet potencionálních zákazníků, minimální rentabilita</a:t>
            </a:r>
          </a:p>
          <a:p>
            <a:pPr>
              <a:defRPr/>
            </a:pPr>
            <a:r>
              <a:rPr lang="cs-CZ" sz="2400" b="1" u="sng" dirty="0">
                <a:solidFill>
                  <a:srgbClr val="FF0000"/>
                </a:solidFill>
              </a:rPr>
              <a:t>2. Nákupní spád (NS) </a:t>
            </a:r>
            <a:r>
              <a:rPr lang="cs-CZ" sz="2400" b="1" dirty="0">
                <a:solidFill>
                  <a:srgbClr val="008080"/>
                </a:solidFill>
              </a:rPr>
              <a:t>– přesun koupěschopné poptávky mimo místo bydliště, mobilita obyvatelstva  (za prací, za vzděláním, za úředními záležitostmi…)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vnější nákupní spád </a:t>
            </a:r>
            <a:r>
              <a:rPr lang="cs-CZ" sz="2400" b="1" dirty="0">
                <a:solidFill>
                  <a:srgbClr val="008080"/>
                </a:solidFill>
              </a:rPr>
              <a:t>– mezi SÚ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vnitřní nákupní spád – </a:t>
            </a:r>
            <a:r>
              <a:rPr lang="cs-CZ" sz="2400" b="1" dirty="0">
                <a:solidFill>
                  <a:srgbClr val="008080"/>
                </a:solidFill>
              </a:rPr>
              <a:t>uvnitř SÚ, mezi jeho částmi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kladný nákupní spád -  </a:t>
            </a:r>
            <a:r>
              <a:rPr lang="cs-CZ" sz="2400" b="1" dirty="0">
                <a:solidFill>
                  <a:srgbClr val="008080"/>
                </a:solidFill>
              </a:rPr>
              <a:t>příliv koupěschopné poptávky (větší obce)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záporný nákupní spád – </a:t>
            </a:r>
            <a:r>
              <a:rPr lang="cs-CZ" sz="2400" b="1" dirty="0">
                <a:solidFill>
                  <a:srgbClr val="008080"/>
                </a:solidFill>
              </a:rPr>
              <a:t>odliv koupěschopné poptávky (menší obce)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251520" y="15758"/>
            <a:ext cx="9595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Principy řešení maloobchodní sítě (MOS)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C04EE726-80D0-43FD-826D-9F4224DEBE5C}"/>
              </a:ext>
            </a:extLst>
          </p:cNvPr>
          <p:cNvSpPr/>
          <p:nvPr/>
        </p:nvSpPr>
        <p:spPr>
          <a:xfrm>
            <a:off x="8407153" y="284426"/>
            <a:ext cx="1553592" cy="106532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17">
            <a:extLst>
              <a:ext uri="{FF2B5EF4-FFF2-40B4-BE49-F238E27FC236}">
                <a16:creationId xmlns:a16="http://schemas.microsoft.com/office/drawing/2014/main" id="{DB56CE8E-0E82-41AF-BB23-2E9DB4A40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5410" y="2277015"/>
            <a:ext cx="2043106" cy="19446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80CC9D20-FCEA-48DE-A60E-26FF8CABF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5703" y="2930844"/>
            <a:ext cx="947738" cy="647700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 b="1" dirty="0">
              <a:solidFill>
                <a:srgbClr val="00808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</a:rPr>
              <a:t>FY XY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889348-7E46-42EE-A806-0F778440FF09}"/>
              </a:ext>
            </a:extLst>
          </p:cNvPr>
          <p:cNvSpPr txBox="1"/>
          <p:nvPr/>
        </p:nvSpPr>
        <p:spPr>
          <a:xfrm>
            <a:off x="10227776" y="5190797"/>
            <a:ext cx="1643592" cy="92333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SS –sídelní soustava</a:t>
            </a:r>
          </a:p>
          <a:p>
            <a:r>
              <a:rPr lang="cs-CZ" dirty="0">
                <a:solidFill>
                  <a:srgbClr val="FF0000"/>
                </a:solidFill>
              </a:rPr>
              <a:t>SÚ sídelní útvar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3947D30-DB5F-4D75-9E70-5A513C39AAD8}"/>
              </a:ext>
            </a:extLst>
          </p:cNvPr>
          <p:cNvSpPr txBox="1"/>
          <p:nvPr/>
        </p:nvSpPr>
        <p:spPr>
          <a:xfrm>
            <a:off x="10156054" y="1393794"/>
            <a:ext cx="1367387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Vlivy 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5953E467-4AD3-4C2F-B2F0-96E42210870C}"/>
              </a:ext>
            </a:extLst>
          </p:cNvPr>
          <p:cNvSpPr/>
          <p:nvPr/>
        </p:nvSpPr>
        <p:spPr>
          <a:xfrm>
            <a:off x="8487404" y="2567467"/>
            <a:ext cx="1553592" cy="106532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725" y="0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109700" y="477853"/>
            <a:ext cx="9256242" cy="56323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Vymezení NS: 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●● </a:t>
            </a:r>
            <a:r>
              <a:rPr lang="cs-CZ" sz="2400" b="1" dirty="0">
                <a:solidFill>
                  <a:srgbClr val="FF0000"/>
                </a:solidFill>
              </a:rPr>
              <a:t>absolutně</a:t>
            </a:r>
            <a:r>
              <a:rPr lang="cs-CZ" sz="2400" b="1" dirty="0">
                <a:solidFill>
                  <a:srgbClr val="008080"/>
                </a:solidFill>
              </a:rPr>
              <a:t> (rozdíl mezi MO a KF) a 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●● </a:t>
            </a:r>
            <a:r>
              <a:rPr lang="cs-CZ" sz="2400" b="1" dirty="0">
                <a:solidFill>
                  <a:srgbClr val="FF0000"/>
                </a:solidFill>
              </a:rPr>
              <a:t>relativně </a:t>
            </a:r>
            <a:r>
              <a:rPr lang="cs-CZ" sz="2400" b="1" dirty="0">
                <a:solidFill>
                  <a:srgbClr val="008080"/>
                </a:solidFill>
              </a:rPr>
              <a:t>a pomocí  </a:t>
            </a:r>
            <a:r>
              <a:rPr lang="cs-CZ" sz="2400" b="1" i="1" u="sng" dirty="0">
                <a:solidFill>
                  <a:srgbClr val="FF0000"/>
                </a:solidFill>
              </a:rPr>
              <a:t>míry realizace výdajů obyvatelstva </a:t>
            </a:r>
            <a:r>
              <a:rPr lang="cs-CZ" sz="2400" b="1" u="sng" dirty="0">
                <a:solidFill>
                  <a:srgbClr val="008080"/>
                </a:solidFill>
              </a:rPr>
              <a:t>(</a:t>
            </a:r>
            <a:r>
              <a:rPr lang="cs-CZ" sz="2400" b="1" dirty="0">
                <a:solidFill>
                  <a:srgbClr val="008080"/>
                </a:solidFill>
              </a:rPr>
              <a:t>ukazatel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vyjadřuje intenzitu a směr NS (důležitý ukazatel pro odhad plánu prodeje pro územní a tržní analýzy – vyjadřuje se indexově a v %) </a:t>
            </a:r>
            <a:r>
              <a:rPr lang="cs-CZ" sz="2400" b="1" dirty="0">
                <a:solidFill>
                  <a:srgbClr val="FF0000"/>
                </a:solidFill>
              </a:rPr>
              <a:t>!!! – zapamatovat</a:t>
            </a:r>
          </a:p>
          <a:p>
            <a:pPr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Mohou nastat  3 situace: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MR = 100 %, MR ˂ 100 % - NS je záporný, MR ˃ 100 %  -  je kladný, </a:t>
            </a:r>
          </a:p>
          <a:p>
            <a:pPr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Kupní síla obyv.  </a:t>
            </a:r>
            <a:r>
              <a:rPr lang="cs-CZ" sz="2400" b="1" dirty="0">
                <a:solidFill>
                  <a:srgbClr val="008080"/>
                </a:solidFill>
              </a:rPr>
              <a:t>- odchylka od průměrných </a:t>
            </a:r>
            <a:r>
              <a:rPr lang="cs-CZ" sz="2400" b="1" dirty="0" err="1">
                <a:solidFill>
                  <a:srgbClr val="008080"/>
                </a:solidFill>
              </a:rPr>
              <a:t>spotř</a:t>
            </a:r>
            <a:r>
              <a:rPr lang="cs-CZ" sz="2400" b="1" dirty="0">
                <a:solidFill>
                  <a:srgbClr val="008080"/>
                </a:solidFill>
              </a:rPr>
              <a:t>. výdajů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Modelové úlohy k NS – </a:t>
            </a:r>
            <a:r>
              <a:rPr lang="cs-CZ" sz="2400" b="1" dirty="0">
                <a:solidFill>
                  <a:srgbClr val="008080"/>
                </a:solidFill>
              </a:rPr>
              <a:t>informativně </a:t>
            </a:r>
          </a:p>
          <a:p>
            <a:pPr>
              <a:defRPr/>
            </a:pP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355386" y="-52303"/>
            <a:ext cx="9595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Principy řešení maloobchodní sítě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AD1919F-DB3B-4D79-AB3E-3F6CBA8333F6}"/>
              </a:ext>
            </a:extLst>
          </p:cNvPr>
          <p:cNvSpPr txBox="1"/>
          <p:nvPr/>
        </p:nvSpPr>
        <p:spPr>
          <a:xfrm>
            <a:off x="180513" y="6207865"/>
            <a:ext cx="959504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b="1" dirty="0">
                <a:solidFill>
                  <a:srgbClr val="008080"/>
                </a:solidFill>
              </a:rPr>
              <a:t>Kupní  síla ČR v krajích, okresech …mapy ČR s kupní sílou obyvatel v prezenční přednášce, </a:t>
            </a:r>
            <a:endParaRPr lang="cs-CZ" dirty="0">
              <a:solidFill>
                <a:srgbClr val="008080"/>
              </a:solidFill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E98F16D3-935B-443E-A850-5390EF6BF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13" y="2781312"/>
            <a:ext cx="6616423" cy="719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I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25000" dirty="0" err="1">
                <a:solidFill>
                  <a:srgbClr val="008080"/>
                </a:solidFill>
              </a:rPr>
              <a:t>MR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=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/ MO´´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lk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(x</a:t>
            </a:r>
            <a:r>
              <a:rPr lang="cs-CZ" altLang="cs-CZ" sz="2000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100, pokud se jedná o míru)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EE881C5-F585-4963-9A55-DAA3114D5258}"/>
              </a:ext>
            </a:extLst>
          </p:cNvPr>
          <p:cNvSpPr txBox="1"/>
          <p:nvPr/>
        </p:nvSpPr>
        <p:spPr>
          <a:xfrm>
            <a:off x="6888584" y="2817715"/>
            <a:ext cx="2395293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IMR – podíl skutečného obratu a teoretického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713A167B-4B5A-461F-9ECA-D12415FB9B9E}"/>
              </a:ext>
            </a:extLst>
          </p:cNvPr>
          <p:cNvSpPr/>
          <p:nvPr/>
        </p:nvSpPr>
        <p:spPr>
          <a:xfrm>
            <a:off x="7600705" y="2427838"/>
            <a:ext cx="1154097" cy="369332"/>
          </a:xfrm>
          <a:prstGeom prst="rightArrow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4523C71-50FF-40ED-B4FE-DFFC2820470B}"/>
              </a:ext>
            </a:extLst>
          </p:cNvPr>
          <p:cNvSpPr txBox="1"/>
          <p:nvPr/>
        </p:nvSpPr>
        <p:spPr>
          <a:xfrm>
            <a:off x="9750151" y="2168753"/>
            <a:ext cx="2399859" cy="230832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KF – kupní fondy, teoretický maloobchodní obrat – součin počtu obyvatel obce a průměr. spotřebního výdaje (upraveného indexem kupní síly)</a:t>
            </a:r>
          </a:p>
        </p:txBody>
      </p:sp>
    </p:spTree>
    <p:extLst>
      <p:ext uri="{BB962C8B-B14F-4D97-AF65-F5344CB8AC3E}">
        <p14:creationId xmlns:p14="http://schemas.microsoft.com/office/powerpoint/2010/main" val="3632392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661962" y="90741"/>
            <a:ext cx="7525129" cy="73183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3.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Rovnoměrnost rozmístění MOS (maloobchodní sítě) 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0723" name="Picture 7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538" y="3916510"/>
            <a:ext cx="896938" cy="896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sp>
        <p:nvSpPr>
          <p:cNvPr id="30724" name="Text Box 17"/>
          <p:cNvSpPr txBox="1">
            <a:spLocks noChangeArrowheads="1"/>
          </p:cNvSpPr>
          <p:nvPr/>
        </p:nvSpPr>
        <p:spPr bwMode="auto">
          <a:xfrm>
            <a:off x="804931" y="2271758"/>
            <a:ext cx="9863068" cy="15843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+mj-lt"/>
                <a:cs typeface="Times New Roman" panose="02020603050405020304" pitchFamily="18" charset="0"/>
              </a:rPr>
              <a:t>Ad1) KOUPĚSCHOPNÁ	poptávka	</a:t>
            </a:r>
            <a:r>
              <a:rPr lang="cs-CZ" altLang="cs-CZ" sz="2400" b="1" dirty="0">
                <a:solidFill>
                  <a:srgbClr val="008080"/>
                </a:solidFill>
                <a:latin typeface="+mj-lt"/>
                <a:cs typeface="Arial" panose="020B0604020202020204" pitchFamily="34" charset="0"/>
              </a:rPr>
              <a:t>=</a:t>
            </a:r>
            <a:r>
              <a:rPr lang="cs-CZ" altLang="cs-CZ" sz="2400" b="1" dirty="0">
                <a:solidFill>
                  <a:srgbClr val="008080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KAPACITA MOS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+mj-lt"/>
                <a:cs typeface="Times New Roman" panose="02020603050405020304" pitchFamily="18" charset="0"/>
              </a:rPr>
              <a:t>     v určitém územním měřítku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+mj-lt"/>
                <a:cs typeface="Times New Roman" panose="02020603050405020304" pitchFamily="18" charset="0"/>
              </a:rPr>
              <a:t>    (KF)</a:t>
            </a:r>
            <a:endParaRPr lang="cs-CZ" altLang="cs-CZ" sz="2400" b="1" dirty="0">
              <a:solidFill>
                <a:srgbClr val="008080"/>
              </a:solidFill>
              <a:latin typeface="+mj-lt"/>
            </a:endParaRPr>
          </a:p>
        </p:txBody>
      </p:sp>
      <p:grpSp>
        <p:nvGrpSpPr>
          <p:cNvPr id="30725" name="Group 13"/>
          <p:cNvGrpSpPr>
            <a:grpSpLocks/>
          </p:cNvGrpSpPr>
          <p:nvPr/>
        </p:nvGrpSpPr>
        <p:grpSpPr bwMode="auto">
          <a:xfrm>
            <a:off x="3372798" y="4519710"/>
            <a:ext cx="731838" cy="549275"/>
            <a:chOff x="5184" y="4210"/>
            <a:chExt cx="1152" cy="864"/>
          </a:xfrm>
        </p:grpSpPr>
        <p:sp>
          <p:nvSpPr>
            <p:cNvPr id="30738" name="Line 16"/>
            <p:cNvSpPr>
              <a:spLocks noChangeShapeType="1"/>
            </p:cNvSpPr>
            <p:nvPr/>
          </p:nvSpPr>
          <p:spPr bwMode="auto">
            <a:xfrm>
              <a:off x="5184" y="4642"/>
              <a:ext cx="1152" cy="0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39" name="Line 15"/>
            <p:cNvSpPr>
              <a:spLocks noChangeShapeType="1"/>
            </p:cNvSpPr>
            <p:nvPr/>
          </p:nvSpPr>
          <p:spPr bwMode="auto">
            <a:xfrm flipV="1">
              <a:off x="5184" y="4210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40" name="Line 14"/>
            <p:cNvSpPr>
              <a:spLocks noChangeShapeType="1"/>
            </p:cNvSpPr>
            <p:nvPr/>
          </p:nvSpPr>
          <p:spPr bwMode="auto">
            <a:xfrm>
              <a:off x="5184" y="4642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0726" name="Text Box 12"/>
          <p:cNvSpPr txBox="1">
            <a:spLocks noChangeArrowheads="1"/>
          </p:cNvSpPr>
          <p:nvPr/>
        </p:nvSpPr>
        <p:spPr bwMode="auto">
          <a:xfrm>
            <a:off x="4511676" y="4581526"/>
            <a:ext cx="1439863" cy="7921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0099"/>
              </a:solidFill>
            </a:endParaRPr>
          </a:p>
        </p:txBody>
      </p:sp>
      <p:sp>
        <p:nvSpPr>
          <p:cNvPr id="30727" name="Text Box 11"/>
          <p:cNvSpPr txBox="1">
            <a:spLocks noChangeArrowheads="1"/>
          </p:cNvSpPr>
          <p:nvPr/>
        </p:nvSpPr>
        <p:spPr bwMode="auto">
          <a:xfrm>
            <a:off x="7535863" y="4018142"/>
            <a:ext cx="909637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7535863" y="5635165"/>
            <a:ext cx="911225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7535863" y="4873874"/>
            <a:ext cx="909637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9370858" y="4149726"/>
            <a:ext cx="1763713" cy="16557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optimální intenzita práce a využití kapacity</a:t>
            </a:r>
            <a:endParaRPr lang="cs-CZ" altLang="cs-CZ" sz="2000" dirty="0">
              <a:solidFill>
                <a:srgbClr val="FF0000"/>
              </a:solidFill>
            </a:endParaRPr>
          </a:p>
        </p:txBody>
      </p:sp>
      <p:sp>
        <p:nvSpPr>
          <p:cNvPr id="30732" name="Rectangle 23"/>
          <p:cNvSpPr>
            <a:spLocks noChangeArrowheads="1"/>
          </p:cNvSpPr>
          <p:nvPr/>
        </p:nvSpPr>
        <p:spPr bwMode="auto">
          <a:xfrm>
            <a:off x="1524000" y="2078039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1524000" y="28876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1524001" y="33157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0735" name="Picture 6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285" y="4859962"/>
            <a:ext cx="8985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6" name="Picture 5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125" y="5788036"/>
            <a:ext cx="896938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7" name="Rectangle 26"/>
          <p:cNvSpPr>
            <a:spLocks noChangeArrowheads="1"/>
          </p:cNvSpPr>
          <p:nvPr/>
        </p:nvSpPr>
        <p:spPr bwMode="auto">
          <a:xfrm>
            <a:off x="1524001" y="51731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01164" y="658257"/>
            <a:ext cx="4263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8080"/>
                </a:solidFill>
              </a:rPr>
              <a:t>Může dojít ke třem situacím</a:t>
            </a:r>
            <a:r>
              <a:rPr lang="cs-CZ" sz="2400" b="1" dirty="0">
                <a:solidFill>
                  <a:srgbClr val="008080"/>
                </a:solidFill>
              </a:rPr>
              <a:t>:</a:t>
            </a:r>
          </a:p>
          <a:p>
            <a:pPr marL="457200" indent="-457200">
              <a:buAutoNum type="arabicParenR"/>
            </a:pPr>
            <a:r>
              <a:rPr lang="cs-CZ" sz="2400" b="1" dirty="0">
                <a:solidFill>
                  <a:srgbClr val="008080"/>
                </a:solidFill>
              </a:rPr>
              <a:t>KF = kapacita MOS</a:t>
            </a:r>
          </a:p>
          <a:p>
            <a:pPr marL="457200" indent="-457200">
              <a:buAutoNum type="arabicParenR"/>
            </a:pPr>
            <a:r>
              <a:rPr lang="cs-CZ" sz="2400" b="1" dirty="0">
                <a:solidFill>
                  <a:srgbClr val="008080"/>
                </a:solidFill>
              </a:rPr>
              <a:t>KF </a:t>
            </a:r>
            <a:r>
              <a:rPr lang="en-US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&gt; </a:t>
            </a:r>
            <a:r>
              <a:rPr lang="cs-CZ" altLang="cs-CZ" sz="2400" b="1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kapacita MOS</a:t>
            </a:r>
          </a:p>
          <a:p>
            <a:pPr marL="457200" indent="-457200">
              <a:buAutoNum type="arabicParenR"/>
            </a:pPr>
            <a:r>
              <a:rPr lang="cs-CZ" sz="2400" b="1" dirty="0">
                <a:solidFill>
                  <a:srgbClr val="008080"/>
                </a:solidFill>
              </a:rPr>
              <a:t>KF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˂  </a:t>
            </a:r>
            <a:r>
              <a:rPr lang="cs-CZ" sz="2400" b="1" dirty="0">
                <a:solidFill>
                  <a:srgbClr val="008080"/>
                </a:solidFill>
              </a:rPr>
              <a:t>kapacita MOS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A325892-EA7D-4CC1-AA93-6ED64C051599}"/>
              </a:ext>
            </a:extLst>
          </p:cNvPr>
          <p:cNvSpPr txBox="1"/>
          <p:nvPr/>
        </p:nvSpPr>
        <p:spPr>
          <a:xfrm>
            <a:off x="7245791" y="810938"/>
            <a:ext cx="2157274" cy="1200329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Kapacita MOS je vyjádřena výkonem na m2 prodejní plochy</a:t>
            </a:r>
          </a:p>
        </p:txBody>
      </p:sp>
    </p:spTree>
    <p:extLst>
      <p:ext uri="{BB962C8B-B14F-4D97-AF65-F5344CB8AC3E}">
        <p14:creationId xmlns:p14="http://schemas.microsoft.com/office/powerpoint/2010/main" val="1365381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924176"/>
            <a:ext cx="969962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20"/>
          <p:cNvSpPr txBox="1">
            <a:spLocks noChangeArrowheads="1"/>
          </p:cNvSpPr>
          <p:nvPr/>
        </p:nvSpPr>
        <p:spPr bwMode="auto">
          <a:xfrm>
            <a:off x="2556226" y="1237170"/>
            <a:ext cx="6858000" cy="8286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latin typeface="+mj-lt"/>
              </a:rPr>
              <a:t>                 </a:t>
            </a:r>
            <a:r>
              <a:rPr lang="cs-CZ" altLang="cs-CZ" sz="2800" b="1" dirty="0">
                <a:solidFill>
                  <a:srgbClr val="008080"/>
                </a:solidFill>
                <a:latin typeface="+mj-lt"/>
                <a:cs typeface="Times New Roman" panose="02020603050405020304" pitchFamily="18" charset="0"/>
              </a:rPr>
              <a:t>(KF)	</a:t>
            </a:r>
            <a:r>
              <a:rPr lang="cs-CZ" altLang="cs-CZ" sz="2800" b="1" dirty="0">
                <a:solidFill>
                  <a:srgbClr val="008080"/>
                </a:solidFill>
                <a:latin typeface="+mj-lt"/>
              </a:rPr>
              <a:t>      </a:t>
            </a:r>
            <a:r>
              <a:rPr lang="en-US" altLang="cs-CZ" sz="2800" b="1" dirty="0">
                <a:solidFill>
                  <a:srgbClr val="00808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cs-CZ" altLang="cs-CZ" sz="2800" b="1" dirty="0">
                <a:solidFill>
                  <a:srgbClr val="008080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cs-CZ" altLang="cs-CZ" sz="2800" b="1" dirty="0">
                <a:solidFill>
                  <a:srgbClr val="008080"/>
                </a:solidFill>
                <a:latin typeface="+mj-lt"/>
              </a:rPr>
              <a:t>K</a:t>
            </a:r>
            <a:r>
              <a:rPr lang="cs-CZ" altLang="cs-CZ" sz="2800" b="1" dirty="0">
                <a:solidFill>
                  <a:srgbClr val="008080"/>
                </a:solidFill>
                <a:latin typeface="+mj-lt"/>
                <a:cs typeface="Times New Roman" panose="02020603050405020304" pitchFamily="18" charset="0"/>
              </a:rPr>
              <a:t>APACITA MOS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5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altLang="cs-CZ" sz="1500" b="1" dirty="0">
                <a:solidFill>
                  <a:srgbClr val="008080"/>
                </a:solidFill>
                <a:cs typeface="Arial" panose="020B0604020202020204" pitchFamily="34" charset="0"/>
              </a:rPr>
              <a:t>	</a:t>
            </a:r>
            <a:endParaRPr lang="cs-CZ" altLang="cs-CZ" sz="1500" b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grpSp>
        <p:nvGrpSpPr>
          <p:cNvPr id="31748" name="Group 11"/>
          <p:cNvGrpSpPr>
            <a:grpSpLocks/>
          </p:cNvGrpSpPr>
          <p:nvPr/>
        </p:nvGrpSpPr>
        <p:grpSpPr bwMode="auto">
          <a:xfrm>
            <a:off x="3719514" y="3860801"/>
            <a:ext cx="731837" cy="549275"/>
            <a:chOff x="5184" y="4210"/>
            <a:chExt cx="1152" cy="864"/>
          </a:xfrm>
        </p:grpSpPr>
        <p:sp>
          <p:nvSpPr>
            <p:cNvPr id="31767" name="Line 14"/>
            <p:cNvSpPr>
              <a:spLocks noChangeShapeType="1"/>
            </p:cNvSpPr>
            <p:nvPr/>
          </p:nvSpPr>
          <p:spPr bwMode="auto">
            <a:xfrm>
              <a:off x="5184" y="4642"/>
              <a:ext cx="1152" cy="0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8" name="Line 13"/>
            <p:cNvSpPr>
              <a:spLocks noChangeShapeType="1"/>
            </p:cNvSpPr>
            <p:nvPr/>
          </p:nvSpPr>
          <p:spPr bwMode="auto">
            <a:xfrm flipV="1">
              <a:off x="5184" y="4210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9" name="Line 12"/>
            <p:cNvSpPr>
              <a:spLocks noChangeShapeType="1"/>
            </p:cNvSpPr>
            <p:nvPr/>
          </p:nvSpPr>
          <p:spPr bwMode="auto">
            <a:xfrm>
              <a:off x="5184" y="4642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749" name="Text Box 15"/>
          <p:cNvSpPr txBox="1">
            <a:spLocks noChangeArrowheads="1"/>
          </p:cNvSpPr>
          <p:nvPr/>
        </p:nvSpPr>
        <p:spPr bwMode="auto">
          <a:xfrm>
            <a:off x="4800600" y="4005264"/>
            <a:ext cx="1366838" cy="530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OBRAT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0" name="Text Box 19"/>
          <p:cNvSpPr txBox="1">
            <a:spLocks noChangeArrowheads="1"/>
          </p:cNvSpPr>
          <p:nvPr/>
        </p:nvSpPr>
        <p:spPr bwMode="auto">
          <a:xfrm>
            <a:off x="7032625" y="4508501"/>
            <a:ext cx="1125538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1" name="Text Box 16"/>
          <p:cNvSpPr txBox="1">
            <a:spLocks noChangeArrowheads="1"/>
          </p:cNvSpPr>
          <p:nvPr/>
        </p:nvSpPr>
        <p:spPr bwMode="auto">
          <a:xfrm>
            <a:off x="7032626" y="3789363"/>
            <a:ext cx="1052513" cy="419100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2" name="Text Box 17"/>
          <p:cNvSpPr txBox="1">
            <a:spLocks noChangeArrowheads="1"/>
          </p:cNvSpPr>
          <p:nvPr/>
        </p:nvSpPr>
        <p:spPr bwMode="auto">
          <a:xfrm>
            <a:off x="7032625" y="5373689"/>
            <a:ext cx="1125538" cy="503237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4" name="Arc 9"/>
          <p:cNvSpPr>
            <a:spLocks/>
          </p:cNvSpPr>
          <p:nvPr/>
        </p:nvSpPr>
        <p:spPr bwMode="auto">
          <a:xfrm flipV="1">
            <a:off x="2927351" y="4797425"/>
            <a:ext cx="2468563" cy="9144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7150">
            <a:solidFill>
              <a:srgbClr val="00808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5" name="Arc 10"/>
          <p:cNvSpPr>
            <a:spLocks/>
          </p:cNvSpPr>
          <p:nvPr/>
        </p:nvSpPr>
        <p:spPr bwMode="auto">
          <a:xfrm flipV="1">
            <a:off x="2495550" y="4724400"/>
            <a:ext cx="457200" cy="73183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6" name="Text Box 18"/>
          <p:cNvSpPr txBox="1">
            <a:spLocks noChangeArrowheads="1"/>
          </p:cNvSpPr>
          <p:nvPr/>
        </p:nvSpPr>
        <p:spPr bwMode="auto">
          <a:xfrm>
            <a:off x="8472488" y="3789363"/>
            <a:ext cx="2266950" cy="18716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značné zatížení sítě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nevyužití potenciálu obratu</a:t>
            </a:r>
            <a:endParaRPr lang="cs-CZ" altLang="cs-CZ" sz="2000" dirty="0">
              <a:solidFill>
                <a:srgbClr val="FF0000"/>
              </a:solidFill>
            </a:endParaRPr>
          </a:p>
        </p:txBody>
      </p:sp>
      <p:sp>
        <p:nvSpPr>
          <p:cNvPr id="31757" name="Rectangle 21"/>
          <p:cNvSpPr>
            <a:spLocks noChangeArrowheads="1"/>
          </p:cNvSpPr>
          <p:nvPr/>
        </p:nvSpPr>
        <p:spPr bwMode="auto">
          <a:xfrm>
            <a:off x="1562101" y="10551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58" name="Rectangle 22"/>
          <p:cNvSpPr>
            <a:spLocks noChangeArrowheads="1"/>
          </p:cNvSpPr>
          <p:nvPr/>
        </p:nvSpPr>
        <p:spPr bwMode="auto">
          <a:xfrm>
            <a:off x="1562101" y="1237170"/>
            <a:ext cx="5822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/>
              <a:t>Ad2)</a:t>
            </a:r>
            <a:endParaRPr lang="cs-CZ" altLang="cs-CZ" sz="11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1759" name="Rectangle 23"/>
          <p:cNvSpPr>
            <a:spLocks noChangeArrowheads="1"/>
          </p:cNvSpPr>
          <p:nvPr/>
        </p:nvSpPr>
        <p:spPr bwMode="auto">
          <a:xfrm>
            <a:off x="1562100" y="1819276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60" name="Rectangle 24"/>
          <p:cNvSpPr>
            <a:spLocks noChangeArrowheads="1"/>
          </p:cNvSpPr>
          <p:nvPr/>
        </p:nvSpPr>
        <p:spPr bwMode="auto">
          <a:xfrm>
            <a:off x="1562100" y="262890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61" name="Rectangle 25"/>
          <p:cNvSpPr>
            <a:spLocks noChangeArrowheads="1"/>
          </p:cNvSpPr>
          <p:nvPr/>
        </p:nvSpPr>
        <p:spPr bwMode="auto">
          <a:xfrm>
            <a:off x="1562101" y="30855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1762" name="Picture 6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76700"/>
            <a:ext cx="896937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3" name="Rectangle 26"/>
          <p:cNvSpPr>
            <a:spLocks noChangeArrowheads="1"/>
          </p:cNvSpPr>
          <p:nvPr/>
        </p:nvSpPr>
        <p:spPr bwMode="auto">
          <a:xfrm>
            <a:off x="1562101" y="4304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64" name="Rectangle 27"/>
          <p:cNvSpPr>
            <a:spLocks noChangeArrowheads="1"/>
          </p:cNvSpPr>
          <p:nvPr/>
        </p:nvSpPr>
        <p:spPr bwMode="auto">
          <a:xfrm>
            <a:off x="1919289" y="4794578"/>
            <a:ext cx="6815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          </a:t>
            </a:r>
            <a:endParaRPr lang="cs-CZ" altLang="cs-CZ" sz="1800"/>
          </a:p>
        </p:txBody>
      </p:sp>
      <p:pic>
        <p:nvPicPr>
          <p:cNvPr id="31765" name="Picture 4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573405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6" name="Rectangle 28"/>
          <p:cNvSpPr>
            <a:spLocks noChangeArrowheads="1"/>
          </p:cNvSpPr>
          <p:nvPr/>
        </p:nvSpPr>
        <p:spPr bwMode="auto">
          <a:xfrm>
            <a:off x="1562101" y="54319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5194522-793D-4401-A2CF-CFEBC3800447}"/>
              </a:ext>
            </a:extLst>
          </p:cNvPr>
          <p:cNvSpPr txBox="1"/>
          <p:nvPr/>
        </p:nvSpPr>
        <p:spPr>
          <a:xfrm>
            <a:off x="3134732" y="6054571"/>
            <a:ext cx="2468562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Zákazník odchází  ke konkurenci</a:t>
            </a:r>
          </a:p>
        </p:txBody>
      </p:sp>
    </p:spTree>
    <p:extLst>
      <p:ext uri="{BB962C8B-B14F-4D97-AF65-F5344CB8AC3E}">
        <p14:creationId xmlns:p14="http://schemas.microsoft.com/office/powerpoint/2010/main" val="3681154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6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412875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26"/>
          <p:cNvSpPr txBox="1">
            <a:spLocks noChangeArrowheads="1"/>
          </p:cNvSpPr>
          <p:nvPr/>
        </p:nvSpPr>
        <p:spPr bwMode="auto">
          <a:xfrm>
            <a:off x="3126743" y="349667"/>
            <a:ext cx="5486400" cy="71171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+mj-lt"/>
                <a:cs typeface="Times New Roman" panose="02020603050405020304" pitchFamily="18" charset="0"/>
              </a:rPr>
              <a:t>(KF)	</a:t>
            </a:r>
            <a:r>
              <a:rPr lang="cs-CZ" altLang="cs-CZ" sz="3600" b="1" dirty="0">
                <a:solidFill>
                  <a:srgbClr val="008080"/>
                </a:solidFill>
                <a:latin typeface="+mj-lt"/>
                <a:cs typeface="Times New Roman" panose="02020603050405020304" pitchFamily="18" charset="0"/>
              </a:rPr>
              <a:t>‹</a:t>
            </a:r>
            <a:r>
              <a:rPr lang="cs-CZ" altLang="cs-CZ" sz="2800" b="1" dirty="0">
                <a:solidFill>
                  <a:srgbClr val="008080"/>
                </a:solidFill>
                <a:latin typeface="+mj-lt"/>
                <a:cs typeface="Times New Roman" panose="02020603050405020304" pitchFamily="18" charset="0"/>
              </a:rPr>
              <a:t>	KAPACITA MOS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500" b="1" dirty="0">
                <a:latin typeface="+mj-lt"/>
                <a:cs typeface="Times New Roman" panose="02020603050405020304" pitchFamily="18" charset="0"/>
              </a:rPr>
              <a:t>			</a:t>
            </a:r>
            <a:r>
              <a:rPr lang="cs-CZ" altLang="cs-CZ" sz="1500" b="1" dirty="0">
                <a:latin typeface="+mj-lt"/>
                <a:cs typeface="Arial" panose="020B0604020202020204" pitchFamily="34" charset="0"/>
              </a:rPr>
              <a:t>	</a:t>
            </a:r>
            <a:endParaRPr lang="cs-CZ" altLang="cs-CZ" sz="1500" b="1" dirty="0">
              <a:latin typeface="+mj-lt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grpSp>
        <p:nvGrpSpPr>
          <p:cNvPr id="32772" name="Group 17"/>
          <p:cNvGrpSpPr>
            <a:grpSpLocks/>
          </p:cNvGrpSpPr>
          <p:nvPr/>
        </p:nvGrpSpPr>
        <p:grpSpPr bwMode="auto">
          <a:xfrm>
            <a:off x="3863975" y="2781301"/>
            <a:ext cx="731838" cy="549275"/>
            <a:chOff x="5184" y="4210"/>
            <a:chExt cx="1152" cy="864"/>
          </a:xfrm>
        </p:grpSpPr>
        <p:sp>
          <p:nvSpPr>
            <p:cNvPr id="32797" name="Line 20"/>
            <p:cNvSpPr>
              <a:spLocks noChangeShapeType="1"/>
            </p:cNvSpPr>
            <p:nvPr/>
          </p:nvSpPr>
          <p:spPr bwMode="auto">
            <a:xfrm>
              <a:off x="5184" y="4642"/>
              <a:ext cx="1152" cy="0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98" name="Line 19"/>
            <p:cNvSpPr>
              <a:spLocks noChangeShapeType="1"/>
            </p:cNvSpPr>
            <p:nvPr/>
          </p:nvSpPr>
          <p:spPr bwMode="auto">
            <a:xfrm flipV="1">
              <a:off x="5184" y="4210"/>
              <a:ext cx="1152" cy="432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99" name="Line 18"/>
            <p:cNvSpPr>
              <a:spLocks noChangeShapeType="1"/>
            </p:cNvSpPr>
            <p:nvPr/>
          </p:nvSpPr>
          <p:spPr bwMode="auto">
            <a:xfrm>
              <a:off x="5184" y="4642"/>
              <a:ext cx="1152" cy="432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2773" name="Text Box 22"/>
          <p:cNvSpPr txBox="1">
            <a:spLocks noChangeArrowheads="1"/>
          </p:cNvSpPr>
          <p:nvPr/>
        </p:nvSpPr>
        <p:spPr bwMode="auto">
          <a:xfrm>
            <a:off x="4872038" y="2852739"/>
            <a:ext cx="1439862" cy="415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8080"/>
                </a:solidFill>
                <a:cs typeface="Times New Roman" panose="02020603050405020304" pitchFamily="18" charset="0"/>
              </a:rPr>
              <a:t>OBRAT</a:t>
            </a:r>
            <a:endParaRPr lang="cs-CZ" altLang="cs-CZ" sz="2400">
              <a:solidFill>
                <a:srgbClr val="008080"/>
              </a:solidFill>
            </a:endParaRPr>
          </a:p>
        </p:txBody>
      </p:sp>
      <p:sp>
        <p:nvSpPr>
          <p:cNvPr id="32774" name="Line 12"/>
          <p:cNvSpPr>
            <a:spLocks noChangeShapeType="1"/>
          </p:cNvSpPr>
          <p:nvPr/>
        </p:nvSpPr>
        <p:spPr bwMode="auto">
          <a:xfrm flipV="1">
            <a:off x="4440239" y="5276055"/>
            <a:ext cx="1006475" cy="366713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5" name="Line 6"/>
          <p:cNvSpPr>
            <a:spLocks noChangeShapeType="1"/>
          </p:cNvSpPr>
          <p:nvPr/>
        </p:nvSpPr>
        <p:spPr bwMode="auto">
          <a:xfrm>
            <a:off x="4440239" y="5734050"/>
            <a:ext cx="1006475" cy="274638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6" name="Text Box 24"/>
          <p:cNvSpPr txBox="1">
            <a:spLocks noChangeArrowheads="1"/>
          </p:cNvSpPr>
          <p:nvPr/>
        </p:nvSpPr>
        <p:spPr bwMode="auto">
          <a:xfrm>
            <a:off x="8173467" y="2509833"/>
            <a:ext cx="3642711" cy="189349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zesílení konkurence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snaha o získání zákazníků od konkurence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ztráty z nevyužitých kapacit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neudržení se na trhu</a:t>
            </a:r>
            <a:endParaRPr lang="cs-CZ" altLang="cs-CZ" sz="2000" dirty="0">
              <a:solidFill>
                <a:srgbClr val="FF0000"/>
              </a:solidFill>
            </a:endParaRPr>
          </a:p>
        </p:txBody>
      </p:sp>
      <p:sp>
        <p:nvSpPr>
          <p:cNvPr id="32777" name="Rectangle 27"/>
          <p:cNvSpPr>
            <a:spLocks noChangeArrowheads="1"/>
          </p:cNvSpPr>
          <p:nvPr/>
        </p:nvSpPr>
        <p:spPr bwMode="auto">
          <a:xfrm>
            <a:off x="1524001" y="-33230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78" name="Rectangle 28"/>
          <p:cNvSpPr>
            <a:spLocks noChangeArrowheads="1"/>
          </p:cNvSpPr>
          <p:nvPr/>
        </p:nvSpPr>
        <p:spPr bwMode="auto">
          <a:xfrm>
            <a:off x="1524001" y="411670"/>
            <a:ext cx="6599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/>
              <a:t>Ad 3)</a:t>
            </a:r>
            <a:endParaRPr lang="cs-CZ" altLang="cs-CZ" sz="11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2779" name="Rectangle 29"/>
          <p:cNvSpPr>
            <a:spLocks noChangeArrowheads="1"/>
          </p:cNvSpPr>
          <p:nvPr/>
        </p:nvSpPr>
        <p:spPr bwMode="auto">
          <a:xfrm>
            <a:off x="1524000" y="431800"/>
            <a:ext cx="184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0" name="Rectangle 30"/>
          <p:cNvSpPr>
            <a:spLocks noChangeArrowheads="1"/>
          </p:cNvSpPr>
          <p:nvPr/>
        </p:nvSpPr>
        <p:spPr bwMode="auto">
          <a:xfrm>
            <a:off x="1524000" y="1347788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1" name="Rectangle 31"/>
          <p:cNvSpPr>
            <a:spLocks noChangeArrowheads="1"/>
          </p:cNvSpPr>
          <p:nvPr/>
        </p:nvSpPr>
        <p:spPr bwMode="auto">
          <a:xfrm>
            <a:off x="1524001" y="18044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2782" name="Picture 15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2565400"/>
            <a:ext cx="10414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3" name="Picture 14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3716338"/>
            <a:ext cx="100806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4" name="Rectangle 32"/>
          <p:cNvSpPr>
            <a:spLocks noChangeArrowheads="1"/>
          </p:cNvSpPr>
          <p:nvPr/>
        </p:nvSpPr>
        <p:spPr bwMode="auto">
          <a:xfrm>
            <a:off x="1524001" y="36332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5" name="Rectangle 33"/>
          <p:cNvSpPr>
            <a:spLocks noChangeArrowheads="1"/>
          </p:cNvSpPr>
          <p:nvPr/>
        </p:nvSpPr>
        <p:spPr bwMode="auto">
          <a:xfrm>
            <a:off x="1524000" y="3817939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6" name="Rectangle 34"/>
          <p:cNvSpPr>
            <a:spLocks noChangeArrowheads="1"/>
          </p:cNvSpPr>
          <p:nvPr/>
        </p:nvSpPr>
        <p:spPr bwMode="auto">
          <a:xfrm>
            <a:off x="1524000" y="46275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7" name="Rectangle 35"/>
          <p:cNvSpPr>
            <a:spLocks noChangeArrowheads="1"/>
          </p:cNvSpPr>
          <p:nvPr/>
        </p:nvSpPr>
        <p:spPr bwMode="auto">
          <a:xfrm>
            <a:off x="1524001" y="5266066"/>
            <a:ext cx="8803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/>
              <a:t>              </a:t>
            </a:r>
            <a:endParaRPr lang="cs-CZ" altLang="cs-CZ" sz="1800"/>
          </a:p>
        </p:txBody>
      </p:sp>
      <p:sp>
        <p:nvSpPr>
          <p:cNvPr id="32790" name="Rectangle 36"/>
          <p:cNvSpPr>
            <a:spLocks noChangeArrowheads="1"/>
          </p:cNvSpPr>
          <p:nvPr/>
        </p:nvSpPr>
        <p:spPr bwMode="auto">
          <a:xfrm>
            <a:off x="1524001" y="6820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91" name="Text Box 37"/>
          <p:cNvSpPr txBox="1">
            <a:spLocks noChangeArrowheads="1"/>
          </p:cNvSpPr>
          <p:nvPr/>
        </p:nvSpPr>
        <p:spPr bwMode="auto">
          <a:xfrm>
            <a:off x="6743700" y="1484313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2" name="Text Box 38"/>
          <p:cNvSpPr txBox="1">
            <a:spLocks noChangeArrowheads="1"/>
          </p:cNvSpPr>
          <p:nvPr/>
        </p:nvSpPr>
        <p:spPr bwMode="auto">
          <a:xfrm>
            <a:off x="6743700" y="2420938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3" name="Text Box 39"/>
          <p:cNvSpPr txBox="1">
            <a:spLocks noChangeArrowheads="1"/>
          </p:cNvSpPr>
          <p:nvPr/>
        </p:nvSpPr>
        <p:spPr bwMode="auto">
          <a:xfrm>
            <a:off x="6743700" y="3284538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4" name="Text Box 40"/>
          <p:cNvSpPr txBox="1">
            <a:spLocks noChangeArrowheads="1"/>
          </p:cNvSpPr>
          <p:nvPr/>
        </p:nvSpPr>
        <p:spPr bwMode="auto">
          <a:xfrm>
            <a:off x="6743700" y="4149726"/>
            <a:ext cx="1125538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5" name="Text Box 41"/>
          <p:cNvSpPr txBox="1">
            <a:spLocks noChangeArrowheads="1"/>
          </p:cNvSpPr>
          <p:nvPr/>
        </p:nvSpPr>
        <p:spPr bwMode="auto">
          <a:xfrm>
            <a:off x="665956" y="5010960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6" name="Text Box 42"/>
          <p:cNvSpPr txBox="1">
            <a:spLocks noChangeArrowheads="1"/>
          </p:cNvSpPr>
          <p:nvPr/>
        </p:nvSpPr>
        <p:spPr bwMode="auto">
          <a:xfrm>
            <a:off x="693106" y="5849937"/>
            <a:ext cx="1125538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>
              <a:solidFill>
                <a:srgbClr val="008080"/>
              </a:solidFill>
            </a:endParaRPr>
          </a:p>
        </p:txBody>
      </p:sp>
      <p:pic>
        <p:nvPicPr>
          <p:cNvPr id="32" name="Obrázek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734D07CE-D3FA-46F7-9953-681BD82A86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996282" y="5010960"/>
            <a:ext cx="1989792" cy="15673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C79DC8E-5407-4F81-AA4B-98551DBB18DA}"/>
              </a:ext>
            </a:extLst>
          </p:cNvPr>
          <p:cNvSpPr txBox="1"/>
          <p:nvPr/>
        </p:nvSpPr>
        <p:spPr>
          <a:xfrm>
            <a:off x="4876800" y="4648200"/>
            <a:ext cx="2438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2277018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57583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48566" y="1735065"/>
            <a:ext cx="7472051" cy="30469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>
                <a:schemeClr val="tx1"/>
              </a:buClr>
            </a:pPr>
            <a:r>
              <a:rPr lang="cs-CZ" altLang="cs-CZ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4. Provozní a prostorová koncentrace </a:t>
            </a:r>
          </a:p>
          <a:p>
            <a:pPr>
              <a:spcBef>
                <a:spcPct val="0"/>
              </a:spcBef>
              <a:buClr>
                <a:schemeClr val="tx1"/>
              </a:buClr>
            </a:pPr>
            <a:endParaRPr lang="cs-CZ" altLang="cs-CZ" sz="2400" u="sng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 Provozní stránka– </a:t>
            </a:r>
            <a:r>
              <a:rPr lang="cs-CZ" sz="2400" b="1" dirty="0">
                <a:solidFill>
                  <a:srgbClr val="008080"/>
                </a:solidFill>
              </a:rPr>
              <a:t>zvyšování průměrné velikosti prodejen (velkokapacitní prodejny)</a:t>
            </a:r>
          </a:p>
          <a:p>
            <a:pPr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 Prostorová stránka – </a:t>
            </a:r>
            <a:r>
              <a:rPr lang="cs-CZ" sz="2400" b="1" dirty="0">
                <a:solidFill>
                  <a:srgbClr val="008080"/>
                </a:solidFill>
              </a:rPr>
              <a:t>soustřeďování provozních jednotek maloobchodu do center osídlení a bytové zástavby.    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48566" y="873460"/>
            <a:ext cx="9595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Principy řešení maloobchodní sítě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72565F7-1794-4F20-9EF3-0B89E8564EBD}"/>
              </a:ext>
            </a:extLst>
          </p:cNvPr>
          <p:cNvSpPr txBox="1"/>
          <p:nvPr/>
        </p:nvSpPr>
        <p:spPr>
          <a:xfrm>
            <a:off x="8192600" y="2046303"/>
            <a:ext cx="3266983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Velkokapacitní prodejny typu SM, HM, DIS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3FC8CD0-A4BD-43B0-AF58-57FA2CAD5B55}"/>
              </a:ext>
            </a:extLst>
          </p:cNvPr>
          <p:cNvSpPr/>
          <p:nvPr/>
        </p:nvSpPr>
        <p:spPr>
          <a:xfrm>
            <a:off x="7341833" y="2046303"/>
            <a:ext cx="363984" cy="27520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030CDE59-5DEE-4194-9482-FAB7D640C23C}"/>
              </a:ext>
            </a:extLst>
          </p:cNvPr>
          <p:cNvSpPr/>
          <p:nvPr/>
        </p:nvSpPr>
        <p:spPr>
          <a:xfrm>
            <a:off x="7315200" y="3291396"/>
            <a:ext cx="363984" cy="27520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F753274-4A9A-4016-9B74-CDC83FA1FCF9}"/>
              </a:ext>
            </a:extLst>
          </p:cNvPr>
          <p:cNvSpPr txBox="1"/>
          <p:nvPr/>
        </p:nvSpPr>
        <p:spPr>
          <a:xfrm>
            <a:off x="8247353" y="3325258"/>
            <a:ext cx="3266983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Nákupní centra, střediska…</a:t>
            </a:r>
          </a:p>
        </p:txBody>
      </p:sp>
      <p:pic>
        <p:nvPicPr>
          <p:cNvPr id="11" name="Picture 2" descr="Centrum Chodov">
            <a:extLst>
              <a:ext uri="{FF2B5EF4-FFF2-40B4-BE49-F238E27FC236}">
                <a16:creationId xmlns:a16="http://schemas.microsoft.com/office/drawing/2014/main" id="{6B608C88-3D3A-4B2F-A653-D7A6FAD2B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557" y="4542408"/>
            <a:ext cx="2298577" cy="208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295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15"/>
          <p:cNvSpPr>
            <a:spLocks noChangeArrowheads="1"/>
          </p:cNvSpPr>
          <p:nvPr/>
        </p:nvSpPr>
        <p:spPr bwMode="auto">
          <a:xfrm>
            <a:off x="7967664" y="1412875"/>
            <a:ext cx="549275" cy="800100"/>
          </a:xfrm>
          <a:prstGeom prst="rightArrowCallout">
            <a:avLst>
              <a:gd name="adj1" fmla="val 36416"/>
              <a:gd name="adj2" fmla="val 36416"/>
              <a:gd name="adj3" fmla="val 16667"/>
              <a:gd name="adj4" fmla="val 66667"/>
            </a:avLst>
          </a:prstGeom>
          <a:solidFill>
            <a:srgbClr val="339966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19" name="AutoShape 11"/>
          <p:cNvSpPr>
            <a:spLocks noChangeArrowheads="1"/>
          </p:cNvSpPr>
          <p:nvPr/>
        </p:nvSpPr>
        <p:spPr bwMode="auto">
          <a:xfrm>
            <a:off x="8040688" y="5373688"/>
            <a:ext cx="639762" cy="914400"/>
          </a:xfrm>
          <a:prstGeom prst="rightArrowCallout">
            <a:avLst>
              <a:gd name="adj1" fmla="val 35732"/>
              <a:gd name="adj2" fmla="val 35732"/>
              <a:gd name="adj3" fmla="val 16667"/>
              <a:gd name="adj4" fmla="val 66667"/>
            </a:avLst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0" name="AutoShape 16"/>
          <p:cNvSpPr>
            <a:spLocks noChangeArrowheads="1"/>
          </p:cNvSpPr>
          <p:nvPr/>
        </p:nvSpPr>
        <p:spPr bwMode="auto">
          <a:xfrm>
            <a:off x="8040688" y="2781301"/>
            <a:ext cx="457200" cy="479425"/>
          </a:xfrm>
          <a:prstGeom prst="rightArrowCallout">
            <a:avLst>
              <a:gd name="adj1" fmla="val 26215"/>
              <a:gd name="adj2" fmla="val 26215"/>
              <a:gd name="adj3" fmla="val 16667"/>
              <a:gd name="adj4" fmla="val 66667"/>
            </a:avLst>
          </a:prstGeom>
          <a:solidFill>
            <a:srgbClr val="99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1" name="AutoShape 9"/>
          <p:cNvSpPr>
            <a:spLocks noChangeArrowheads="1"/>
          </p:cNvSpPr>
          <p:nvPr/>
        </p:nvSpPr>
        <p:spPr bwMode="auto">
          <a:xfrm>
            <a:off x="8040688" y="3789363"/>
            <a:ext cx="457200" cy="457200"/>
          </a:xfrm>
          <a:prstGeom prst="rightArrowCallout">
            <a:avLst>
              <a:gd name="adj1" fmla="val 25000"/>
              <a:gd name="adj2" fmla="val 25000"/>
              <a:gd name="adj3" fmla="val 16667"/>
              <a:gd name="adj4" fmla="val 66667"/>
            </a:avLst>
          </a:prstGeom>
          <a:solidFill>
            <a:srgbClr val="00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2" name="Text Box 18"/>
          <p:cNvSpPr txBox="1">
            <a:spLocks noChangeArrowheads="1"/>
          </p:cNvSpPr>
          <p:nvPr/>
        </p:nvSpPr>
        <p:spPr bwMode="auto">
          <a:xfrm>
            <a:off x="8688389" y="1412876"/>
            <a:ext cx="1800225" cy="720725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66"/>
                </a:solidFill>
                <a:cs typeface="Times New Roman" panose="02020603050405020304" pitchFamily="18" charset="0"/>
              </a:rPr>
              <a:t>Centrální   vybavenost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23" name="Text Box 14"/>
          <p:cNvSpPr txBox="1">
            <a:spLocks noChangeArrowheads="1"/>
          </p:cNvSpPr>
          <p:nvPr/>
        </p:nvSpPr>
        <p:spPr bwMode="auto">
          <a:xfrm>
            <a:off x="2351088" y="1341439"/>
            <a:ext cx="5327650" cy="11525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Sezónní prodej (občerstvení, květiny, upomínky)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Obchodní domy            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a úzce speciali</a:t>
            </a: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zované prodejny</a:t>
            </a:r>
            <a:endParaRPr lang="cs-CZ" altLang="cs-CZ" sz="1800" dirty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0066"/>
              </a:solidFill>
            </a:endParaRPr>
          </a:p>
        </p:txBody>
      </p:sp>
      <p:sp>
        <p:nvSpPr>
          <p:cNvPr id="34824" name="Text Box 17"/>
          <p:cNvSpPr txBox="1">
            <a:spLocks noChangeArrowheads="1"/>
          </p:cNvSpPr>
          <p:nvPr/>
        </p:nvSpPr>
        <p:spPr bwMode="auto">
          <a:xfrm>
            <a:off x="8688389" y="2492376"/>
            <a:ext cx="1800225" cy="792163"/>
          </a:xfrm>
          <a:prstGeom prst="rect">
            <a:avLst/>
          </a:prstGeom>
          <a:solidFill>
            <a:srgbClr val="FFFFCC"/>
          </a:solidFill>
          <a:ln w="38100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66"/>
                </a:solidFill>
                <a:cs typeface="Times New Roman" panose="02020603050405020304" pitchFamily="18" charset="0"/>
              </a:rPr>
              <a:t>Sektorová vybavenost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2351089" y="2781300"/>
            <a:ext cx="5400675" cy="685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a úzce specializované prodejny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nepotravinářského sortimentu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</a:t>
            </a:r>
            <a:endParaRPr lang="cs-CZ" altLang="cs-CZ" sz="11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4826" name="Text Box 6"/>
          <p:cNvSpPr txBox="1">
            <a:spLocks noChangeArrowheads="1"/>
          </p:cNvSpPr>
          <p:nvPr/>
        </p:nvSpPr>
        <p:spPr bwMode="auto">
          <a:xfrm>
            <a:off x="2351088" y="3716338"/>
            <a:ext cx="5472112" cy="685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prodejny nepotravinářského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sortimentu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</a:t>
            </a:r>
            <a:r>
              <a:rPr lang="cs-CZ" altLang="cs-CZ" sz="12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34827" name="Text Box 13"/>
          <p:cNvSpPr txBox="1">
            <a:spLocks noChangeArrowheads="1"/>
          </p:cNvSpPr>
          <p:nvPr/>
        </p:nvSpPr>
        <p:spPr bwMode="auto">
          <a:xfrm>
            <a:off x="8688389" y="3716339"/>
            <a:ext cx="1800225" cy="858837"/>
          </a:xfrm>
          <a:prstGeom prst="rect">
            <a:avLst/>
          </a:prstGeom>
          <a:solidFill>
            <a:srgbClr val="FFFFCC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66"/>
                </a:solidFill>
                <a:cs typeface="Times New Roman" panose="02020603050405020304" pitchFamily="18" charset="0"/>
              </a:rPr>
              <a:t>Obvodová     vybavenost</a:t>
            </a:r>
            <a:endParaRPr lang="cs-CZ" altLang="cs-CZ" sz="2000">
              <a:solidFill>
                <a:srgbClr val="000066"/>
              </a:solidFill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8832851" y="5300664"/>
            <a:ext cx="1655763" cy="865187"/>
          </a:xfrm>
          <a:prstGeom prst="rect">
            <a:avLst/>
          </a:prstGeom>
          <a:solidFill>
            <a:srgbClr val="FFFFCC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66"/>
                </a:solidFill>
                <a:cs typeface="Times New Roman" panose="02020603050405020304" pitchFamily="18" charset="0"/>
              </a:rPr>
              <a:t>Základní vybavenost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29" name="Text Box 10"/>
          <p:cNvSpPr txBox="1">
            <a:spLocks noChangeArrowheads="1"/>
          </p:cNvSpPr>
          <p:nvPr/>
        </p:nvSpPr>
        <p:spPr bwMode="auto">
          <a:xfrm>
            <a:off x="2422527" y="4557712"/>
            <a:ext cx="5327650" cy="213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 err="1">
                <a:solidFill>
                  <a:srgbClr val="008080"/>
                </a:solidFill>
                <a:cs typeface="Times New Roman" panose="02020603050405020304" pitchFamily="18" charset="0"/>
              </a:rPr>
              <a:t>Širokosortimentní</a:t>
            </a: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 prodejna nepotravinářského zboží                       </a:t>
            </a: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Prodejny typu lahůdky, cukrárna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Supermarket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 err="1">
                <a:solidFill>
                  <a:srgbClr val="008080"/>
                </a:solidFill>
                <a:cs typeface="Times New Roman" panose="02020603050405020304" pitchFamily="18" charset="0"/>
              </a:rPr>
              <a:t>Plnosortimentní</a:t>
            </a: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 prodejna potravin typu </a:t>
            </a:r>
            <a:r>
              <a:rPr lang="cs-CZ" altLang="cs-CZ" sz="1800" b="1" dirty="0" err="1">
                <a:solidFill>
                  <a:srgbClr val="008080"/>
                </a:solidFill>
                <a:cs typeface="Times New Roman" panose="02020603050405020304" pitchFamily="18" charset="0"/>
              </a:rPr>
              <a:t>superstore</a:t>
            </a: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Smíšená prodejna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34830" name="Text Box 4"/>
          <p:cNvSpPr txBox="1">
            <a:spLocks noChangeArrowheads="1"/>
          </p:cNvSpPr>
          <p:nvPr/>
        </p:nvSpPr>
        <p:spPr bwMode="auto">
          <a:xfrm>
            <a:off x="1703389" y="4797426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1" name="Rectangle 19"/>
          <p:cNvSpPr>
            <a:spLocks noChangeArrowheads="1"/>
          </p:cNvSpPr>
          <p:nvPr/>
        </p:nvSpPr>
        <p:spPr bwMode="auto">
          <a:xfrm>
            <a:off x="1560514" y="-1033120"/>
            <a:ext cx="18473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32" name="Rectangle 22"/>
          <p:cNvSpPr>
            <a:spLocks noChangeArrowheads="1"/>
          </p:cNvSpPr>
          <p:nvPr/>
        </p:nvSpPr>
        <p:spPr bwMode="auto">
          <a:xfrm>
            <a:off x="1560513" y="-871538"/>
            <a:ext cx="184150" cy="93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3" name="Rectangle 24"/>
          <p:cNvSpPr>
            <a:spLocks noChangeArrowheads="1"/>
          </p:cNvSpPr>
          <p:nvPr/>
        </p:nvSpPr>
        <p:spPr bwMode="auto">
          <a:xfrm>
            <a:off x="1021699" y="-509884"/>
            <a:ext cx="863903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5. Hierarchie MOS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Stupně obchodní vybavenosti – stavíme jaké dům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4834" name="Rectangle 27"/>
          <p:cNvSpPr>
            <a:spLocks noChangeArrowheads="1"/>
          </p:cNvSpPr>
          <p:nvPr/>
        </p:nvSpPr>
        <p:spPr bwMode="auto">
          <a:xfrm>
            <a:off x="1560513" y="1035051"/>
            <a:ext cx="18415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5" name="Rectangle 29"/>
          <p:cNvSpPr>
            <a:spLocks noChangeArrowheads="1"/>
          </p:cNvSpPr>
          <p:nvPr/>
        </p:nvSpPr>
        <p:spPr bwMode="auto">
          <a:xfrm>
            <a:off x="1560513" y="170656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6" name="Rectangle 35"/>
          <p:cNvSpPr>
            <a:spLocks noChangeArrowheads="1"/>
          </p:cNvSpPr>
          <p:nvPr/>
        </p:nvSpPr>
        <p:spPr bwMode="auto">
          <a:xfrm>
            <a:off x="1560513" y="2378075"/>
            <a:ext cx="18415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37" name="Text Box 36"/>
          <p:cNvSpPr txBox="1">
            <a:spLocks noChangeArrowheads="1"/>
          </p:cNvSpPr>
          <p:nvPr/>
        </p:nvSpPr>
        <p:spPr bwMode="auto">
          <a:xfrm>
            <a:off x="1703389" y="3716339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8" name="Text Box 37"/>
          <p:cNvSpPr txBox="1">
            <a:spLocks noChangeArrowheads="1"/>
          </p:cNvSpPr>
          <p:nvPr/>
        </p:nvSpPr>
        <p:spPr bwMode="auto">
          <a:xfrm>
            <a:off x="1703389" y="2852739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9" name="Text Box 38"/>
          <p:cNvSpPr txBox="1">
            <a:spLocks noChangeArrowheads="1"/>
          </p:cNvSpPr>
          <p:nvPr/>
        </p:nvSpPr>
        <p:spPr bwMode="auto">
          <a:xfrm>
            <a:off x="1703389" y="1412876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dirty="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 dirty="0">
              <a:solidFill>
                <a:srgbClr val="000066"/>
              </a:solidFill>
            </a:endParaRP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75" y="5873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9146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1835</Words>
  <Application>Microsoft Office PowerPoint</Application>
  <PresentationFormat>Širokoúhlá obrazovka</PresentationFormat>
  <Paragraphs>250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217</cp:revision>
  <cp:lastPrinted>2021-04-22T16:00:29Z</cp:lastPrinted>
  <dcterms:created xsi:type="dcterms:W3CDTF">2016-11-25T20:36:16Z</dcterms:created>
  <dcterms:modified xsi:type="dcterms:W3CDTF">2021-04-22T16:07:25Z</dcterms:modified>
</cp:coreProperties>
</file>