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sldIdLst>
    <p:sldId id="256" r:id="rId2"/>
    <p:sldId id="325" r:id="rId3"/>
    <p:sldId id="259" r:id="rId4"/>
    <p:sldId id="324" r:id="rId5"/>
    <p:sldId id="266" r:id="rId6"/>
    <p:sldId id="299" r:id="rId7"/>
    <p:sldId id="268" r:id="rId8"/>
    <p:sldId id="300" r:id="rId9"/>
    <p:sldId id="301" r:id="rId10"/>
    <p:sldId id="308" r:id="rId11"/>
    <p:sldId id="310" r:id="rId12"/>
    <p:sldId id="302" r:id="rId13"/>
    <p:sldId id="303" r:id="rId14"/>
    <p:sldId id="306" r:id="rId15"/>
    <p:sldId id="307" r:id="rId16"/>
    <p:sldId id="309" r:id="rId17"/>
    <p:sldId id="304" r:id="rId18"/>
    <p:sldId id="305" r:id="rId19"/>
    <p:sldId id="311" r:id="rId20"/>
    <p:sldId id="314" r:id="rId21"/>
    <p:sldId id="312" r:id="rId22"/>
    <p:sldId id="270" r:id="rId23"/>
    <p:sldId id="315" r:id="rId24"/>
    <p:sldId id="316" r:id="rId25"/>
    <p:sldId id="317" r:id="rId26"/>
    <p:sldId id="318" r:id="rId27"/>
    <p:sldId id="319" r:id="rId28"/>
    <p:sldId id="320" r:id="rId29"/>
    <p:sldId id="321" r:id="rId30"/>
    <p:sldId id="322" r:id="rId31"/>
    <p:sldId id="323" r:id="rId32"/>
    <p:sldId id="326" r:id="rId33"/>
    <p:sldId id="328" r:id="rId34"/>
    <p:sldId id="329"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53" r:id="rId59"/>
    <p:sldId id="354" r:id="rId60"/>
    <p:sldId id="355" r:id="rId61"/>
    <p:sldId id="356" r:id="rId62"/>
    <p:sldId id="357" r:id="rId63"/>
    <p:sldId id="358" r:id="rId64"/>
    <p:sldId id="359" r:id="rId65"/>
    <p:sldId id="360" r:id="rId66"/>
    <p:sldId id="361" r:id="rId67"/>
    <p:sldId id="362" r:id="rId68"/>
    <p:sldId id="363" r:id="rId69"/>
    <p:sldId id="364" r:id="rId70"/>
    <p:sldId id="365" r:id="rId71"/>
    <p:sldId id="366" r:id="rId72"/>
    <p:sldId id="367" r:id="rId73"/>
    <p:sldId id="368" r:id="rId74"/>
    <p:sldId id="369" r:id="rId75"/>
    <p:sldId id="370" r:id="rId76"/>
    <p:sldId id="371" r:id="rId77"/>
    <p:sldId id="372" r:id="rId78"/>
    <p:sldId id="373" r:id="rId79"/>
    <p:sldId id="374" r:id="rId80"/>
    <p:sldId id="375" r:id="rId81"/>
    <p:sldId id="376" r:id="rId82"/>
    <p:sldId id="377" r:id="rId83"/>
    <p:sldId id="378" r:id="rId84"/>
    <p:sldId id="379" r:id="rId85"/>
    <p:sldId id="380" r:id="rId86"/>
    <p:sldId id="381" r:id="rId87"/>
    <p:sldId id="382" r:id="rId88"/>
    <p:sldId id="383" r:id="rId89"/>
    <p:sldId id="384" r:id="rId90"/>
    <p:sldId id="385" r:id="rId91"/>
    <p:sldId id="386" r:id="rId92"/>
    <p:sldId id="387" r:id="rId93"/>
    <p:sldId id="388" r:id="rId9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09.03.2021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Historický vývoj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a:t>
            </a:r>
            <a:r>
              <a:rPr lang="cs-CZ" sz="1400" dirty="0" smtClean="0">
                <a:solidFill>
                  <a:schemeClr val="bg1"/>
                </a:solidFill>
                <a:latin typeface="Times New Roman" panose="02020603050405020304" pitchFamily="18" charset="0"/>
                <a:cs typeface="Times New Roman" panose="02020603050405020304" pitchFamily="18" charset="0"/>
              </a:rPr>
              <a:t>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Škola vědeckého řízení přenáší vědecké </a:t>
            </a:r>
            <a:r>
              <a:rPr lang="cs-CZ" sz="1800" dirty="0"/>
              <a:t>přístupy do řízení </a:t>
            </a:r>
            <a:r>
              <a:rPr lang="cs-CZ" sz="1800" dirty="0" smtClean="0"/>
              <a:t>výroby.</a:t>
            </a:r>
            <a:endParaRPr lang="cs-CZ" sz="1800" dirty="0"/>
          </a:p>
          <a:p>
            <a:pPr algn="just"/>
            <a:r>
              <a:rPr lang="cs-CZ" sz="1800" dirty="0"/>
              <a:t>Vědeckost a exaktní metody spočívaly v měření času spotřebovaného při práci a v analýze a měření pracovních pohybů. Preferovaly uspořádání a standardní vybavení pracoviště jako výchozího faktoru pro požadovaný výkon, jemuž se pracovník musí </a:t>
            </a:r>
            <a:r>
              <a:rPr lang="cs-CZ" sz="1800" dirty="0" smtClean="0"/>
              <a:t>přizpůsobit. Pozornost </a:t>
            </a:r>
            <a:r>
              <a:rPr lang="cs-CZ" sz="1800" dirty="0"/>
              <a:t>je věnována výkonu práce na pracovištích, řízení na úrovni dílen a </a:t>
            </a:r>
            <a:r>
              <a:rPr lang="cs-CZ" sz="1800" dirty="0" smtClean="0"/>
              <a:t>provozů.</a:t>
            </a:r>
          </a:p>
          <a:p>
            <a:pPr algn="just"/>
            <a:r>
              <a:rPr lang="cs-CZ" sz="1800" dirty="0"/>
              <a:t>Škola vědeckého řízení </a:t>
            </a:r>
            <a:r>
              <a:rPr lang="cs-CZ" sz="1800" dirty="0" smtClean="0"/>
              <a:t>preferovala </a:t>
            </a:r>
            <a:r>
              <a:rPr lang="cs-CZ" sz="1800" dirty="0"/>
              <a:t>zvyšování výkonnosti pracovníků na základě využívání tvrdých výkonových norem a pracovní </a:t>
            </a:r>
            <a:r>
              <a:rPr lang="cs-CZ" sz="1800" dirty="0" smtClean="0"/>
              <a:t>disciplíny.</a:t>
            </a:r>
            <a:endParaRPr lang="cs-CZ" sz="1800" dirty="0"/>
          </a:p>
          <a:p>
            <a:pPr algn="just"/>
            <a:r>
              <a:rPr lang="cs-CZ" sz="1800" dirty="0"/>
              <a:t>Nejvýznamnější představitelé této školy byli F. W. </a:t>
            </a:r>
            <a:r>
              <a:rPr lang="cs-CZ" sz="1800" dirty="0" err="1"/>
              <a:t>Taylor</a:t>
            </a:r>
            <a:r>
              <a:rPr lang="cs-CZ" sz="1800" dirty="0"/>
              <a:t>, H. L. </a:t>
            </a:r>
            <a:r>
              <a:rPr lang="cs-CZ" sz="1800" dirty="0" err="1"/>
              <a:t>Gantt</a:t>
            </a:r>
            <a:r>
              <a:rPr lang="cs-CZ" sz="1800" dirty="0"/>
              <a:t>, H. </a:t>
            </a:r>
            <a:r>
              <a:rPr lang="cs-CZ" sz="1800" dirty="0" err="1"/>
              <a:t>Emerson</a:t>
            </a:r>
            <a:r>
              <a:rPr lang="cs-CZ" sz="1800" dirty="0"/>
              <a:t>, F. B. </a:t>
            </a:r>
            <a:r>
              <a:rPr lang="cs-CZ" sz="1800" dirty="0" err="1"/>
              <a:t>Gilbreth</a:t>
            </a:r>
            <a:r>
              <a:rPr lang="cs-CZ" sz="1800" dirty="0"/>
              <a:t>, L. </a:t>
            </a:r>
            <a:r>
              <a:rPr lang="cs-CZ" sz="1800" dirty="0" err="1"/>
              <a:t>Gilbrethová</a:t>
            </a:r>
            <a:r>
              <a:rPr lang="cs-CZ" sz="1800" dirty="0"/>
              <a:t>, H. Ford a T. Baťa. </a:t>
            </a:r>
            <a:endParaRPr lang="cs-CZ" sz="1800" dirty="0" smtClean="0"/>
          </a:p>
          <a:p>
            <a:pPr algn="just"/>
            <a:r>
              <a:rPr lang="cs-CZ" sz="1800" dirty="0" smtClean="0"/>
              <a:t>Za </a:t>
            </a:r>
            <a:r>
              <a:rPr lang="cs-CZ" sz="1800" dirty="0"/>
              <a:t>zakladatele této školy je považován F. W. </a:t>
            </a:r>
            <a:r>
              <a:rPr lang="cs-CZ" sz="1800" dirty="0" err="1"/>
              <a:t>Taylor</a:t>
            </a:r>
            <a:r>
              <a:rPr lang="cs-CZ" sz="1800" dirty="0"/>
              <a:t> (1856–1917). Jedním z nejvýznamnějších a dosud zejména u nás nedoceněným spolutvůrcem školy vědeckého řízení, byl Tomáš </a:t>
            </a:r>
            <a:r>
              <a:rPr lang="cs-CZ" sz="1800" dirty="0" smtClean="0"/>
              <a:t>Baťa.</a:t>
            </a:r>
            <a:endParaRPr lang="cs-CZ" sz="1800" dirty="0"/>
          </a:p>
          <a:p>
            <a:pPr algn="just"/>
            <a:endParaRPr lang="cs-CZ" sz="1800" dirty="0"/>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vědeckého řízení I</a:t>
            </a:r>
            <a:endParaRPr lang="cs-CZ" dirty="0"/>
          </a:p>
        </p:txBody>
      </p:sp>
    </p:spTree>
    <p:extLst>
      <p:ext uri="{BB962C8B-B14F-4D97-AF65-F5344CB8AC3E}">
        <p14:creationId xmlns:p14="http://schemas.microsoft.com/office/powerpoint/2010/main" val="201276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F</a:t>
            </a:r>
            <a:r>
              <a:rPr lang="cs-CZ" sz="1800" dirty="0"/>
              <a:t>. W. </a:t>
            </a:r>
            <a:r>
              <a:rPr lang="cs-CZ" sz="1800" dirty="0" err="1"/>
              <a:t>Taylor</a:t>
            </a:r>
            <a:r>
              <a:rPr lang="cs-CZ" sz="1800" dirty="0"/>
              <a:t> vypracoval základní principy normování práce, založeného na časových studiích. </a:t>
            </a:r>
            <a:endParaRPr lang="cs-CZ" sz="1800" dirty="0" smtClean="0"/>
          </a:p>
          <a:p>
            <a:pPr algn="just"/>
            <a:r>
              <a:rPr lang="cs-CZ" sz="1800" dirty="0" smtClean="0"/>
              <a:t>Časové </a:t>
            </a:r>
            <a:r>
              <a:rPr lang="cs-CZ" sz="1800" dirty="0"/>
              <a:t>studie však jako nevhodné pro stanovení pracovního úkolu, zdlouhavé a nepřesné, kritizoval F. B. </a:t>
            </a:r>
            <a:r>
              <a:rPr lang="cs-CZ" sz="1800" dirty="0" err="1"/>
              <a:t>Gilbreth</a:t>
            </a:r>
            <a:r>
              <a:rPr lang="cs-CZ" sz="1800" dirty="0"/>
              <a:t> (1868–1924) a navrhl používat pro stanovení norem metodu založenou na studiu a měření pohybů pracovníka při práci. </a:t>
            </a:r>
            <a:endParaRPr lang="cs-CZ" sz="1800" dirty="0" smtClean="0"/>
          </a:p>
          <a:p>
            <a:pPr algn="just"/>
            <a:r>
              <a:rPr lang="cs-CZ" sz="1800" dirty="0" smtClean="0"/>
              <a:t>Stal </a:t>
            </a:r>
            <a:r>
              <a:rPr lang="cs-CZ" sz="1800" dirty="0"/>
              <a:t>se tak zakladatelem pohybových studií. Veškeré pohyby, které člověk při práci vykonává, rozdělil na nutné a zbytečné a vypracoval metody, jak má pracovník splnit úkol s nejmenším počtem nutných pohybů.</a:t>
            </a:r>
          </a:p>
          <a:p>
            <a:pPr algn="just"/>
            <a:r>
              <a:rPr lang="cs-CZ" sz="1800" dirty="0"/>
              <a:t>Principy F. W. </a:t>
            </a:r>
            <a:r>
              <a:rPr lang="cs-CZ" sz="1800" dirty="0" err="1"/>
              <a:t>Taylora</a:t>
            </a:r>
            <a:r>
              <a:rPr lang="cs-CZ" sz="1800" dirty="0"/>
              <a:t> a F. B. </a:t>
            </a:r>
            <a:r>
              <a:rPr lang="cs-CZ" sz="1800" dirty="0" err="1"/>
              <a:t>Gilbretha</a:t>
            </a:r>
            <a:r>
              <a:rPr lang="cs-CZ" sz="1800" dirty="0"/>
              <a:t> využil H. Ford (1863–1924), který seřadil stroje a dělníky podle operací v pořadí v jakém byly vykonávány a zavedl pásovou výrobu.</a:t>
            </a:r>
          </a:p>
          <a:p>
            <a:pPr algn="just"/>
            <a:endParaRPr lang="cs-CZ" sz="1800" dirty="0"/>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vědeckého řízení II</a:t>
            </a:r>
            <a:endParaRPr lang="cs-CZ" dirty="0"/>
          </a:p>
        </p:txBody>
      </p:sp>
    </p:spTree>
    <p:extLst>
      <p:ext uri="{BB962C8B-B14F-4D97-AF65-F5344CB8AC3E}">
        <p14:creationId xmlns:p14="http://schemas.microsoft.com/office/powerpoint/2010/main" val="132977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err="1" smtClean="0"/>
              <a:t>Taylor</a:t>
            </a:r>
            <a:r>
              <a:rPr lang="cs-CZ" sz="1800" dirty="0" smtClean="0"/>
              <a:t> </a:t>
            </a:r>
            <a:r>
              <a:rPr lang="cs-CZ" sz="1800" dirty="0"/>
              <a:t>je považován za zakladatele tzv. vědeckého managementu, zaměřil se na zefektivnění činnosti výrobních dělníků a zvyšování produktivity. Jeho systém řízení zahrnoval tyto hlavní </a:t>
            </a:r>
            <a:r>
              <a:rPr lang="cs-CZ" sz="1800" dirty="0" smtClean="0"/>
              <a:t>principy:</a:t>
            </a:r>
          </a:p>
          <a:p>
            <a:pPr lvl="1" algn="just"/>
            <a:r>
              <a:rPr lang="cs-CZ" sz="1800" dirty="0"/>
              <a:t>dělníkům se přidělují úkoly v podobě denních výkonových norem</a:t>
            </a:r>
            <a:r>
              <a:rPr lang="cs-CZ" sz="1800" dirty="0" smtClean="0"/>
              <a:t>;</a:t>
            </a:r>
          </a:p>
          <a:p>
            <a:pPr lvl="1" algn="just"/>
            <a:r>
              <a:rPr lang="cs-CZ" sz="1800" dirty="0"/>
              <a:t>k motivování pracovníků využívá úkolovou mzdu (v té době byla obvyklá jen hodinová mzda)</a:t>
            </a:r>
            <a:r>
              <a:rPr lang="cs-CZ" sz="1800" dirty="0" smtClean="0"/>
              <a:t>;</a:t>
            </a:r>
          </a:p>
          <a:p>
            <a:pPr lvl="1" algn="just"/>
            <a:r>
              <a:rPr lang="cs-CZ" sz="1800" dirty="0"/>
              <a:t>uplatňuje vědecký výběr pracovníků podle jejich schopností, síly, odolnosti vůči </a:t>
            </a:r>
            <a:r>
              <a:rPr lang="cs-CZ" sz="1800" dirty="0" smtClean="0"/>
              <a:t>únavě;</a:t>
            </a:r>
            <a:endParaRPr lang="cs-CZ" sz="1800" dirty="0"/>
          </a:p>
          <a:p>
            <a:pPr lvl="1" algn="just"/>
            <a:r>
              <a:rPr lang="cs-CZ" sz="1800" dirty="0"/>
              <a:t>kladl důraz na kázeň v tom smyslu, že řídící pracovníci mají mít odbornou kvalifikaci k řízení dělníků a ti mají disciplinovaně plnit jejich </a:t>
            </a:r>
            <a:r>
              <a:rPr lang="cs-CZ" sz="1800" dirty="0" smtClean="0"/>
              <a:t>pokyny;</a:t>
            </a:r>
          </a:p>
          <a:p>
            <a:pPr lvl="1" algn="just"/>
            <a:r>
              <a:rPr lang="cs-CZ" sz="1800" dirty="0"/>
              <a:t>veškerou odpovědnost za práci dělníků přesouvá na </a:t>
            </a:r>
            <a:r>
              <a:rPr lang="cs-CZ" sz="1800" dirty="0" smtClean="0"/>
              <a:t>manažery.</a:t>
            </a:r>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Frederick </a:t>
            </a:r>
            <a:r>
              <a:rPr lang="cs-CZ" dirty="0" err="1" smtClean="0"/>
              <a:t>Winslow</a:t>
            </a:r>
            <a:r>
              <a:rPr lang="cs-CZ" dirty="0" smtClean="0"/>
              <a:t> </a:t>
            </a:r>
            <a:r>
              <a:rPr lang="cs-CZ" dirty="0" err="1" smtClean="0"/>
              <a:t>Taylor</a:t>
            </a:r>
            <a:r>
              <a:rPr lang="cs-CZ" dirty="0" smtClean="0"/>
              <a:t> (1856 – 1915)</a:t>
            </a:r>
            <a:endParaRPr lang="cs-CZ" dirty="0"/>
          </a:p>
        </p:txBody>
      </p:sp>
    </p:spTree>
    <p:extLst>
      <p:ext uri="{BB962C8B-B14F-4D97-AF65-F5344CB8AC3E}">
        <p14:creationId xmlns:p14="http://schemas.microsoft.com/office/powerpoint/2010/main" val="40952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smtClean="0"/>
              <a:t>Henry Ford </a:t>
            </a:r>
            <a:r>
              <a:rPr lang="cs-CZ" sz="1700" dirty="0"/>
              <a:t>je považován za praktického realizátora myšlenek vědeckého managementu. </a:t>
            </a:r>
            <a:r>
              <a:rPr lang="cs-CZ" sz="1700" dirty="0" smtClean="0"/>
              <a:t>Mezi jeho hlavní přínosy můžeme zařadit tyto :</a:t>
            </a:r>
          </a:p>
          <a:p>
            <a:pPr lvl="1" algn="just"/>
            <a:r>
              <a:rPr lang="cs-CZ" sz="1700" dirty="0"/>
              <a:t>využívání nekvalifikovaných pracovníků, neboť pro vykonávání jednoduchých úkonů stačí </a:t>
            </a:r>
            <a:r>
              <a:rPr lang="cs-CZ" sz="1700" dirty="0" smtClean="0"/>
              <a:t>zaškolení;</a:t>
            </a:r>
          </a:p>
          <a:p>
            <a:pPr lvl="1" algn="just"/>
            <a:r>
              <a:rPr lang="cs-CZ" sz="1700" dirty="0"/>
              <a:t>zavedení hromadné výroby jednoho výrobku - vyráběl automobil model T (tzv. "Plechová Líza</a:t>
            </a:r>
            <a:r>
              <a:rPr lang="cs-CZ" sz="1700" dirty="0" smtClean="0"/>
              <a:t>");</a:t>
            </a:r>
          </a:p>
          <a:p>
            <a:pPr lvl="1" algn="just"/>
            <a:r>
              <a:rPr lang="cs-CZ" sz="1700" dirty="0"/>
              <a:t>dělníky </a:t>
            </a:r>
            <a:r>
              <a:rPr lang="cs-CZ" sz="1700" dirty="0" smtClean="0"/>
              <a:t>stabilizoval </a:t>
            </a:r>
            <a:r>
              <a:rPr lang="cs-CZ" sz="1700" dirty="0"/>
              <a:t>přitažlivým výdělkem (minimální denní mzda se zvýšila z 2,5 dolarů na</a:t>
            </a:r>
            <a:r>
              <a:rPr lang="cs-CZ" sz="1700" b="1" dirty="0"/>
              <a:t> </a:t>
            </a:r>
            <a:r>
              <a:rPr lang="cs-CZ" sz="1700" dirty="0"/>
              <a:t>5 </a:t>
            </a:r>
            <a:r>
              <a:rPr lang="cs-CZ" sz="1700" dirty="0" smtClean="0"/>
              <a:t>dolarů), </a:t>
            </a:r>
            <a:r>
              <a:rPr lang="cs-CZ" sz="1700" dirty="0"/>
              <a:t>zaměstnancům byl přiznán prémiový podíl na zisku společnosti a pro rodiny stálých zaměstnanců se zavedl program podnikové lékařské péče, výstavby sportovišť k trávení volného času atd</a:t>
            </a:r>
            <a:r>
              <a:rPr lang="cs-CZ" sz="1700" dirty="0" smtClean="0"/>
              <a:t>.;</a:t>
            </a:r>
          </a:p>
          <a:p>
            <a:pPr lvl="1" algn="just"/>
            <a:r>
              <a:rPr lang="cs-CZ" sz="1700" dirty="0"/>
              <a:t>zavedení pásové </a:t>
            </a:r>
            <a:r>
              <a:rPr lang="cs-CZ" sz="1700" dirty="0" smtClean="0"/>
              <a:t>výroby;</a:t>
            </a:r>
          </a:p>
          <a:p>
            <a:pPr lvl="1" algn="just"/>
            <a:r>
              <a:rPr lang="cs-CZ" sz="1700" dirty="0"/>
              <a:t>zavedení osmihodinové pracovní doby.</a:t>
            </a:r>
          </a:p>
          <a:p>
            <a:pPr algn="just"/>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Henry Ford (1863 - 1947)</a:t>
            </a:r>
          </a:p>
        </p:txBody>
      </p:sp>
    </p:spTree>
    <p:extLst>
      <p:ext uri="{BB962C8B-B14F-4D97-AF65-F5344CB8AC3E}">
        <p14:creationId xmlns:p14="http://schemas.microsoft.com/office/powerpoint/2010/main" val="91404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Zavedl </a:t>
            </a:r>
            <a:r>
              <a:rPr lang="cs-CZ" sz="1800" dirty="0"/>
              <a:t>mnohé nové myšlenky ve výrobě a prodeji svých výrobků, kterými dokázal ovlivnit množství budoucích ekonomů a manažerů. Jeho postupy a technologie byly na tehdejší podnikání revoluční a jsou stále užívány jako příklady top managementu</a:t>
            </a:r>
            <a:r>
              <a:rPr lang="cs-CZ" sz="1800" dirty="0" smtClean="0"/>
              <a:t>.</a:t>
            </a:r>
          </a:p>
          <a:p>
            <a:pPr lvl="0" algn="just"/>
            <a:r>
              <a:rPr lang="cs-CZ" sz="1800" dirty="0"/>
              <a:t>Při své práci se často inspiroval myšlenkami amerického proudu klasického managementu (především taylorismem), se kterými se seznámil během své návštěvy v USA a které zavedl ve svých provozech. </a:t>
            </a:r>
            <a:r>
              <a:rPr lang="cs-CZ" sz="1800" dirty="0" smtClean="0"/>
              <a:t>Baťa </a:t>
            </a:r>
            <a:r>
              <a:rPr lang="cs-CZ" sz="1800" dirty="0"/>
              <a:t>zavedl řadu dalších, na tehdejší dobu průkopnických manažerských </a:t>
            </a:r>
            <a:r>
              <a:rPr lang="cs-CZ" sz="1800" dirty="0" smtClean="0"/>
              <a:t>činů.</a:t>
            </a:r>
          </a:p>
          <a:p>
            <a:pPr marL="0" lvl="0" indent="0" algn="just">
              <a:buNone/>
            </a:pPr>
            <a:r>
              <a:rPr lang="cs-CZ" sz="1800" dirty="0"/>
              <a:t>Pro teorii i praxi managementu jsou cenné poznatky, zkušenosti a přístupy firmy Baťa v následujících </a:t>
            </a:r>
            <a:r>
              <a:rPr lang="cs-CZ" sz="1800" dirty="0" smtClean="0"/>
              <a:t>oblastech:</a:t>
            </a:r>
          </a:p>
          <a:p>
            <a:pPr lvl="0" algn="just"/>
            <a:r>
              <a:rPr lang="cs-CZ" sz="1800" dirty="0"/>
              <a:t>plánování veškeré činnosti </a:t>
            </a:r>
            <a:r>
              <a:rPr lang="cs-CZ" sz="1800" dirty="0" smtClean="0"/>
              <a:t>– základním </a:t>
            </a:r>
            <a:r>
              <a:rPr lang="cs-CZ" sz="1800" dirty="0"/>
              <a:t>plánovacím obdobím bylo pololetí, pololetní plány se dále rozpracovávaly do konkrétních týdenních plánů </a:t>
            </a:r>
            <a:r>
              <a:rPr lang="cs-CZ" sz="1800" dirty="0" smtClean="0"/>
              <a:t>výroby;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Tomáš Baťa (1876 – 1932) I </a:t>
            </a:r>
            <a:endParaRPr lang="cs-CZ" dirty="0"/>
          </a:p>
        </p:txBody>
      </p:sp>
    </p:spTree>
    <p:extLst>
      <p:ext uri="{BB962C8B-B14F-4D97-AF65-F5344CB8AC3E}">
        <p14:creationId xmlns:p14="http://schemas.microsoft.com/office/powerpoint/2010/main" val="2610800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vytvoření hospodářských jednotek, které měly vlastní účet zisků a ztrát - tzv. samosprávné dílny, které tvořily základní buňku celého </a:t>
            </a:r>
            <a:r>
              <a:rPr lang="cs-CZ" sz="1700" dirty="0" smtClean="0"/>
              <a:t>podniku; v </a:t>
            </a:r>
            <a:r>
              <a:rPr lang="cs-CZ" sz="1700" dirty="0"/>
              <a:t>čele stál mistr, který za vše nesl </a:t>
            </a:r>
            <a:r>
              <a:rPr lang="cs-CZ" sz="1700" dirty="0" smtClean="0"/>
              <a:t>zodpovědnost; každé </a:t>
            </a:r>
            <a:r>
              <a:rPr lang="cs-CZ" sz="1700" dirty="0"/>
              <a:t>oddělení a každá dílna, v pravém smyslu slova, kupovala ve výrobním procesu od předcházejícího oddělení zboží, které po zpracování zase prodávala následujícímu oddělení</a:t>
            </a:r>
            <a:r>
              <a:rPr lang="cs-CZ" sz="1700" dirty="0" smtClean="0"/>
              <a:t>;</a:t>
            </a:r>
          </a:p>
          <a:p>
            <a:pPr lvl="0" algn="just"/>
            <a:r>
              <a:rPr lang="pl-PL" sz="1700" dirty="0"/>
              <a:t>dělníci byli zainteresováni na výsledcích práce podíly na </a:t>
            </a:r>
            <a:r>
              <a:rPr lang="pl-PL" sz="1700" dirty="0" smtClean="0"/>
              <a:t>zisku;</a:t>
            </a:r>
          </a:p>
          <a:p>
            <a:pPr lvl="0" algn="just"/>
            <a:r>
              <a:rPr lang="cs-CZ" sz="1700" dirty="0"/>
              <a:t>budování zahraničních </a:t>
            </a:r>
            <a:r>
              <a:rPr lang="cs-CZ" sz="1700" dirty="0" smtClean="0"/>
              <a:t>poboček;</a:t>
            </a:r>
          </a:p>
          <a:p>
            <a:pPr lvl="0" algn="just"/>
            <a:r>
              <a:rPr lang="cs-CZ" sz="1700" dirty="0"/>
              <a:t>vlastní výchova pracovníků - ti nejlepší z celého podniku měli možnost po pracovní době navštěvovat Baťovu školu práce k získání vyšší kvalifikace, vyšší odbornosti, mohli se věnovat výuce cizích </a:t>
            </a:r>
            <a:r>
              <a:rPr lang="cs-CZ" sz="1700" dirty="0" smtClean="0"/>
              <a:t>jazyků;</a:t>
            </a:r>
          </a:p>
          <a:p>
            <a:pPr lvl="0" algn="just"/>
            <a:r>
              <a:rPr lang="cs-CZ" sz="1700" dirty="0"/>
              <a:t>prodej vlastních výrobků ve vlastních (podnikových) </a:t>
            </a:r>
            <a:r>
              <a:rPr lang="cs-CZ" sz="1700" dirty="0" smtClean="0"/>
              <a:t>prodejnách;</a:t>
            </a:r>
          </a:p>
          <a:p>
            <a:pPr lvl="0" algn="just"/>
            <a:r>
              <a:rPr lang="cs-CZ" sz="1700" dirty="0"/>
              <a:t>vysoký důraz na zabezpečování a kontrolu kvality výrobků i jednotlivých </a:t>
            </a:r>
            <a:r>
              <a:rPr lang="cs-CZ" sz="1700" dirty="0" smtClean="0"/>
              <a:t>komponentů;</a:t>
            </a:r>
          </a:p>
          <a:p>
            <a:pPr lvl="0" algn="just"/>
            <a:r>
              <a:rPr lang="cs-CZ" sz="1700" dirty="0"/>
              <a:t>tlak na snižování výrobních nákladů při dodržení požadované </a:t>
            </a:r>
            <a:r>
              <a:rPr lang="cs-CZ" sz="1700" dirty="0" smtClean="0"/>
              <a:t>kvality.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Tomáš Baťa (1876 – 1932) II </a:t>
            </a:r>
            <a:endParaRPr lang="cs-CZ" dirty="0"/>
          </a:p>
        </p:txBody>
      </p:sp>
    </p:spTree>
    <p:extLst>
      <p:ext uri="{BB962C8B-B14F-4D97-AF65-F5344CB8AC3E}">
        <p14:creationId xmlns:p14="http://schemas.microsoft.com/office/powerpoint/2010/main" val="211251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Tato škola se oproti předchozím </a:t>
            </a:r>
            <a:r>
              <a:rPr lang="cs-CZ" sz="1800" dirty="0" smtClean="0"/>
              <a:t>školám, které </a:t>
            </a:r>
            <a:r>
              <a:rPr lang="cs-CZ" sz="1800" dirty="0"/>
              <a:t>byly orientovány spíše na </a:t>
            </a:r>
            <a:r>
              <a:rPr lang="cs-CZ" sz="1800" dirty="0" smtClean="0"/>
              <a:t>práci dělníků (na tzv</a:t>
            </a:r>
            <a:r>
              <a:rPr lang="cs-CZ" sz="1800" dirty="0"/>
              <a:t>. bezprostředně </a:t>
            </a:r>
            <a:r>
              <a:rPr lang="cs-CZ" sz="1800" dirty="0" smtClean="0"/>
              <a:t>výkonné operace), </a:t>
            </a:r>
            <a:r>
              <a:rPr lang="cs-CZ" sz="1800" dirty="0"/>
              <a:t>zaměřila na řízení organizace jako celku a na úlohu řídících </a:t>
            </a:r>
            <a:r>
              <a:rPr lang="cs-CZ" sz="1800" dirty="0" smtClean="0"/>
              <a:t>pracovníků při řízení </a:t>
            </a:r>
            <a:r>
              <a:rPr lang="cs-CZ" sz="1800" dirty="0"/>
              <a:t>organizace. </a:t>
            </a:r>
            <a:endParaRPr lang="cs-CZ" sz="1800" dirty="0" smtClean="0"/>
          </a:p>
          <a:p>
            <a:pPr algn="just"/>
            <a:r>
              <a:rPr lang="cs-CZ" sz="1800" dirty="0" smtClean="0"/>
              <a:t>Všechny činnosti, které se v organizacích uskutečňují, mohou být rozděleny na: </a:t>
            </a:r>
            <a:r>
              <a:rPr lang="cs-CZ" sz="1800" dirty="0" err="1" smtClean="0"/>
              <a:t>technicko-výrobní</a:t>
            </a:r>
            <a:r>
              <a:rPr lang="cs-CZ" sz="1800" dirty="0" smtClean="0"/>
              <a:t> (spojené s organizováním a řízením výroby); obchodní (nákup a prodej); finanční; ochranné; řídící.</a:t>
            </a:r>
          </a:p>
          <a:p>
            <a:pPr algn="just"/>
            <a:r>
              <a:rPr lang="cs-CZ" sz="1800" dirty="0" smtClean="0"/>
              <a:t>Rozlišuje </a:t>
            </a:r>
            <a:r>
              <a:rPr lang="cs-CZ" sz="1800" dirty="0"/>
              <a:t>funkce neboli činnosti organizace (podniku) a funkce </a:t>
            </a:r>
            <a:r>
              <a:rPr lang="cs-CZ" sz="1800" dirty="0" smtClean="0"/>
              <a:t>řízení.</a:t>
            </a:r>
            <a:endParaRPr lang="cs-CZ" sz="1800" dirty="0"/>
          </a:p>
          <a:p>
            <a:pPr algn="just"/>
            <a:r>
              <a:rPr lang="cs-CZ" sz="1800" dirty="0"/>
              <a:t>Tvůrcem teorie správního řízení je </a:t>
            </a:r>
            <a:r>
              <a:rPr lang="cs-CZ" sz="1800" dirty="0" err="1"/>
              <a:t>Henri</a:t>
            </a:r>
            <a:r>
              <a:rPr lang="cs-CZ" sz="1800" dirty="0"/>
              <a:t> </a:t>
            </a:r>
            <a:r>
              <a:rPr lang="cs-CZ" sz="1800" dirty="0" err="1"/>
              <a:t>Fayol</a:t>
            </a:r>
            <a:r>
              <a:rPr lang="cs-CZ" sz="1800" dirty="0"/>
              <a:t>. Ten zdůrazňoval velmi důležitou roli řídícího pracovníka ve všech organizacích. </a:t>
            </a:r>
            <a:r>
              <a:rPr lang="cs-CZ" sz="1800" dirty="0" err="1"/>
              <a:t>Fayol</a:t>
            </a:r>
            <a:r>
              <a:rPr lang="cs-CZ" sz="1800" dirty="0"/>
              <a:t> jako první definoval práci řídícího pracovníka (manažera) 20. století. Podle něho řídící pracovník hraje velmi důležitou funkci ve všech organizacích. Uváděl, že „Řídit znamená předvídat, organizovat, přikazovat, koordinovat a kontrolovat“.</a:t>
            </a:r>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správního řízení </a:t>
            </a:r>
            <a:endParaRPr lang="cs-CZ" dirty="0"/>
          </a:p>
        </p:txBody>
      </p:sp>
    </p:spTree>
    <p:extLst>
      <p:ext uri="{BB962C8B-B14F-4D97-AF65-F5344CB8AC3E}">
        <p14:creationId xmlns:p14="http://schemas.microsoft.com/office/powerpoint/2010/main" val="350585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err="1" smtClean="0"/>
              <a:t>Henri</a:t>
            </a:r>
            <a:r>
              <a:rPr lang="cs-CZ" sz="1800" dirty="0" smtClean="0"/>
              <a:t> </a:t>
            </a:r>
            <a:r>
              <a:rPr lang="cs-CZ" sz="1800" dirty="0" err="1" smtClean="0"/>
              <a:t>Fayol</a:t>
            </a:r>
            <a:r>
              <a:rPr lang="cs-CZ" sz="1800" dirty="0" smtClean="0"/>
              <a:t> </a:t>
            </a:r>
            <a:r>
              <a:rPr lang="cs-CZ" sz="1800" dirty="0"/>
              <a:t>byl </a:t>
            </a:r>
            <a:r>
              <a:rPr lang="cs-CZ" sz="1800" dirty="0" smtClean="0"/>
              <a:t>prvním z představitelů, který se zabýval vlastní činností manažera a kdo </a:t>
            </a:r>
            <a:r>
              <a:rPr lang="cs-CZ" sz="1800" dirty="0"/>
              <a:t>rozpoznal</a:t>
            </a:r>
            <a:r>
              <a:rPr lang="cs-CZ" sz="1800" b="1" dirty="0"/>
              <a:t> </a:t>
            </a:r>
            <a:r>
              <a:rPr lang="cs-CZ" sz="1800" dirty="0"/>
              <a:t>4 funkce </a:t>
            </a:r>
            <a:r>
              <a:rPr lang="cs-CZ" sz="1800" dirty="0" smtClean="0"/>
              <a:t>managementu</a:t>
            </a:r>
            <a:r>
              <a:rPr lang="cs-CZ" sz="1800" dirty="0"/>
              <a:t>. </a:t>
            </a:r>
            <a:r>
              <a:rPr lang="cs-CZ" sz="1800" dirty="0" smtClean="0"/>
              <a:t>Dále </a:t>
            </a:r>
            <a:r>
              <a:rPr lang="cs-CZ" sz="1800" dirty="0"/>
              <a:t>vymezil</a:t>
            </a:r>
            <a:r>
              <a:rPr lang="cs-CZ" sz="1800" b="1" dirty="0"/>
              <a:t> </a:t>
            </a:r>
            <a:r>
              <a:rPr lang="cs-CZ" sz="1800" dirty="0"/>
              <a:t>14 principů managementu, z nichž mnohé jsou stále </a:t>
            </a:r>
            <a:r>
              <a:rPr lang="cs-CZ" sz="1800" dirty="0" smtClean="0"/>
              <a:t>uznávány:</a:t>
            </a:r>
          </a:p>
          <a:p>
            <a:pPr lvl="1" algn="just"/>
            <a:r>
              <a:rPr lang="cs-CZ" sz="1800" dirty="0" smtClean="0"/>
              <a:t>specializace </a:t>
            </a:r>
            <a:r>
              <a:rPr lang="cs-CZ" sz="1800" dirty="0"/>
              <a:t>pracovníků - specializace povzbuzuje neustálé sebezlepšování schopností a vylepšování </a:t>
            </a:r>
            <a:r>
              <a:rPr lang="cs-CZ" sz="1800" dirty="0" smtClean="0"/>
              <a:t>metod;</a:t>
            </a:r>
          </a:p>
          <a:p>
            <a:pPr lvl="1" algn="just"/>
            <a:r>
              <a:rPr lang="cs-CZ" sz="1800" dirty="0" smtClean="0"/>
              <a:t>autorita </a:t>
            </a:r>
            <a:r>
              <a:rPr lang="cs-CZ" sz="1800" dirty="0"/>
              <a:t>- právo dávat příkazy a moc vyžadovat </a:t>
            </a:r>
            <a:r>
              <a:rPr lang="cs-CZ" sz="1800" dirty="0" smtClean="0"/>
              <a:t>poslušnost;</a:t>
            </a:r>
            <a:endParaRPr lang="cs-CZ" sz="1800" dirty="0"/>
          </a:p>
          <a:p>
            <a:pPr lvl="1" algn="just"/>
            <a:r>
              <a:rPr lang="cs-CZ" sz="1800" dirty="0" smtClean="0"/>
              <a:t>disciplína </a:t>
            </a:r>
            <a:r>
              <a:rPr lang="cs-CZ" sz="1800" dirty="0"/>
              <a:t>- žádné uvolňování či změkčování </a:t>
            </a:r>
            <a:r>
              <a:rPr lang="cs-CZ" sz="1800" dirty="0" smtClean="0"/>
              <a:t>pravidel;</a:t>
            </a:r>
          </a:p>
          <a:p>
            <a:pPr lvl="1" algn="just"/>
            <a:r>
              <a:rPr lang="cs-CZ" sz="1800" dirty="0" smtClean="0"/>
              <a:t>jednota </a:t>
            </a:r>
            <a:r>
              <a:rPr lang="cs-CZ" sz="1800" dirty="0"/>
              <a:t>přikazování - každý zaměstnanec má pouze a jenom jednoho </a:t>
            </a:r>
            <a:r>
              <a:rPr lang="cs-CZ" sz="1800" dirty="0" smtClean="0"/>
              <a:t>nadřízeného;</a:t>
            </a:r>
          </a:p>
          <a:p>
            <a:pPr lvl="1" algn="just"/>
            <a:r>
              <a:rPr lang="cs-CZ" sz="1800" dirty="0" smtClean="0"/>
              <a:t>jednota </a:t>
            </a:r>
            <a:r>
              <a:rPr lang="cs-CZ" sz="1800" dirty="0"/>
              <a:t>vedení - jedna mysl vytvoří jednotný plán, v němž bude každý hrát svou </a:t>
            </a:r>
            <a:r>
              <a:rPr lang="cs-CZ" sz="1800" dirty="0" smtClean="0"/>
              <a:t>roli;</a:t>
            </a:r>
          </a:p>
          <a:p>
            <a:pPr lvl="1" algn="just"/>
            <a:r>
              <a:rPr lang="cs-CZ" sz="1800" dirty="0" smtClean="0"/>
              <a:t>podřízenost </a:t>
            </a:r>
            <a:r>
              <a:rPr lang="cs-CZ" sz="1800" dirty="0"/>
              <a:t>osobních zájmů - v práci se mají sledovat pouze pracovní zájmy a </a:t>
            </a:r>
            <a:r>
              <a:rPr lang="cs-CZ" sz="1800" dirty="0" smtClean="0"/>
              <a:t>myšlenky;</a:t>
            </a:r>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err="1" smtClean="0"/>
              <a:t>Henri</a:t>
            </a:r>
            <a:r>
              <a:rPr lang="cs-CZ" dirty="0" smtClean="0"/>
              <a:t> </a:t>
            </a:r>
            <a:r>
              <a:rPr lang="cs-CZ" dirty="0" err="1" smtClean="0"/>
              <a:t>Fayol</a:t>
            </a:r>
            <a:r>
              <a:rPr lang="cs-CZ" dirty="0" smtClean="0"/>
              <a:t> </a:t>
            </a:r>
            <a:r>
              <a:rPr lang="cs-CZ" dirty="0"/>
              <a:t>(</a:t>
            </a:r>
            <a:r>
              <a:rPr lang="cs-CZ" dirty="0" smtClean="0"/>
              <a:t>1841 </a:t>
            </a:r>
            <a:r>
              <a:rPr lang="cs-CZ" dirty="0"/>
              <a:t>- </a:t>
            </a:r>
            <a:r>
              <a:rPr lang="cs-CZ" dirty="0" smtClean="0"/>
              <a:t>1925) I</a:t>
            </a:r>
            <a:endParaRPr lang="cs-CZ" dirty="0"/>
          </a:p>
        </p:txBody>
      </p:sp>
    </p:spTree>
    <p:extLst>
      <p:ext uri="{BB962C8B-B14F-4D97-AF65-F5344CB8AC3E}">
        <p14:creationId xmlns:p14="http://schemas.microsoft.com/office/powerpoint/2010/main" val="125456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6615"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odměňování </a:t>
            </a:r>
            <a:r>
              <a:rPr lang="cs-CZ" sz="1800" dirty="0"/>
              <a:t>- zaměstnanci dostávají odpovídající ohodnocení, ne tolik, kolik může podnik </a:t>
            </a:r>
            <a:r>
              <a:rPr lang="cs-CZ" sz="1800" dirty="0" smtClean="0"/>
              <a:t>postrádat;</a:t>
            </a:r>
          </a:p>
          <a:p>
            <a:pPr lvl="0" algn="just"/>
            <a:r>
              <a:rPr lang="cs-CZ" sz="1800" dirty="0"/>
              <a:t> </a:t>
            </a:r>
            <a:r>
              <a:rPr lang="cs-CZ" sz="1800" dirty="0" smtClean="0"/>
              <a:t>centralizace </a:t>
            </a:r>
            <a:r>
              <a:rPr lang="cs-CZ" sz="1800" dirty="0"/>
              <a:t>- upevnění manažerských </a:t>
            </a:r>
            <a:r>
              <a:rPr lang="cs-CZ" sz="1800" dirty="0" smtClean="0"/>
              <a:t>funkcí, rozhodnutí </a:t>
            </a:r>
            <a:r>
              <a:rPr lang="cs-CZ" sz="1800" dirty="0"/>
              <a:t>se tvoří shora </a:t>
            </a:r>
            <a:r>
              <a:rPr lang="cs-CZ" sz="1800" dirty="0" smtClean="0"/>
              <a:t>dolů;</a:t>
            </a:r>
          </a:p>
          <a:p>
            <a:pPr lvl="0" algn="just"/>
            <a:r>
              <a:rPr lang="cs-CZ" sz="1800" dirty="0" smtClean="0"/>
              <a:t>skalární </a:t>
            </a:r>
            <a:r>
              <a:rPr lang="cs-CZ" sz="1800" dirty="0"/>
              <a:t>řetěz (liniové řízení) - formální řetěz příkazů, běžící odshora dolů, jako v </a:t>
            </a:r>
            <a:r>
              <a:rPr lang="cs-CZ" sz="1800" dirty="0" smtClean="0"/>
              <a:t>armádě;</a:t>
            </a:r>
          </a:p>
          <a:p>
            <a:pPr lvl="0" algn="just"/>
            <a:r>
              <a:rPr lang="cs-CZ" sz="1800" dirty="0" smtClean="0"/>
              <a:t>pořádek </a:t>
            </a:r>
            <a:r>
              <a:rPr lang="cs-CZ" sz="1800" dirty="0"/>
              <a:t>- všechen materiál a personál má svoje předepsané místo a musí tam </a:t>
            </a:r>
            <a:r>
              <a:rPr lang="cs-CZ" sz="1800" dirty="0" smtClean="0"/>
              <a:t>zůstat;</a:t>
            </a:r>
          </a:p>
          <a:p>
            <a:pPr lvl="0" algn="just"/>
            <a:r>
              <a:rPr lang="cs-CZ" sz="1800" dirty="0" smtClean="0"/>
              <a:t>rovnost </a:t>
            </a:r>
            <a:r>
              <a:rPr lang="cs-CZ" sz="1800" dirty="0"/>
              <a:t>- rovnocenné nakládání (ne však nutně stejné</a:t>
            </a:r>
            <a:r>
              <a:rPr lang="cs-CZ" sz="1800" dirty="0" smtClean="0"/>
              <a:t>);</a:t>
            </a:r>
          </a:p>
          <a:p>
            <a:pPr lvl="0" algn="just"/>
            <a:r>
              <a:rPr lang="cs-CZ" sz="1800" dirty="0" smtClean="0"/>
              <a:t>držení </a:t>
            </a:r>
            <a:r>
              <a:rPr lang="cs-CZ" sz="1800" dirty="0"/>
              <a:t>personálu - co nejmenší obměna </a:t>
            </a:r>
            <a:r>
              <a:rPr lang="cs-CZ" sz="1800" dirty="0" smtClean="0"/>
              <a:t>personálu, doživotní </a:t>
            </a:r>
            <a:r>
              <a:rPr lang="cs-CZ" sz="1800" dirty="0"/>
              <a:t>zaměstnání pro výborné </a:t>
            </a:r>
            <a:r>
              <a:rPr lang="cs-CZ" sz="1800" dirty="0" smtClean="0"/>
              <a:t>zaměstnance;</a:t>
            </a:r>
          </a:p>
          <a:p>
            <a:pPr lvl="0" algn="just"/>
            <a:r>
              <a:rPr lang="cs-CZ" sz="1800" dirty="0" smtClean="0"/>
              <a:t>iniciativa </a:t>
            </a:r>
            <a:r>
              <a:rPr lang="cs-CZ" sz="1800" dirty="0"/>
              <a:t>- vymyslet plán a udělat vše potřebné k jeho </a:t>
            </a:r>
            <a:r>
              <a:rPr lang="cs-CZ" sz="1800" dirty="0" smtClean="0"/>
              <a:t>uskutečnění;</a:t>
            </a:r>
          </a:p>
          <a:p>
            <a:pPr lvl="0" algn="just"/>
            <a:r>
              <a:rPr lang="cs-CZ" sz="1800" dirty="0" smtClean="0"/>
              <a:t>morálka </a:t>
            </a:r>
            <a:r>
              <a:rPr lang="cs-CZ" sz="1800" dirty="0"/>
              <a:t>kolektivu - harmonie a soudržnost mezi </a:t>
            </a:r>
            <a:r>
              <a:rPr lang="cs-CZ" sz="1800" dirty="0" smtClean="0"/>
              <a:t>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err="1" smtClean="0"/>
              <a:t>Henri</a:t>
            </a:r>
            <a:r>
              <a:rPr lang="cs-CZ" dirty="0" smtClean="0"/>
              <a:t> </a:t>
            </a:r>
            <a:r>
              <a:rPr lang="cs-CZ" dirty="0" err="1" smtClean="0"/>
              <a:t>Fayol</a:t>
            </a:r>
            <a:r>
              <a:rPr lang="cs-CZ" dirty="0" smtClean="0"/>
              <a:t> </a:t>
            </a:r>
            <a:r>
              <a:rPr lang="cs-CZ" dirty="0"/>
              <a:t>(</a:t>
            </a:r>
            <a:r>
              <a:rPr lang="cs-CZ" dirty="0" smtClean="0"/>
              <a:t>1841 </a:t>
            </a:r>
            <a:r>
              <a:rPr lang="cs-CZ" dirty="0"/>
              <a:t>- </a:t>
            </a:r>
            <a:r>
              <a:rPr lang="cs-CZ" dirty="0" smtClean="0"/>
              <a:t>1925) II</a:t>
            </a:r>
            <a:endParaRPr lang="cs-CZ" dirty="0"/>
          </a:p>
        </p:txBody>
      </p:sp>
    </p:spTree>
    <p:extLst>
      <p:ext uri="{BB962C8B-B14F-4D97-AF65-F5344CB8AC3E}">
        <p14:creationId xmlns:p14="http://schemas.microsoft.com/office/powerpoint/2010/main" val="246957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Škola byrokratického řízení klade důraz na jasně deklarovanou a jednoznačnou hierarchii moci a pořádku</a:t>
            </a:r>
            <a:r>
              <a:rPr lang="cs-CZ" sz="1800" dirty="0"/>
              <a:t>. </a:t>
            </a:r>
            <a:endParaRPr lang="cs-CZ" sz="1800" dirty="0" smtClean="0"/>
          </a:p>
          <a:p>
            <a:r>
              <a:rPr lang="cs-CZ" sz="1800" dirty="0" smtClean="0"/>
              <a:t>Byrokracii </a:t>
            </a:r>
            <a:r>
              <a:rPr lang="cs-CZ" sz="1800" dirty="0"/>
              <a:t>nechápe v </a:t>
            </a:r>
            <a:r>
              <a:rPr lang="cs-CZ" sz="1800" dirty="0" smtClean="0"/>
              <a:t>pejorativním </a:t>
            </a:r>
            <a:r>
              <a:rPr lang="cs-CZ" sz="1800" dirty="0"/>
              <a:t>slova smyslu, nýbrž </a:t>
            </a:r>
            <a:r>
              <a:rPr lang="cs-CZ" sz="1800" dirty="0" smtClean="0"/>
              <a:t>jako explicitně </a:t>
            </a:r>
            <a:r>
              <a:rPr lang="cs-CZ" sz="1800" dirty="0"/>
              <a:t>a pevně vymezené </a:t>
            </a:r>
            <a:r>
              <a:rPr lang="cs-CZ" sz="1800" dirty="0" smtClean="0"/>
              <a:t>racionální </a:t>
            </a:r>
            <a:r>
              <a:rPr lang="cs-CZ" sz="1800" dirty="0"/>
              <a:t>uspořádání organizace. </a:t>
            </a:r>
            <a:r>
              <a:rPr lang="cs-CZ" sz="1800" dirty="0" smtClean="0"/>
              <a:t>Ačkoli </a:t>
            </a:r>
            <a:r>
              <a:rPr lang="cs-CZ" sz="1800" dirty="0"/>
              <a:t>je </a:t>
            </a:r>
            <a:r>
              <a:rPr lang="cs-CZ" sz="1800" dirty="0" smtClean="0"/>
              <a:t>byrokracie v současné </a:t>
            </a:r>
            <a:r>
              <a:rPr lang="cs-CZ" sz="1800" dirty="0"/>
              <a:t>době synonymem pro ztuhlost a nepružnost, </a:t>
            </a:r>
            <a:r>
              <a:rPr lang="cs-CZ" sz="1800" dirty="0" smtClean="0"/>
              <a:t>nelze </a:t>
            </a:r>
            <a:r>
              <a:rPr lang="cs-CZ" sz="1800" dirty="0"/>
              <a:t>popřít, že má vedle slabin i silné stránky</a:t>
            </a:r>
          </a:p>
          <a:p>
            <a:pPr algn="just"/>
            <a:r>
              <a:rPr lang="cs-CZ" sz="1800" dirty="0" smtClean="0"/>
              <a:t>Daný </a:t>
            </a:r>
            <a:r>
              <a:rPr lang="cs-CZ" sz="1800" dirty="0"/>
              <a:t>myšlenkový směr je ovlivněn </a:t>
            </a:r>
            <a:r>
              <a:rPr lang="cs-CZ" sz="1800" dirty="0" smtClean="0"/>
              <a:t>pruskou </a:t>
            </a:r>
            <a:r>
              <a:rPr lang="cs-CZ" sz="1800" dirty="0"/>
              <a:t>filozofií pořádku a </a:t>
            </a:r>
            <a:r>
              <a:rPr lang="cs-CZ" sz="1800" dirty="0" smtClean="0"/>
              <a:t>protestantskou etikou.</a:t>
            </a:r>
            <a:endParaRPr lang="cs-CZ" sz="1800" dirty="0"/>
          </a:p>
          <a:p>
            <a:pPr algn="just"/>
            <a:r>
              <a:rPr lang="cs-CZ" sz="1800" dirty="0"/>
              <a:t>Zakladatelem této školy řízení je Němec Max Weber (1864–1920), který prosazoval názor, že nejúčinnější forma organizace připomíná stroj. </a:t>
            </a:r>
            <a:endParaRPr lang="cs-CZ" sz="1800" dirty="0" smtClean="0"/>
          </a:p>
          <a:p>
            <a:pPr algn="just"/>
            <a:r>
              <a:rPr lang="cs-CZ" sz="1800" dirty="0" smtClean="0"/>
              <a:t>Je </a:t>
            </a:r>
            <a:r>
              <a:rPr lang="cs-CZ" sz="1800" dirty="0"/>
              <a:t>charakterizovaná přímými pravidly, kontrolou, hierarchií a je poháněna byrokracií. Taková organizace je schopná zajistit nejvyšší efektivnost. </a:t>
            </a:r>
            <a:endParaRPr lang="cs-CZ" sz="1800" dirty="0" smtClean="0"/>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byrokratického řízení I</a:t>
            </a:r>
            <a:endParaRPr lang="cs-CZ" dirty="0"/>
          </a:p>
        </p:txBody>
      </p:sp>
    </p:spTree>
    <p:extLst>
      <p:ext uri="{BB962C8B-B14F-4D97-AF65-F5344CB8AC3E}">
        <p14:creationId xmlns:p14="http://schemas.microsoft.com/office/powerpoint/2010/main" val="390948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Přednášející: Ing. Šárka Zapletalová, Ph.D.</a:t>
            </a:r>
          </a:p>
          <a:p>
            <a:pPr lvl="1" algn="just"/>
            <a:r>
              <a:rPr lang="cs-CZ" sz="1400" dirty="0" smtClean="0"/>
              <a:t>Kancelář: B202</a:t>
            </a:r>
          </a:p>
          <a:p>
            <a:pPr lvl="1" algn="just"/>
            <a:r>
              <a:rPr lang="cs-CZ" sz="1400" dirty="0" smtClean="0"/>
              <a:t>Konzultační hodiny: úterý 10,30 – 11,30 online MS </a:t>
            </a:r>
            <a:r>
              <a:rPr lang="cs-CZ" sz="1400" dirty="0" err="1" smtClean="0"/>
              <a:t>Teams</a:t>
            </a:r>
            <a:endParaRPr lang="cs-CZ" sz="1400" dirty="0" smtClean="0"/>
          </a:p>
          <a:p>
            <a:pPr lvl="1" algn="just"/>
            <a:r>
              <a:rPr lang="cs-CZ" sz="1400" dirty="0" smtClean="0"/>
              <a:t>Email: </a:t>
            </a:r>
            <a:r>
              <a:rPr lang="cs-CZ" sz="1400" dirty="0" err="1" smtClean="0">
                <a:hlinkClick r:id="rId2"/>
              </a:rPr>
              <a:t>zapletalova</a:t>
            </a:r>
            <a:r>
              <a:rPr lang="en-US" sz="1400" dirty="0" smtClean="0">
                <a:hlinkClick r:id="rId2"/>
              </a:rPr>
              <a:t>@</a:t>
            </a:r>
            <a:r>
              <a:rPr lang="cs-CZ" sz="1400" dirty="0" smtClean="0">
                <a:hlinkClick r:id="rId2"/>
              </a:rPr>
              <a:t>opf.slu.cz</a:t>
            </a:r>
            <a:endParaRPr lang="cs-CZ" sz="1400" dirty="0"/>
          </a:p>
          <a:p>
            <a:pPr lvl="1" algn="just"/>
            <a:r>
              <a:rPr lang="cs-CZ" sz="1400" dirty="0" smtClean="0"/>
              <a:t>Telefon: 596 398 433</a:t>
            </a:r>
          </a:p>
          <a:p>
            <a:pPr algn="just"/>
            <a:r>
              <a:rPr lang="cs-CZ" sz="1800" dirty="0" smtClean="0"/>
              <a:t>Veškeré materiály, informace a podklady ke studiu: IS SU</a:t>
            </a:r>
          </a:p>
          <a:p>
            <a:pPr algn="just"/>
            <a:r>
              <a:rPr lang="cs-CZ" sz="1800" dirty="0" smtClean="0"/>
              <a:t>Požadavky na ukončení předmětu:</a:t>
            </a:r>
          </a:p>
          <a:p>
            <a:pPr lvl="1" algn="just"/>
            <a:r>
              <a:rPr lang="cs-CZ" sz="1400" dirty="0" smtClean="0"/>
              <a:t>Odevzdání vyplněného dotazníku – </a:t>
            </a:r>
            <a:r>
              <a:rPr lang="cs-CZ" sz="1400" dirty="0"/>
              <a:t>1</a:t>
            </a:r>
            <a:r>
              <a:rPr lang="cs-CZ" sz="1400" dirty="0" smtClean="0"/>
              <a:t>0</a:t>
            </a:r>
            <a:r>
              <a:rPr lang="cs-CZ" sz="1400" dirty="0" smtClean="0"/>
              <a:t>% hodnocení</a:t>
            </a:r>
          </a:p>
          <a:p>
            <a:pPr lvl="1" algn="just"/>
            <a:r>
              <a:rPr lang="cs-CZ" sz="1400" dirty="0" smtClean="0"/>
              <a:t>Absolvování průběžného testu </a:t>
            </a:r>
            <a:r>
              <a:rPr lang="cs-CZ" sz="1400" dirty="0" smtClean="0"/>
              <a:t>(</a:t>
            </a:r>
            <a:r>
              <a:rPr lang="cs-CZ" sz="1400" dirty="0" smtClean="0"/>
              <a:t>23</a:t>
            </a:r>
            <a:r>
              <a:rPr lang="cs-CZ" sz="1400" dirty="0" smtClean="0"/>
              <a:t>. </a:t>
            </a:r>
            <a:r>
              <a:rPr lang="cs-CZ" sz="1400" dirty="0" smtClean="0"/>
              <a:t>4</a:t>
            </a:r>
            <a:r>
              <a:rPr lang="cs-CZ" sz="1400" dirty="0" smtClean="0"/>
              <a:t>.) – </a:t>
            </a:r>
            <a:r>
              <a:rPr lang="cs-CZ" sz="1400" dirty="0" smtClean="0"/>
              <a:t>20% hodnocení</a:t>
            </a:r>
          </a:p>
          <a:p>
            <a:pPr lvl="1" algn="just"/>
            <a:r>
              <a:rPr lang="cs-CZ" sz="1400" dirty="0" smtClean="0"/>
              <a:t>Úspěšné absolvování zkoušky – </a:t>
            </a:r>
            <a:r>
              <a:rPr lang="cs-CZ" sz="1400" dirty="0" smtClean="0"/>
              <a:t>70</a:t>
            </a:r>
            <a:r>
              <a:rPr lang="cs-CZ" sz="1400" dirty="0" smtClean="0"/>
              <a:t>% hodnocení</a:t>
            </a:r>
            <a:endParaRPr lang="cs-CZ" sz="14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56712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smtClean="0"/>
              <a:t>Základními </a:t>
            </a:r>
            <a:r>
              <a:rPr lang="cs-CZ" sz="1700" dirty="0"/>
              <a:t>principy byrokratického řízení a byrokratické organizace jsou:</a:t>
            </a:r>
          </a:p>
          <a:p>
            <a:pPr algn="just"/>
            <a:r>
              <a:rPr lang="cs-CZ" sz="1700" dirty="0"/>
              <a:t>Jasná dělba práce. Každý pracovník má podrobný popis práce s vymezenými pravomocemi a odpovědnostmi, které nesmí porušit.</a:t>
            </a:r>
          </a:p>
          <a:p>
            <a:pPr algn="just"/>
            <a:r>
              <a:rPr lang="cs-CZ" sz="1700" dirty="0"/>
              <a:t>Práce podle pravidel. Veškerá činnost v organizaci probíhá podle přesně stanovených pravidel, směrnic, příkazů aj., které nelze porušovat.</a:t>
            </a:r>
          </a:p>
          <a:p>
            <a:pPr algn="just"/>
            <a:r>
              <a:rPr lang="cs-CZ" sz="1700" dirty="0"/>
              <a:t>Souvislý řetěz příkazů. Pracovní příkazy musejí být předávány souvisle a plynule od vrcholového vedoucího pracovníka až po nejnižší stupeň řízení.</a:t>
            </a:r>
          </a:p>
          <a:p>
            <a:pPr algn="just"/>
            <a:r>
              <a:rPr lang="cs-CZ" sz="1700" dirty="0"/>
              <a:t>Odstup mezi vedoucím pracovníkem a podřízenými. S podřízenými má jednat formálně, neosobně, ale spravedlivě.</a:t>
            </a:r>
          </a:p>
          <a:p>
            <a:pPr algn="just"/>
            <a:r>
              <a:rPr lang="cs-CZ" sz="1700" dirty="0"/>
              <a:t>Pracovní postup zaměstnanců je založený na výkonnosti a věku pracovníka. </a:t>
            </a:r>
          </a:p>
          <a:p>
            <a:pPr algn="just"/>
            <a:r>
              <a:rPr lang="cs-CZ" sz="1700" dirty="0"/>
              <a:t>Zaměstnanci se nemají podílet na správě ani na vlastnictví majetku organizace</a:t>
            </a:r>
            <a:r>
              <a:rPr lang="cs-CZ" sz="1700" dirty="0" smtClean="0"/>
              <a:t>.</a:t>
            </a:r>
          </a:p>
          <a:p>
            <a:pPr marL="0" indent="0" algn="just">
              <a:buNone/>
            </a:pPr>
            <a:endParaRPr lang="cs-CZ" sz="1700" dirty="0"/>
          </a:p>
          <a:p>
            <a:pPr algn="just"/>
            <a:endParaRPr lang="cs-CZ" sz="1700" dirty="0"/>
          </a:p>
          <a:p>
            <a:pPr algn="just"/>
            <a:endParaRPr lang="cs-CZ" sz="1700" dirty="0" smtClean="0"/>
          </a:p>
          <a:p>
            <a:pPr algn="just"/>
            <a:endParaRPr lang="cs-CZ" sz="1700" dirty="0"/>
          </a:p>
          <a:p>
            <a:pPr algn="just"/>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Max Weber (1864 – 1920) </a:t>
            </a:r>
            <a:endParaRPr lang="cs-CZ" dirty="0"/>
          </a:p>
        </p:txBody>
      </p:sp>
    </p:spTree>
    <p:extLst>
      <p:ext uri="{BB962C8B-B14F-4D97-AF65-F5344CB8AC3E}">
        <p14:creationId xmlns:p14="http://schemas.microsoft.com/office/powerpoint/2010/main" val="342501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Tento směr </a:t>
            </a:r>
            <a:r>
              <a:rPr lang="cs-CZ" sz="1800" dirty="0" smtClean="0"/>
              <a:t>managementu </a:t>
            </a:r>
            <a:r>
              <a:rPr lang="cs-CZ" sz="1800" dirty="0"/>
              <a:t>zdůrazňuje význam psychických a sociálních </a:t>
            </a:r>
            <a:r>
              <a:rPr lang="cs-CZ" sz="1800" dirty="0" smtClean="0"/>
              <a:t>faktorů a jejich </a:t>
            </a:r>
            <a:r>
              <a:rPr lang="cs-CZ" sz="1800" dirty="0"/>
              <a:t>vliv na </a:t>
            </a:r>
            <a:r>
              <a:rPr lang="cs-CZ" sz="1800" dirty="0" smtClean="0"/>
              <a:t>výsledky </a:t>
            </a:r>
            <a:r>
              <a:rPr lang="cs-CZ" sz="1800" dirty="0"/>
              <a:t>práce lidí. </a:t>
            </a:r>
            <a:endParaRPr lang="cs-CZ" sz="1800" dirty="0" smtClean="0"/>
          </a:p>
          <a:p>
            <a:pPr algn="just"/>
            <a:r>
              <a:rPr lang="cs-CZ" sz="1800" dirty="0"/>
              <a:t>Škola lidských vztahů </a:t>
            </a:r>
            <a:r>
              <a:rPr lang="cs-CZ" sz="1800" dirty="0" smtClean="0"/>
              <a:t>preferovala člověka </a:t>
            </a:r>
            <a:r>
              <a:rPr lang="cs-CZ" sz="1800" dirty="0"/>
              <a:t>jako ústřední prvek organizace a objekt řízení a stala se </a:t>
            </a:r>
            <a:r>
              <a:rPr lang="cs-CZ" sz="1800" dirty="0" smtClean="0"/>
              <a:t>jedním z prvních </a:t>
            </a:r>
            <a:r>
              <a:rPr lang="cs-CZ" sz="1800" dirty="0"/>
              <a:t>východisek pro současný management lidských </a:t>
            </a:r>
            <a:r>
              <a:rPr lang="cs-CZ" sz="1800" dirty="0" smtClean="0"/>
              <a:t>zdrojů.</a:t>
            </a:r>
            <a:endParaRPr lang="cs-CZ" sz="1800" dirty="0"/>
          </a:p>
          <a:p>
            <a:pPr algn="just"/>
            <a:r>
              <a:rPr lang="cs-CZ" sz="1800" dirty="0" smtClean="0"/>
              <a:t>Velice </a:t>
            </a:r>
            <a:r>
              <a:rPr lang="cs-CZ" sz="1800" dirty="0"/>
              <a:t>známý je díky závěrům tzv. </a:t>
            </a:r>
            <a:r>
              <a:rPr lang="cs-CZ" sz="1800" dirty="0" err="1" smtClean="0"/>
              <a:t>Hawthornských</a:t>
            </a:r>
            <a:r>
              <a:rPr lang="cs-CZ" sz="1800" dirty="0" smtClean="0"/>
              <a:t> studií. V těchto </a:t>
            </a:r>
            <a:r>
              <a:rPr lang="cs-CZ" sz="1800" dirty="0"/>
              <a:t>studiích bylo zjištěno, že produktivitu práce ovlivňuje mnohem </a:t>
            </a:r>
            <a:r>
              <a:rPr lang="cs-CZ" sz="1800" dirty="0" smtClean="0"/>
              <a:t>významněji </a:t>
            </a:r>
            <a:r>
              <a:rPr lang="cs-CZ" sz="1800" dirty="0"/>
              <a:t>„</a:t>
            </a:r>
            <a:r>
              <a:rPr lang="cs-CZ" sz="1800" dirty="0" smtClean="0"/>
              <a:t>lidský </a:t>
            </a:r>
            <a:r>
              <a:rPr lang="cs-CZ" sz="1800" dirty="0"/>
              <a:t>prvek“ </a:t>
            </a:r>
            <a:r>
              <a:rPr lang="cs-CZ" sz="1800" dirty="0" smtClean="0"/>
              <a:t>v pracovním prostředí než </a:t>
            </a:r>
            <a:r>
              <a:rPr lang="cs-CZ" sz="1800" dirty="0"/>
              <a:t>technické, respektive </a:t>
            </a:r>
            <a:r>
              <a:rPr lang="cs-CZ" sz="1800" dirty="0" smtClean="0"/>
              <a:t>fyzikální </a:t>
            </a:r>
            <a:r>
              <a:rPr lang="cs-CZ" sz="1800" dirty="0"/>
              <a:t>podmínky </a:t>
            </a:r>
            <a:r>
              <a:rPr lang="cs-CZ" sz="1800" dirty="0" smtClean="0"/>
              <a:t>práce.</a:t>
            </a:r>
          </a:p>
          <a:p>
            <a:pPr algn="just"/>
            <a:r>
              <a:rPr lang="cs-CZ" sz="1800" dirty="0"/>
              <a:t>Mezi představitele patří H</a:t>
            </a:r>
            <a:r>
              <a:rPr lang="cs-CZ" sz="1800" dirty="0" smtClean="0"/>
              <a:t>. </a:t>
            </a:r>
            <a:r>
              <a:rPr lang="cs-CZ" sz="1800" dirty="0" err="1" smtClean="0"/>
              <a:t>Münsterberg</a:t>
            </a:r>
            <a:r>
              <a:rPr lang="cs-CZ" sz="1800" dirty="0"/>
              <a:t>, </a:t>
            </a:r>
            <a:r>
              <a:rPr lang="cs-CZ" sz="1800" dirty="0" smtClean="0"/>
              <a:t>E</a:t>
            </a:r>
            <a:r>
              <a:rPr lang="cs-CZ" sz="1800" dirty="0"/>
              <a:t>. </a:t>
            </a:r>
            <a:r>
              <a:rPr lang="cs-CZ" sz="1800" dirty="0" err="1"/>
              <a:t>Mayo</a:t>
            </a:r>
            <a:r>
              <a:rPr lang="cs-CZ" sz="1800" dirty="0"/>
              <a:t>, V. </a:t>
            </a:r>
            <a:r>
              <a:rPr lang="cs-CZ" sz="1800" dirty="0" err="1"/>
              <a:t>Pareto</a:t>
            </a:r>
            <a:r>
              <a:rPr lang="cs-CZ" sz="1800" dirty="0"/>
              <a:t>, M. P. </a:t>
            </a:r>
            <a:r>
              <a:rPr lang="cs-CZ" sz="1800" dirty="0" err="1" smtClean="0"/>
              <a:t>Follet</a:t>
            </a:r>
            <a:r>
              <a:rPr lang="cs-CZ" sz="1800" dirty="0" smtClean="0"/>
              <a:t> </a:t>
            </a:r>
            <a:r>
              <a:rPr lang="cs-CZ" sz="1800" dirty="0" err="1" smtClean="0"/>
              <a:t>ová</a:t>
            </a:r>
            <a:r>
              <a:rPr lang="cs-CZ" sz="1800" dirty="0"/>
              <a:t>, Ch. </a:t>
            </a:r>
            <a:r>
              <a:rPr lang="cs-CZ" sz="1800" dirty="0" err="1"/>
              <a:t>Barnard</a:t>
            </a:r>
            <a:r>
              <a:rPr lang="cs-CZ" sz="1800" dirty="0"/>
              <a:t> a další.</a:t>
            </a:r>
          </a:p>
          <a:p>
            <a:pPr algn="just"/>
            <a:endParaRPr lang="cs-CZ" sz="1800" dirty="0"/>
          </a:p>
          <a:p>
            <a:pPr algn="just"/>
            <a:endParaRPr lang="cs-CZ" sz="1800" dirty="0"/>
          </a:p>
          <a:p>
            <a:pPr algn="just"/>
            <a:endParaRPr lang="cs-CZ" sz="1800" dirty="0" smtClean="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Škola lidských vztahů</a:t>
            </a:r>
            <a:endParaRPr lang="cs-CZ" dirty="0"/>
          </a:p>
        </p:txBody>
      </p:sp>
    </p:spTree>
    <p:extLst>
      <p:ext uri="{BB962C8B-B14F-4D97-AF65-F5344CB8AC3E}">
        <p14:creationId xmlns:p14="http://schemas.microsoft.com/office/powerpoint/2010/main" val="249697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Neoklasická teorie managementu (škola lidských vztahů) se někdy označuje jako druhá vývojová etapa managementu. </a:t>
            </a:r>
            <a:endParaRPr lang="cs-CZ" sz="1800" dirty="0" smtClean="0"/>
          </a:p>
          <a:p>
            <a:pPr algn="just"/>
            <a:r>
              <a:rPr lang="cs-CZ" sz="1800" dirty="0" smtClean="0"/>
              <a:t>Představitelé </a:t>
            </a:r>
            <a:r>
              <a:rPr lang="cs-CZ" sz="1800" dirty="0"/>
              <a:t>této vývojové etapy se soustředili na zkoumání lidských vztahů, psychologické motivy chování se lidí v pracovním procesu, spolupráci a konflikty, komunikaci, vedení lidí, neformální organizaci. </a:t>
            </a:r>
            <a:endParaRPr lang="cs-CZ" sz="1800" dirty="0" smtClean="0"/>
          </a:p>
          <a:p>
            <a:pPr algn="just"/>
            <a:r>
              <a:rPr lang="cs-CZ" sz="1800" dirty="0" smtClean="0"/>
              <a:t>Jednalo </a:t>
            </a:r>
            <a:r>
              <a:rPr lang="cs-CZ" sz="1800" dirty="0"/>
              <a:t>se zde o nový kritický přístup k teorii managementu oproti klasickému taylorizmu, který v podstatě chápal člověka jako stroj. </a:t>
            </a:r>
            <a:endParaRPr lang="cs-CZ" sz="1800" dirty="0" smtClean="0"/>
          </a:p>
          <a:p>
            <a:pPr algn="just"/>
            <a:r>
              <a:rPr lang="cs-CZ" sz="1800" dirty="0" smtClean="0"/>
              <a:t>K </a:t>
            </a:r>
            <a:r>
              <a:rPr lang="cs-CZ" sz="1800" dirty="0"/>
              <a:t>významným představitelům této etapy patří: Mary </a:t>
            </a:r>
            <a:r>
              <a:rPr lang="cs-CZ" sz="1800" dirty="0" err="1"/>
              <a:t>Parker</a:t>
            </a:r>
            <a:r>
              <a:rPr lang="cs-CZ" sz="1800" dirty="0"/>
              <a:t> </a:t>
            </a:r>
            <a:r>
              <a:rPr lang="cs-CZ" sz="1800" dirty="0" err="1"/>
              <a:t>Folletová</a:t>
            </a:r>
            <a:r>
              <a:rPr lang="cs-CZ" sz="1800" dirty="0"/>
              <a:t>, </a:t>
            </a:r>
            <a:r>
              <a:rPr lang="cs-CZ" sz="1800" dirty="0" err="1"/>
              <a:t>Elton</a:t>
            </a:r>
            <a:r>
              <a:rPr lang="cs-CZ" sz="1800" dirty="0"/>
              <a:t> </a:t>
            </a:r>
            <a:r>
              <a:rPr lang="cs-CZ" sz="1800" dirty="0" err="1"/>
              <a:t>Mayo</a:t>
            </a:r>
            <a:r>
              <a:rPr lang="cs-CZ" sz="1800" dirty="0"/>
              <a:t>. </a:t>
            </a:r>
            <a:endParaRPr lang="cs-CZ" sz="1800" dirty="0" smtClean="0"/>
          </a:p>
          <a:p>
            <a:pPr algn="just"/>
            <a:r>
              <a:rPr lang="cs-CZ" sz="1800" dirty="0" smtClean="0"/>
              <a:t>Rozvoj </a:t>
            </a:r>
            <a:r>
              <a:rPr lang="cs-CZ" sz="1800" dirty="0"/>
              <a:t>teorie mezilidských vztahů byl zaznamenán v dalším období před druhou světovou válkou, představitelem je zejména </a:t>
            </a:r>
            <a:r>
              <a:rPr lang="cs-CZ" sz="1800" dirty="0" err="1"/>
              <a:t>Chester</a:t>
            </a:r>
            <a:r>
              <a:rPr lang="cs-CZ" sz="1800" dirty="0"/>
              <a:t> </a:t>
            </a:r>
            <a:r>
              <a:rPr lang="cs-CZ" sz="1800" dirty="0" err="1"/>
              <a:t>Barnard</a:t>
            </a:r>
            <a:r>
              <a:rPr lang="cs-CZ" sz="1800" dirty="0"/>
              <a:t>. V poválečném období to byli K. </a:t>
            </a:r>
            <a:r>
              <a:rPr lang="cs-CZ" sz="1800" dirty="0" err="1"/>
              <a:t>Lewin</a:t>
            </a:r>
            <a:r>
              <a:rPr lang="cs-CZ" sz="1800" dirty="0"/>
              <a:t>, A. H. </a:t>
            </a:r>
            <a:r>
              <a:rPr lang="cs-CZ" sz="1800" dirty="0" err="1"/>
              <a:t>Maslow</a:t>
            </a:r>
            <a:r>
              <a:rPr lang="cs-CZ" sz="1800" dirty="0"/>
              <a:t>, </a:t>
            </a:r>
            <a:r>
              <a:rPr lang="cs-CZ" sz="1800" dirty="0" err="1"/>
              <a:t>Mc</a:t>
            </a:r>
            <a:r>
              <a:rPr lang="cs-CZ" sz="1800" dirty="0"/>
              <a:t> Gregor a další</a:t>
            </a:r>
            <a:r>
              <a:rPr lang="cs-CZ" sz="1800" dirty="0" smtClean="0"/>
              <a:t>.</a:t>
            </a:r>
          </a:p>
          <a:p>
            <a:pPr marL="0" indent="0" algn="just">
              <a:buNone/>
            </a:pPr>
            <a:endParaRPr lang="cs-CZ" sz="1800" dirty="0" smtClean="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Neoklasická teorie managementu</a:t>
            </a:r>
            <a:endParaRPr lang="cs-CZ" dirty="0"/>
          </a:p>
        </p:txBody>
      </p:sp>
    </p:spTree>
    <p:extLst>
      <p:ext uri="{BB962C8B-B14F-4D97-AF65-F5344CB8AC3E}">
        <p14:creationId xmlns:p14="http://schemas.microsoft.com/office/powerpoint/2010/main" val="277783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teorie managementu po obsahové stránce není jednoznačně propracovanou teorií, je stále ve stádiu hledání </a:t>
            </a:r>
            <a:r>
              <a:rPr lang="cs-CZ" sz="1800" dirty="0" smtClean="0"/>
              <a:t>a rozvoje. </a:t>
            </a:r>
          </a:p>
          <a:p>
            <a:pPr algn="just"/>
            <a:r>
              <a:rPr lang="cs-CZ" sz="1800" dirty="0" smtClean="0"/>
              <a:t>Z </a:t>
            </a:r>
            <a:r>
              <a:rPr lang="cs-CZ" sz="1800" dirty="0"/>
              <a:t>tohoto pohledu i mnozí autoři, začlenění do ní předtím uvedených směrů, zasahují svými pracemi i do této vývojové etapy</a:t>
            </a:r>
            <a:r>
              <a:rPr lang="cs-CZ" sz="1800" dirty="0" smtClean="0"/>
              <a:t>.</a:t>
            </a:r>
          </a:p>
          <a:p>
            <a:pPr algn="just"/>
            <a:r>
              <a:rPr lang="cs-CZ" sz="1800" dirty="0" smtClean="0"/>
              <a:t>Jedná se o směry typické pro druhou polovinu dvacátého století a začátek dvacátého prvního století. </a:t>
            </a:r>
          </a:p>
          <a:p>
            <a:pPr algn="just"/>
            <a:r>
              <a:rPr lang="cs-CZ" sz="1800" dirty="0" smtClean="0"/>
              <a:t>Moderní směry managementu patří </a:t>
            </a:r>
            <a:r>
              <a:rPr lang="cs-CZ" sz="1800" dirty="0"/>
              <a:t>mezi významné a nosné z hlediska řízení organizací. </a:t>
            </a:r>
            <a:endParaRPr lang="cs-CZ" sz="1800" dirty="0" smtClean="0"/>
          </a:p>
          <a:p>
            <a:pPr algn="just"/>
            <a:r>
              <a:rPr lang="cs-CZ" sz="1800" dirty="0" smtClean="0"/>
              <a:t>Tyto moderní formy </a:t>
            </a:r>
            <a:r>
              <a:rPr lang="cs-CZ" sz="1800" dirty="0"/>
              <a:t>managementu vznikly v důsledku změn globálního podnikatelského prostředí a reflektují tyto změny v řízení </a:t>
            </a:r>
            <a:r>
              <a:rPr lang="cs-CZ" sz="1800" dirty="0" smtClean="0"/>
              <a:t>organizacích.</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Moderní směry vývoje managementu</a:t>
            </a:r>
            <a:endParaRPr lang="cs-CZ" dirty="0"/>
          </a:p>
        </p:txBody>
      </p:sp>
    </p:spTree>
    <p:extLst>
      <p:ext uri="{BB962C8B-B14F-4D97-AF65-F5344CB8AC3E}">
        <p14:creationId xmlns:p14="http://schemas.microsoft.com/office/powerpoint/2010/main" val="319790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717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období poloviny dvacátého století jsou rozvíjeny různé národové proudy, jejichž základy spadají do období klasického managementu. </a:t>
            </a:r>
            <a:endParaRPr lang="cs-CZ" sz="1800" dirty="0" smtClean="0"/>
          </a:p>
          <a:p>
            <a:pPr algn="just"/>
            <a:endParaRPr lang="cs-CZ" sz="1800" dirty="0" smtClean="0"/>
          </a:p>
          <a:p>
            <a:pPr marL="0" indent="0" algn="just">
              <a:buNone/>
            </a:pPr>
            <a:r>
              <a:rPr lang="cs-CZ" sz="1800" dirty="0" smtClean="0"/>
              <a:t>Jedná </a:t>
            </a:r>
            <a:r>
              <a:rPr lang="cs-CZ" sz="1800" dirty="0"/>
              <a:t>se </a:t>
            </a:r>
            <a:r>
              <a:rPr lang="cs-CZ" sz="1800" dirty="0" smtClean="0"/>
              <a:t>o: </a:t>
            </a:r>
          </a:p>
          <a:p>
            <a:pPr algn="just"/>
            <a:r>
              <a:rPr lang="cs-CZ" sz="1800" dirty="0" smtClean="0"/>
              <a:t>sociální </a:t>
            </a:r>
            <a:r>
              <a:rPr lang="cs-CZ" sz="1800" dirty="0"/>
              <a:t>přístup, </a:t>
            </a:r>
            <a:endParaRPr lang="cs-CZ" sz="1800" dirty="0" smtClean="0"/>
          </a:p>
          <a:p>
            <a:pPr algn="just"/>
            <a:r>
              <a:rPr lang="cs-CZ" sz="1800" dirty="0" smtClean="0"/>
              <a:t>procesní </a:t>
            </a:r>
            <a:r>
              <a:rPr lang="cs-CZ" sz="1800" dirty="0"/>
              <a:t>přístup, </a:t>
            </a:r>
            <a:endParaRPr lang="cs-CZ" sz="1800" dirty="0" smtClean="0"/>
          </a:p>
          <a:p>
            <a:pPr algn="just"/>
            <a:r>
              <a:rPr lang="cs-CZ" sz="1800" dirty="0" smtClean="0"/>
              <a:t>systémové </a:t>
            </a:r>
            <a:r>
              <a:rPr lang="cs-CZ" sz="1800" dirty="0"/>
              <a:t>přístupy, </a:t>
            </a:r>
            <a:endParaRPr lang="cs-CZ" sz="1800" dirty="0" smtClean="0"/>
          </a:p>
          <a:p>
            <a:pPr algn="just"/>
            <a:r>
              <a:rPr lang="cs-CZ" sz="1800" dirty="0" smtClean="0"/>
              <a:t>kvantitativní přístupy, </a:t>
            </a:r>
          </a:p>
          <a:p>
            <a:pPr algn="just"/>
            <a:r>
              <a:rPr lang="cs-CZ" sz="1800" dirty="0" smtClean="0"/>
              <a:t>empirické </a:t>
            </a:r>
            <a:r>
              <a:rPr lang="cs-CZ" sz="1800" dirty="0"/>
              <a:t>(pragmatické) </a:t>
            </a:r>
            <a:r>
              <a:rPr lang="cs-CZ" sz="1800" dirty="0" smtClean="0"/>
              <a:t>přístupy.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Management 40. – 70. let 20. století</a:t>
            </a:r>
            <a:endParaRPr lang="cs-CZ" dirty="0"/>
          </a:p>
        </p:txBody>
      </p:sp>
    </p:spTree>
    <p:extLst>
      <p:ext uri="{BB962C8B-B14F-4D97-AF65-F5344CB8AC3E}">
        <p14:creationId xmlns:p14="http://schemas.microsoft.com/office/powerpoint/2010/main" val="202510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40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Sociální přístupy, psychologicko-sociální přístupy, jsou zaměřené na hledání postavení a úlohy člověka v podniku. </a:t>
            </a:r>
            <a:endParaRPr lang="cs-CZ" sz="1800" dirty="0" smtClean="0"/>
          </a:p>
          <a:p>
            <a:pPr algn="just"/>
            <a:r>
              <a:rPr lang="cs-CZ" sz="1800" dirty="0" smtClean="0"/>
              <a:t>K</a:t>
            </a:r>
            <a:r>
              <a:rPr lang="cs-CZ" sz="1800" dirty="0"/>
              <a:t> hlavním závěrům těchto přístupů patří konstatování, že manažeři při řízení operují v sociálních systémech, kde podstatnou úlohu hraje člověk a mezilidské vztahy. </a:t>
            </a:r>
            <a:endParaRPr lang="cs-CZ" sz="1800" dirty="0" smtClean="0"/>
          </a:p>
          <a:p>
            <a:pPr algn="just"/>
            <a:r>
              <a:rPr lang="cs-CZ" sz="1800" dirty="0" smtClean="0"/>
              <a:t>Člověk</a:t>
            </a:r>
            <a:r>
              <a:rPr lang="cs-CZ" sz="1800" dirty="0"/>
              <a:t>, podle těchto přístupů, má určité pocity, zájmy, názory, předsudky, které ovlivňují jeho chování. </a:t>
            </a:r>
            <a:endParaRPr lang="cs-CZ" sz="1800" dirty="0" smtClean="0"/>
          </a:p>
          <a:p>
            <a:pPr algn="just"/>
            <a:r>
              <a:rPr lang="cs-CZ" sz="1800" dirty="0" smtClean="0"/>
              <a:t>Také </a:t>
            </a:r>
            <a:r>
              <a:rPr lang="cs-CZ" sz="1800" dirty="0"/>
              <a:t>mezilidské vztahy mají nezanedbatelný vliv na lidské chování a člověk jako takového. </a:t>
            </a:r>
            <a:endParaRPr lang="cs-CZ" sz="1800" dirty="0" smtClean="0"/>
          </a:p>
          <a:p>
            <a:pPr algn="just"/>
            <a:r>
              <a:rPr lang="cs-CZ" sz="1800" dirty="0" smtClean="0"/>
              <a:t>K</a:t>
            </a:r>
            <a:r>
              <a:rPr lang="cs-CZ" sz="1800" dirty="0"/>
              <a:t> významným představitelům sociálních přístupů patřili </a:t>
            </a:r>
            <a:r>
              <a:rPr lang="cs-CZ" sz="1800" dirty="0" err="1"/>
              <a:t>Vilfredo</a:t>
            </a:r>
            <a:r>
              <a:rPr lang="cs-CZ" sz="1800" dirty="0"/>
              <a:t> </a:t>
            </a:r>
            <a:r>
              <a:rPr lang="cs-CZ" sz="1800" dirty="0" err="1"/>
              <a:t>Pareto</a:t>
            </a:r>
            <a:r>
              <a:rPr lang="cs-CZ" sz="1800" dirty="0"/>
              <a:t>, </a:t>
            </a:r>
            <a:r>
              <a:rPr lang="cs-CZ" sz="1800" dirty="0" err="1"/>
              <a:t>Elton</a:t>
            </a:r>
            <a:r>
              <a:rPr lang="cs-CZ" sz="1800" dirty="0"/>
              <a:t> </a:t>
            </a:r>
            <a:r>
              <a:rPr lang="cs-CZ" sz="1800" dirty="0" err="1"/>
              <a:t>Mayo</a:t>
            </a:r>
            <a:r>
              <a:rPr lang="cs-CZ" sz="1800" dirty="0"/>
              <a:t>, </a:t>
            </a:r>
            <a:r>
              <a:rPr lang="cs-CZ" sz="1800" dirty="0" err="1"/>
              <a:t>Douglas</a:t>
            </a:r>
            <a:r>
              <a:rPr lang="cs-CZ" sz="1800" dirty="0"/>
              <a:t> </a:t>
            </a:r>
            <a:r>
              <a:rPr lang="cs-CZ" sz="1800" dirty="0" err="1"/>
              <a:t>McGregor</a:t>
            </a:r>
            <a:r>
              <a:rPr lang="cs-CZ" sz="1800" dirty="0"/>
              <a:t>, Abraham </a:t>
            </a:r>
            <a:r>
              <a:rPr lang="cs-CZ" sz="1800" dirty="0" err="1"/>
              <a:t>Maslow</a:t>
            </a:r>
            <a:r>
              <a:rPr lang="cs-CZ" sz="1800" dirty="0"/>
              <a:t>, Frederick </a:t>
            </a:r>
            <a:r>
              <a:rPr lang="cs-CZ" sz="1800" dirty="0" err="1"/>
              <a:t>Herzberg</a:t>
            </a:r>
            <a:r>
              <a:rPr lang="cs-CZ" sz="1800" dirty="0"/>
              <a:t>, </a:t>
            </a:r>
            <a:r>
              <a:rPr lang="cs-CZ" sz="1800" dirty="0" err="1"/>
              <a:t>Dale</a:t>
            </a:r>
            <a:r>
              <a:rPr lang="cs-CZ" sz="1800" dirty="0"/>
              <a:t> </a:t>
            </a:r>
            <a:r>
              <a:rPr lang="cs-CZ" sz="1800" dirty="0" smtClean="0"/>
              <a:t>Carnegie.</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Sociální přístupy</a:t>
            </a:r>
            <a:endParaRPr lang="cs-CZ" dirty="0"/>
          </a:p>
        </p:txBody>
      </p:sp>
    </p:spTree>
    <p:extLst>
      <p:ext uri="{BB962C8B-B14F-4D97-AF65-F5344CB8AC3E}">
        <p14:creationId xmlns:p14="http://schemas.microsoft.com/office/powerpoint/2010/main" val="239526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2113"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Procesní přístupy vycházejí z prací a myšlenek H. </a:t>
            </a:r>
            <a:r>
              <a:rPr lang="cs-CZ" sz="1800" dirty="0" err="1"/>
              <a:t>Fayola</a:t>
            </a:r>
            <a:r>
              <a:rPr lang="cs-CZ" sz="1800" dirty="0"/>
              <a:t> a rozvíjejí teorii vnitřní struktury procesů řízení a systematicky se zabývají jednotlivými procesy, které manažeři při řízení vykonávají. </a:t>
            </a:r>
            <a:endParaRPr lang="cs-CZ" sz="1800" dirty="0" smtClean="0"/>
          </a:p>
          <a:p>
            <a:pPr algn="just"/>
            <a:r>
              <a:rPr lang="cs-CZ" sz="1800" dirty="0" smtClean="0"/>
              <a:t>Společným </a:t>
            </a:r>
            <a:r>
              <a:rPr lang="cs-CZ" sz="1800" dirty="0"/>
              <a:t>rysem těchto přístupů je závěr, že vlastní aktivity manažerů lze rozdělit do řady dílčích funkcí, manažerských funkcí. </a:t>
            </a:r>
            <a:endParaRPr lang="cs-CZ" sz="1800" dirty="0" smtClean="0"/>
          </a:p>
          <a:p>
            <a:pPr algn="just"/>
            <a:r>
              <a:rPr lang="cs-CZ" sz="1800" dirty="0" smtClean="0"/>
              <a:t>Významnými </a:t>
            </a:r>
            <a:r>
              <a:rPr lang="cs-CZ" sz="1800" dirty="0"/>
              <a:t>představiteli těchto přístupů byli </a:t>
            </a:r>
            <a:r>
              <a:rPr lang="cs-CZ" sz="1800" dirty="0" err="1"/>
              <a:t>Lyndall</a:t>
            </a:r>
            <a:r>
              <a:rPr lang="cs-CZ" sz="1800" dirty="0"/>
              <a:t> F. </a:t>
            </a:r>
            <a:r>
              <a:rPr lang="cs-CZ" sz="1800" dirty="0" err="1"/>
              <a:t>Urwick</a:t>
            </a:r>
            <a:r>
              <a:rPr lang="cs-CZ" sz="1800" dirty="0"/>
              <a:t>, Luther </a:t>
            </a:r>
            <a:r>
              <a:rPr lang="cs-CZ" sz="1800" dirty="0" err="1"/>
              <a:t>Gulick</a:t>
            </a:r>
            <a:r>
              <a:rPr lang="cs-CZ" sz="1800" dirty="0"/>
              <a:t> a další</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Procesní přístupy</a:t>
            </a:r>
            <a:endParaRPr lang="cs-CZ" dirty="0"/>
          </a:p>
        </p:txBody>
      </p:sp>
    </p:spTree>
    <p:extLst>
      <p:ext uri="{BB962C8B-B14F-4D97-AF65-F5344CB8AC3E}">
        <p14:creationId xmlns:p14="http://schemas.microsoft.com/office/powerpoint/2010/main" val="146739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Systémové přístupy usilují o aplikaci koncepce funkční analýzy a obecné teorie systémů do řízení. Pro tento přístup je charakteristický komplexní pohled na objektivní realitu, přičemž tato realita je posuzována jako mnohorozměrný a mnohostupňový uspořádaný celek. </a:t>
            </a:r>
            <a:endParaRPr lang="cs-CZ" sz="1700" dirty="0" smtClean="0"/>
          </a:p>
          <a:p>
            <a:pPr algn="just"/>
            <a:r>
              <a:rPr lang="cs-CZ" sz="1700" dirty="0" smtClean="0"/>
              <a:t>K</a:t>
            </a:r>
            <a:r>
              <a:rPr lang="cs-CZ" sz="1700" dirty="0"/>
              <a:t> řešení problémů se zavádějí určité zjednodušené modely – systémy, na kterých se řeší složité problémy skutečnosti. </a:t>
            </a:r>
            <a:r>
              <a:rPr lang="cs-CZ" sz="1700" dirty="0" smtClean="0"/>
              <a:t>Systém </a:t>
            </a:r>
            <a:r>
              <a:rPr lang="cs-CZ" sz="1700" dirty="0"/>
              <a:t>je abstraktní myšlenková konstrukce, která se snaží postihnout reálný objekt z určitého hlediska. Jedná se o účelově vytvořený a uspořádaný celek, který lze charakterizovat strukturou (prvky a vazby mezi nimi) a chováním (reakce na různé podněty). Funkce systému je chování přisuzované systému a je determinována jednak nadřazeným systémem, jednak vlastním systémem, přičemž na systém působí i okolí. </a:t>
            </a:r>
            <a:endParaRPr lang="cs-CZ" sz="1700" dirty="0" smtClean="0"/>
          </a:p>
          <a:p>
            <a:pPr algn="just"/>
            <a:r>
              <a:rPr lang="cs-CZ" sz="1700" dirty="0" smtClean="0"/>
              <a:t>Systémové </a:t>
            </a:r>
            <a:r>
              <a:rPr lang="cs-CZ" sz="1700" dirty="0"/>
              <a:t>přístupy se tak zaměřují na analýzu vnitřních vztahů systému řízení, interakci různých vnitřních činitelů, a interakci systému s jeho okolím. </a:t>
            </a:r>
            <a:endParaRPr lang="cs-CZ" sz="1700" dirty="0" smtClean="0"/>
          </a:p>
          <a:p>
            <a:pPr algn="just"/>
            <a:r>
              <a:rPr lang="cs-CZ" sz="1700" dirty="0" smtClean="0"/>
              <a:t>Hlavním </a:t>
            </a:r>
            <a:r>
              <a:rPr lang="cs-CZ" sz="1700" dirty="0"/>
              <a:t>představitelem systémového přístupu je třeba </a:t>
            </a:r>
            <a:r>
              <a:rPr lang="cs-CZ" sz="1700" dirty="0" err="1"/>
              <a:t>Chester</a:t>
            </a:r>
            <a:r>
              <a:rPr lang="cs-CZ" sz="1700" dirty="0"/>
              <a:t> I. </a:t>
            </a:r>
            <a:r>
              <a:rPr lang="cs-CZ" sz="1700" dirty="0" err="1" smtClean="0"/>
              <a:t>Barnard</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Systémové přístupy</a:t>
            </a:r>
            <a:endParaRPr lang="cs-CZ" dirty="0"/>
          </a:p>
        </p:txBody>
      </p:sp>
    </p:spTree>
    <p:extLst>
      <p:ext uri="{BB962C8B-B14F-4D97-AF65-F5344CB8AC3E}">
        <p14:creationId xmlns:p14="http://schemas.microsoft.com/office/powerpoint/2010/main" val="505185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Kvantitativní přístupy, nebo také matematické přístupy, chápou management jako čistě logické procesy, které lze transformovat do matematických modelů. Potom jsou prostřednictvím matematických modelů exaktně určeny výsledky zkoumaných problémů a na jejich základě jsou realizovány příslušné řídící akty. </a:t>
            </a:r>
            <a:endParaRPr lang="cs-CZ" sz="1600" dirty="0" smtClean="0"/>
          </a:p>
          <a:p>
            <a:pPr algn="just"/>
            <a:r>
              <a:rPr lang="cs-CZ" sz="1600" dirty="0" smtClean="0"/>
              <a:t>Tyto </a:t>
            </a:r>
            <a:r>
              <a:rPr lang="cs-CZ" sz="1600" dirty="0"/>
              <a:t>přístupy jsou využívány ve složitých rozhodovacích situacích s velkým nebo dokonce nekonečným počtem variant. </a:t>
            </a:r>
            <a:endParaRPr lang="cs-CZ" sz="1600" dirty="0" smtClean="0"/>
          </a:p>
          <a:p>
            <a:pPr algn="just"/>
            <a:r>
              <a:rPr lang="cs-CZ" sz="1600" dirty="0" smtClean="0"/>
              <a:t>Klíčovým </a:t>
            </a:r>
            <a:r>
              <a:rPr lang="cs-CZ" sz="1600" dirty="0"/>
              <a:t>problémem těchto přístupů je ten, že při formování matematického modelu nelze obsáhnout všechny aspekty zkoumané reality a následné přesné propočty nemohou tudíž poskytnout výsledky umožňující okamžitou realizaci příslušných opatření. Kvantitativní metody využívají matematické programování, strukturní analýzu, teorii her, analýzu projektů, teorii hromadné obsluhy, teorii zásob, teorii obnovy a další matematické metody. </a:t>
            </a:r>
            <a:endParaRPr lang="cs-CZ" sz="1600" dirty="0" smtClean="0"/>
          </a:p>
          <a:p>
            <a:pPr algn="just"/>
            <a:r>
              <a:rPr lang="cs-CZ" sz="1600" dirty="0" smtClean="0"/>
              <a:t>K</a:t>
            </a:r>
            <a:r>
              <a:rPr lang="cs-CZ" sz="1600" dirty="0"/>
              <a:t> významným představitelům těchto přístupů patří Kenneth J. </a:t>
            </a:r>
            <a:r>
              <a:rPr lang="cs-CZ" sz="1600" dirty="0" err="1"/>
              <a:t>Arrow</a:t>
            </a:r>
            <a:r>
              <a:rPr lang="cs-CZ" sz="1600" dirty="0"/>
              <a:t>, Ragnar </a:t>
            </a:r>
            <a:r>
              <a:rPr lang="cs-CZ" sz="1600" dirty="0" err="1"/>
              <a:t>Frisch</a:t>
            </a:r>
            <a:r>
              <a:rPr lang="cs-CZ" sz="1600" dirty="0"/>
              <a:t>, Leonid </a:t>
            </a:r>
            <a:r>
              <a:rPr lang="cs-CZ" sz="1600" dirty="0" err="1"/>
              <a:t>Vitaljevič</a:t>
            </a:r>
            <a:r>
              <a:rPr lang="cs-CZ" sz="1600" dirty="0"/>
              <a:t> </a:t>
            </a:r>
            <a:r>
              <a:rPr lang="cs-CZ" sz="1600" dirty="0" err="1"/>
              <a:t>Kantorovič</a:t>
            </a:r>
            <a:r>
              <a:rPr lang="cs-CZ" sz="1600" dirty="0"/>
              <a:t>, </a:t>
            </a:r>
            <a:r>
              <a:rPr lang="cs-CZ" sz="1600" dirty="0" err="1"/>
              <a:t>Wassily</a:t>
            </a:r>
            <a:r>
              <a:rPr lang="cs-CZ" sz="1600" dirty="0"/>
              <a:t> </a:t>
            </a:r>
            <a:r>
              <a:rPr lang="cs-CZ" sz="1600" dirty="0" err="1"/>
              <a:t>Leontieff</a:t>
            </a:r>
            <a:r>
              <a:rPr lang="cs-CZ" sz="1600" dirty="0"/>
              <a:t>, John von Neumann, Paul A. </a:t>
            </a:r>
            <a:r>
              <a:rPr lang="cs-CZ" sz="1600" dirty="0" err="1"/>
              <a:t>Samuelson</a:t>
            </a:r>
            <a:r>
              <a:rPr lang="cs-CZ" sz="1600" dirty="0"/>
              <a:t>, Herbert A. Simon a </a:t>
            </a:r>
            <a:r>
              <a:rPr lang="cs-CZ" sz="1600" dirty="0" err="1"/>
              <a:t>Harry</a:t>
            </a:r>
            <a:r>
              <a:rPr lang="cs-CZ" sz="1600" dirty="0"/>
              <a:t> M. </a:t>
            </a:r>
            <a:r>
              <a:rPr lang="cs-CZ" sz="1600" dirty="0" err="1" smtClean="0"/>
              <a:t>Markowit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Kvantitativní přístupy</a:t>
            </a:r>
            <a:endParaRPr lang="cs-CZ" dirty="0"/>
          </a:p>
        </p:txBody>
      </p:sp>
    </p:spTree>
    <p:extLst>
      <p:ext uri="{BB962C8B-B14F-4D97-AF65-F5344CB8AC3E}">
        <p14:creationId xmlns:p14="http://schemas.microsoft.com/office/powerpoint/2010/main" val="261847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Empirické (pragmatické) přístupy jsou postaveny na zkušenostech, empirii, a praktických poznatcích, které vycházejí z praxí prověřených pravd. </a:t>
            </a:r>
            <a:endParaRPr lang="cs-CZ" sz="1800" dirty="0" smtClean="0"/>
          </a:p>
          <a:p>
            <a:pPr algn="just"/>
            <a:r>
              <a:rPr lang="cs-CZ" sz="1800" dirty="0" smtClean="0"/>
              <a:t>Tyto </a:t>
            </a:r>
            <a:r>
              <a:rPr lang="cs-CZ" sz="1800" dirty="0"/>
              <a:t>poznatky jsou zobecňovány a poté předkládány manažerům ve formě užitečných doporučení pro zlepšení jejich řídících činností. </a:t>
            </a:r>
            <a:endParaRPr lang="cs-CZ" sz="1800" dirty="0" smtClean="0"/>
          </a:p>
          <a:p>
            <a:pPr algn="just"/>
            <a:r>
              <a:rPr lang="cs-CZ" sz="1800" dirty="0" smtClean="0"/>
              <a:t>Doporučení </a:t>
            </a:r>
            <a:r>
              <a:rPr lang="cs-CZ" sz="1800" dirty="0"/>
              <a:t>jsou obvykle provázena příklady z praxe, případovými studiemi, a také nejlepší příklady, tzv. </a:t>
            </a:r>
            <a:r>
              <a:rPr lang="cs-CZ" sz="1800" dirty="0" err="1"/>
              <a:t>best</a:t>
            </a:r>
            <a:r>
              <a:rPr lang="cs-CZ" sz="1800" dirty="0"/>
              <a:t> </a:t>
            </a:r>
            <a:r>
              <a:rPr lang="cs-CZ" sz="1800" dirty="0" err="1"/>
              <a:t>practices</a:t>
            </a:r>
            <a:r>
              <a:rPr lang="cs-CZ" sz="1800" dirty="0"/>
              <a:t>. </a:t>
            </a:r>
            <a:endParaRPr lang="cs-CZ" sz="1800" dirty="0" smtClean="0"/>
          </a:p>
          <a:p>
            <a:pPr algn="just"/>
            <a:r>
              <a:rPr lang="cs-CZ" sz="1800" dirty="0" smtClean="0"/>
              <a:t>Empirické </a:t>
            </a:r>
            <a:r>
              <a:rPr lang="cs-CZ" sz="1800" dirty="0"/>
              <a:t>přístupy jsou nejčastěji využívány poradenskými společnostmi. </a:t>
            </a:r>
            <a:endParaRPr lang="cs-CZ" sz="1800" dirty="0" smtClean="0"/>
          </a:p>
          <a:p>
            <a:pPr algn="just"/>
            <a:r>
              <a:rPr lang="cs-CZ" sz="1800" dirty="0" smtClean="0"/>
              <a:t>Mezi </a:t>
            </a:r>
            <a:r>
              <a:rPr lang="cs-CZ" sz="1800" dirty="0"/>
              <a:t>hlavní představitele empirických přístupů patří třeba Alfred P. </a:t>
            </a:r>
            <a:r>
              <a:rPr lang="cs-CZ" sz="1800" dirty="0" err="1"/>
              <a:t>Sloan</a:t>
            </a:r>
            <a:r>
              <a:rPr lang="cs-CZ" sz="1800" dirty="0"/>
              <a:t> a Peter F. </a:t>
            </a:r>
            <a:r>
              <a:rPr lang="cs-CZ" sz="1800" dirty="0" err="1"/>
              <a:t>Drucker</a:t>
            </a:r>
            <a:r>
              <a:rPr lang="cs-CZ" sz="18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Empirické přístupy</a:t>
            </a:r>
            <a:endParaRPr lang="cs-CZ" dirty="0"/>
          </a:p>
        </p:txBody>
      </p:sp>
    </p:spTree>
    <p:extLst>
      <p:ext uri="{BB962C8B-B14F-4D97-AF65-F5344CB8AC3E}">
        <p14:creationId xmlns:p14="http://schemas.microsoft.com/office/powerpoint/2010/main" val="148119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Souhrn všech činností, které je třeba udělat, aby byl zabezpečen chod organizace.</a:t>
            </a:r>
          </a:p>
          <a:p>
            <a:pPr algn="just"/>
            <a:r>
              <a:rPr lang="cs-CZ" sz="1800" dirty="0"/>
              <a:t>Obecným posláním manažerské činnosti je dosažení úspěšnosti uvažované organizační jednotky nebo </a:t>
            </a:r>
            <a:r>
              <a:rPr lang="cs-CZ" sz="1800" dirty="0" smtClean="0"/>
              <a:t>procesu.</a:t>
            </a:r>
          </a:p>
          <a:p>
            <a:pPr marL="0" indent="0">
              <a:buNone/>
            </a:pPr>
            <a:r>
              <a:rPr lang="cs-CZ" sz="1800" i="1" dirty="0" smtClean="0"/>
              <a:t>Vybrané definice managementu:</a:t>
            </a:r>
          </a:p>
          <a:p>
            <a:r>
              <a:rPr lang="cs-CZ" sz="1800" dirty="0" smtClean="0"/>
              <a:t>Management </a:t>
            </a:r>
            <a:r>
              <a:rPr lang="cs-CZ" sz="1800" dirty="0"/>
              <a:t>znamená umění dosáhnout cíle organizace rukama a </a:t>
            </a:r>
            <a:r>
              <a:rPr lang="cs-CZ" sz="1800" dirty="0" err="1"/>
              <a:t>hlavama</a:t>
            </a:r>
            <a:r>
              <a:rPr lang="cs-CZ" sz="1800" dirty="0"/>
              <a:t> jiných. (</a:t>
            </a:r>
            <a:r>
              <a:rPr lang="cs-CZ" sz="1800" dirty="0" err="1"/>
              <a:t>American</a:t>
            </a:r>
            <a:r>
              <a:rPr lang="cs-CZ" sz="1800" dirty="0"/>
              <a:t> Management </a:t>
            </a:r>
            <a:r>
              <a:rPr lang="cs-CZ" sz="1800" dirty="0" err="1"/>
              <a:t>Association</a:t>
            </a:r>
            <a:r>
              <a:rPr lang="cs-CZ" sz="1800" dirty="0"/>
              <a:t>)</a:t>
            </a:r>
          </a:p>
          <a:p>
            <a:r>
              <a:rPr lang="cs-CZ" sz="1800" dirty="0"/>
              <a:t>Management je funkcí, je disciplínou, návodem, který je třeba zvládnou a manažeři jsou profesionálové, kteří tuto disciplínu realizují, vykonávají funkce a z nich vyplývající povinnosti. (P. F. </a:t>
            </a:r>
            <a:r>
              <a:rPr lang="cs-CZ" sz="1800" dirty="0" err="1"/>
              <a:t>Drucker</a:t>
            </a:r>
            <a:r>
              <a:rPr lang="cs-CZ" sz="1800" dirty="0"/>
              <a:t>, 1970)</a:t>
            </a:r>
          </a:p>
          <a:p>
            <a:pPr algn="just"/>
            <a:r>
              <a:rPr lang="cs-CZ" sz="1800" dirty="0"/>
              <a:t>Management je procesem, který probíhá mezi jednotlivcem/skupinou, který řídí (řídící subjekt) a jednotlivcem/skupinou, který je řízen (řízený subjekt). (Blažek, 2014)</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 jeho podstata a definice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v reakci na vývoj a charakteristiky tohoto období, hledá nové manažerské přístupy, které umožní podnikům pružně a efektivně reagovat na tyto změny. Management se začíná zaměřovat na studium podnikatelského prostředí a změn v něm. V reakci na nasycení řady trhů vzniká nová manažerská koncepce, a to koncepce marketingová. Končí éra výrobce a začíná éra zákazníka. Tato skutečnost má dalekosáhlé důsledky pro systém řízení podniku. Začínají se zavádět první systémy péče o zákazníka. Roste význam znalostí, a to nejen zákazníků, ale i trhů. Znalosti se stávají významným zdrojem a konkurenční výhodou podniků.</a:t>
            </a:r>
          </a:p>
          <a:p>
            <a:pPr algn="just"/>
            <a:r>
              <a:rPr lang="cs-CZ" sz="1800" dirty="0"/>
              <a:t>K významným představitelům tohoto období vývoje managementu patří Philip </a:t>
            </a:r>
            <a:r>
              <a:rPr lang="cs-CZ" sz="1800" dirty="0" err="1"/>
              <a:t>Kotler</a:t>
            </a:r>
            <a:r>
              <a:rPr lang="cs-CZ" sz="1800" dirty="0"/>
              <a:t>, Michael E. Porter, Tom </a:t>
            </a:r>
            <a:r>
              <a:rPr lang="cs-CZ" sz="1800" dirty="0" err="1"/>
              <a:t>Peters</a:t>
            </a:r>
            <a:r>
              <a:rPr lang="cs-CZ" sz="1800" dirty="0"/>
              <a:t>, Robert </a:t>
            </a:r>
            <a:r>
              <a:rPr lang="cs-CZ" sz="1800" dirty="0" err="1"/>
              <a:t>Watermann</a:t>
            </a:r>
            <a:r>
              <a:rPr lang="cs-CZ" sz="1800" dirty="0"/>
              <a:t>, James </a:t>
            </a:r>
            <a:r>
              <a:rPr lang="cs-CZ" sz="1800" dirty="0" err="1"/>
              <a:t>Champy</a:t>
            </a:r>
            <a:r>
              <a:rPr lang="cs-CZ" sz="1800" dirty="0"/>
              <a:t>, Michael Hammer a Peter </a:t>
            </a:r>
            <a:r>
              <a:rPr lang="cs-CZ" sz="1800" dirty="0" err="1"/>
              <a:t>Senge</a:t>
            </a:r>
            <a:r>
              <a:rPr lang="cs-CZ" sz="1800" dirty="0"/>
              <a:t> (Veber a kol., 2009).</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Management konce dvacátého století</a:t>
            </a:r>
            <a:endParaRPr lang="cs-CZ" dirty="0"/>
          </a:p>
        </p:txBody>
      </p:sp>
    </p:spTree>
    <p:extLst>
      <p:ext uri="{BB962C8B-B14F-4D97-AF65-F5344CB8AC3E}">
        <p14:creationId xmlns:p14="http://schemas.microsoft.com/office/powerpoint/2010/main" val="279725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Změny v podnikatelském prostředí se výrazným způsobem zrychlují. Rychlost těchto změn je taková, že není možné často ani určit a zaznamenat všechny nové trendy. </a:t>
            </a:r>
            <a:endParaRPr lang="cs-CZ" sz="1800" dirty="0" smtClean="0"/>
          </a:p>
          <a:p>
            <a:pPr algn="just"/>
            <a:r>
              <a:rPr lang="cs-CZ" sz="1800" dirty="0" smtClean="0"/>
              <a:t>Tato </a:t>
            </a:r>
            <a:r>
              <a:rPr lang="cs-CZ" sz="1800" dirty="0"/>
              <a:t>doba je typická rostoucím vlivem informacích, komunikačních a moderních dopravních systémů, které vedou ke zkracování vzdáleností a času. </a:t>
            </a:r>
            <a:endParaRPr lang="cs-CZ" sz="1800" dirty="0" smtClean="0"/>
          </a:p>
          <a:p>
            <a:pPr algn="just"/>
            <a:r>
              <a:rPr lang="cs-CZ" sz="1800" dirty="0" smtClean="0"/>
              <a:t>Vlivem </a:t>
            </a:r>
            <a:r>
              <a:rPr lang="cs-CZ" sz="1800" dirty="0"/>
              <a:t>těchto změn dochází k významnému prohlubování globalizace světového hospodářství. Důsledkem je vznik </a:t>
            </a:r>
            <a:r>
              <a:rPr lang="cs-CZ" sz="1800" dirty="0" err="1"/>
              <a:t>megatrhů</a:t>
            </a:r>
            <a:r>
              <a:rPr lang="cs-CZ" sz="1800" dirty="0"/>
              <a:t> a celosvětové konkurence, tzv. </a:t>
            </a:r>
            <a:r>
              <a:rPr lang="cs-CZ" sz="1800" dirty="0" err="1"/>
              <a:t>hyperkonkurence</a:t>
            </a:r>
            <a:r>
              <a:rPr lang="cs-CZ" sz="1800" dirty="0"/>
              <a:t>. </a:t>
            </a:r>
            <a:endParaRPr lang="cs-CZ" sz="1800" dirty="0" smtClean="0"/>
          </a:p>
          <a:p>
            <a:pPr algn="just"/>
            <a:r>
              <a:rPr lang="cs-CZ" sz="1800" dirty="0" smtClean="0"/>
              <a:t>Začíná </a:t>
            </a:r>
            <a:r>
              <a:rPr lang="cs-CZ" sz="1800" dirty="0"/>
              <a:t>se prosazovat řízení podnikatelských aktivit v rámci celého světa (mezinárodní management). </a:t>
            </a:r>
            <a:endParaRPr lang="cs-CZ" sz="1800" dirty="0" smtClean="0"/>
          </a:p>
          <a:p>
            <a:pPr algn="just"/>
            <a:r>
              <a:rPr lang="cs-CZ" sz="1800" dirty="0" smtClean="0"/>
              <a:t>Významnou </a:t>
            </a:r>
            <a:r>
              <a:rPr lang="cs-CZ" sz="1800" dirty="0"/>
              <a:t>oblast v rámci současných vývojových tendencí představují tzv. participační </a:t>
            </a:r>
            <a:r>
              <a:rPr lang="cs-CZ" sz="1800" dirty="0" smtClean="0"/>
              <a:t>systémy.</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počátku dvacátého prvního století</a:t>
            </a:r>
            <a:endParaRPr lang="cs-CZ" dirty="0"/>
          </a:p>
        </p:txBody>
      </p:sp>
    </p:spTree>
    <p:extLst>
      <p:ext uri="{BB962C8B-B14F-4D97-AF65-F5344CB8AC3E}">
        <p14:creationId xmlns:p14="http://schemas.microsoft.com/office/powerpoint/2010/main" val="348548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Moderní přístupy </a:t>
            </a:r>
            <a:r>
              <a:rPr lang="cs-CZ" sz="4000" b="1" smtClean="0">
                <a:solidFill>
                  <a:schemeClr val="bg1"/>
                </a:solidFill>
                <a:latin typeface="Times New Roman" panose="02020603050405020304" pitchFamily="18" charset="0"/>
                <a:cs typeface="Times New Roman" panose="02020603050405020304" pitchFamily="18" charset="0"/>
              </a:rPr>
              <a:t>k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5491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směry managementu vznikly jako reakce na významné změny v podnikatelském prostředí na konci dvacátého století a začátku 21. </a:t>
            </a:r>
            <a:r>
              <a:rPr lang="cs-CZ" sz="1800" dirty="0" smtClean="0"/>
              <a:t>století.</a:t>
            </a:r>
          </a:p>
          <a:p>
            <a:pPr algn="just"/>
            <a:r>
              <a:rPr lang="cs-CZ" sz="1800" dirty="0" smtClean="0"/>
              <a:t>Aby </a:t>
            </a:r>
            <a:r>
              <a:rPr lang="cs-CZ" sz="1800" dirty="0"/>
              <a:t>podnik přežil a uspěl v současné době, tak musí přijít s novým způsobem řízení a rozhodování o svých podnikatelských aktivitách. </a:t>
            </a:r>
            <a:endParaRPr lang="cs-CZ" sz="1800" dirty="0" smtClean="0"/>
          </a:p>
          <a:p>
            <a:pPr algn="just"/>
            <a:endParaRPr lang="cs-CZ" sz="1800" dirty="0" smtClean="0"/>
          </a:p>
          <a:p>
            <a:pPr marL="0" indent="0" algn="just">
              <a:buNone/>
            </a:pPr>
            <a:r>
              <a:rPr lang="cs-CZ" sz="1800" dirty="0" smtClean="0"/>
              <a:t>Mezi </a:t>
            </a:r>
            <a:r>
              <a:rPr lang="cs-CZ" sz="1800" dirty="0"/>
              <a:t>moderní směry managementu bývá zařazován </a:t>
            </a:r>
            <a:r>
              <a:rPr lang="cs-CZ" sz="1800" dirty="0" smtClean="0"/>
              <a:t>především:</a:t>
            </a:r>
          </a:p>
          <a:p>
            <a:pPr algn="just"/>
            <a:r>
              <a:rPr lang="cs-CZ" sz="1800" dirty="0" smtClean="0"/>
              <a:t>management </a:t>
            </a:r>
            <a:r>
              <a:rPr lang="cs-CZ" sz="1800" dirty="0"/>
              <a:t>změny, </a:t>
            </a:r>
            <a:endParaRPr lang="cs-CZ" sz="1800" dirty="0" smtClean="0"/>
          </a:p>
          <a:p>
            <a:pPr algn="just"/>
            <a:r>
              <a:rPr lang="cs-CZ" sz="1800" dirty="0" smtClean="0"/>
              <a:t>management </a:t>
            </a:r>
            <a:r>
              <a:rPr lang="cs-CZ" sz="1800" dirty="0"/>
              <a:t>znalostí, </a:t>
            </a:r>
            <a:endParaRPr lang="cs-CZ" sz="1800" dirty="0" smtClean="0"/>
          </a:p>
          <a:p>
            <a:pPr algn="just"/>
            <a:r>
              <a:rPr lang="cs-CZ" sz="1800" dirty="0" smtClean="0"/>
              <a:t>procesní </a:t>
            </a:r>
            <a:r>
              <a:rPr lang="cs-CZ" sz="1800" dirty="0"/>
              <a:t>management, </a:t>
            </a:r>
            <a:endParaRPr lang="cs-CZ" sz="1800" dirty="0" smtClean="0"/>
          </a:p>
          <a:p>
            <a:pPr algn="just"/>
            <a:r>
              <a:rPr lang="cs-CZ" sz="1800" dirty="0" smtClean="0"/>
              <a:t>management </a:t>
            </a:r>
            <a:r>
              <a:rPr lang="cs-CZ" sz="1800" dirty="0"/>
              <a:t>rizika, </a:t>
            </a:r>
            <a:endParaRPr lang="cs-CZ" sz="1800" dirty="0" smtClean="0"/>
          </a:p>
          <a:p>
            <a:pPr algn="just"/>
            <a:r>
              <a:rPr lang="cs-CZ" sz="1800" dirty="0" smtClean="0"/>
              <a:t>krizový </a:t>
            </a:r>
            <a:r>
              <a:rPr lang="cs-CZ" sz="1800" dirty="0"/>
              <a:t>management</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současné přístupy k managementu</a:t>
            </a:r>
            <a:endParaRPr lang="cs-CZ" dirty="0"/>
          </a:p>
        </p:txBody>
      </p:sp>
    </p:spTree>
    <p:extLst>
      <p:ext uri="{BB962C8B-B14F-4D97-AF65-F5344CB8AC3E}">
        <p14:creationId xmlns:p14="http://schemas.microsoft.com/office/powerpoint/2010/main" val="170614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Změna přestavuje odchylku, posun od předpokládaného, cílového stavu nebo průběhu procesu. Tato odchylka může být negativní nebo pozitivní, kvalitativního nebo kvantitativního </a:t>
            </a:r>
            <a:r>
              <a:rPr lang="cs-CZ" sz="1800" dirty="0" smtClean="0"/>
              <a:t>charakteru. </a:t>
            </a:r>
          </a:p>
          <a:p>
            <a:pPr marL="0" indent="0" algn="just">
              <a:buNone/>
            </a:pPr>
            <a:r>
              <a:rPr lang="cs-CZ" sz="1800" dirty="0" smtClean="0"/>
              <a:t>Změny </a:t>
            </a:r>
            <a:r>
              <a:rPr lang="cs-CZ" sz="1800" dirty="0"/>
              <a:t>lze klasifikovat na základě různých kritérií:</a:t>
            </a:r>
          </a:p>
          <a:p>
            <a:pPr lvl="0" algn="just"/>
            <a:r>
              <a:rPr lang="cs-CZ" sz="1800" dirty="0"/>
              <a:t>podle typu změny: pozitivní x negativní změny;</a:t>
            </a:r>
          </a:p>
          <a:p>
            <a:pPr lvl="0" algn="just"/>
            <a:r>
              <a:rPr lang="cs-CZ" sz="1800" dirty="0"/>
              <a:t>podle příčiny vyvolávající změnu: vnější příčiny x vnitřní příčiny;</a:t>
            </a:r>
          </a:p>
          <a:p>
            <a:pPr lvl="0" algn="just"/>
            <a:r>
              <a:rPr lang="cs-CZ" sz="1800" dirty="0"/>
              <a:t>podle závažnosti změny: kvantitativní změny x kvalitativní změny; </a:t>
            </a:r>
          </a:p>
          <a:p>
            <a:pPr lvl="0" algn="just"/>
            <a:r>
              <a:rPr lang="cs-CZ" sz="1800" dirty="0"/>
              <a:t>podle plánovanosti změn: změny nezáměrné (samovolné) x změny záměrné (řízené);</a:t>
            </a:r>
          </a:p>
          <a:p>
            <a:pPr lvl="0" algn="just"/>
            <a:r>
              <a:rPr lang="cs-CZ" sz="1800" dirty="0"/>
              <a:t>podle rozsahu změny: změny malé (elementární) x změny velké (komplexní);</a:t>
            </a:r>
          </a:p>
          <a:p>
            <a:pPr lvl="0" algn="just"/>
            <a:r>
              <a:rPr lang="cs-CZ" sz="1800" dirty="0"/>
              <a:t>podle časového průběhu změny: změny přírůstkové (postupné) x změny skokové (zlomové).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a:t>
            </a:r>
            <a:endParaRPr lang="cs-CZ" dirty="0"/>
          </a:p>
        </p:txBody>
      </p:sp>
    </p:spTree>
    <p:extLst>
      <p:ext uri="{BB962C8B-B14F-4D97-AF65-F5344CB8AC3E}">
        <p14:creationId xmlns:p14="http://schemas.microsoft.com/office/powerpoint/2010/main" val="313131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změny (</a:t>
            </a:r>
            <a:r>
              <a:rPr lang="cs-CZ" sz="1800" dirty="0" err="1"/>
              <a:t>change</a:t>
            </a:r>
            <a:r>
              <a:rPr lang="cs-CZ" sz="1800" dirty="0"/>
              <a:t> </a:t>
            </a:r>
            <a:r>
              <a:rPr lang="cs-CZ" sz="1800" dirty="0" smtClean="0"/>
              <a:t>management) je </a:t>
            </a:r>
            <a:r>
              <a:rPr lang="cs-CZ" sz="1800" dirty="0"/>
              <a:t>směr managementu, který spočívá jednak v připravenosti reakcí na podněty okolí (pasivní aspekt), a také na iniciaci samotné změny (aktivní aspekt). </a:t>
            </a:r>
            <a:endParaRPr lang="cs-CZ" sz="1800" dirty="0" smtClean="0"/>
          </a:p>
          <a:p>
            <a:pPr algn="just"/>
            <a:r>
              <a:rPr lang="cs-CZ" sz="1800" dirty="0" smtClean="0"/>
              <a:t>Management </a:t>
            </a:r>
            <a:r>
              <a:rPr lang="cs-CZ" sz="1800" dirty="0"/>
              <a:t>změny zahrnuje aktivity spojené s monitorováním, přípravou a hlavně implementací </a:t>
            </a:r>
            <a:r>
              <a:rPr lang="cs-CZ" sz="1800" dirty="0" smtClean="0"/>
              <a:t>změn. V</a:t>
            </a:r>
            <a:r>
              <a:rPr lang="cs-CZ" sz="1800" dirty="0"/>
              <a:t> praxi existuje značná rozmanitost změn a různým změnám odpovídají rozdílné přístupy a reakce managementu na změny. Mezi nejznámější a nejčastější přístupy patří přístupy trvalého zlepšování a </a:t>
            </a:r>
            <a:r>
              <a:rPr lang="cs-CZ" sz="1800" dirty="0" err="1"/>
              <a:t>reeingeneering</a:t>
            </a:r>
            <a:r>
              <a:rPr lang="cs-CZ" sz="1800" dirty="0" smtClean="0"/>
              <a:t>.</a:t>
            </a:r>
          </a:p>
          <a:p>
            <a:pPr algn="just"/>
            <a:r>
              <a:rPr lang="cs-CZ" sz="1800" i="1" dirty="0"/>
              <a:t>Přístupy trvalého zlepšování </a:t>
            </a:r>
            <a:r>
              <a:rPr lang="cs-CZ" sz="1800" dirty="0"/>
              <a:t>představují zlepšovací aktivity, jejichž cílem je zjištění, řešení a napravení určitého problému. </a:t>
            </a:r>
            <a:endParaRPr lang="cs-CZ" sz="1800" dirty="0" smtClean="0"/>
          </a:p>
          <a:p>
            <a:pPr algn="just"/>
            <a:r>
              <a:rPr lang="cs-CZ" sz="1800" i="1" dirty="0" err="1" smtClean="0"/>
              <a:t>Reengineering</a:t>
            </a:r>
            <a:r>
              <a:rPr lang="cs-CZ" sz="1800" dirty="0" smtClean="0"/>
              <a:t> </a:t>
            </a:r>
            <a:r>
              <a:rPr lang="cs-CZ" sz="1800" dirty="0"/>
              <a:t>je směr managementu změny, který hledá příležitosti k úspěchu v radikálních změnách orientovaných především do oblasti řízení. </a:t>
            </a:r>
            <a:r>
              <a:rPr lang="cs-CZ" sz="1800" dirty="0" err="1"/>
              <a:t>Reengineeringové</a:t>
            </a:r>
            <a:r>
              <a:rPr lang="cs-CZ" sz="1800" dirty="0"/>
              <a:t> změny jsou zásadní, radikální, dramatické a zaměřené na </a:t>
            </a:r>
            <a:r>
              <a:rPr lang="cs-CZ" sz="1800" dirty="0" smtClean="0"/>
              <a:t>řídící procesy.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II</a:t>
            </a:r>
            <a:endParaRPr lang="cs-CZ" dirty="0"/>
          </a:p>
        </p:txBody>
      </p:sp>
    </p:spTree>
    <p:extLst>
      <p:ext uri="{BB962C8B-B14F-4D97-AF65-F5344CB8AC3E}">
        <p14:creationId xmlns:p14="http://schemas.microsoft.com/office/powerpoint/2010/main" val="26003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Znalost představuje strukturovaný souhrn vzájemně souvisejících poznatků a zkušeností z určité oblasti nebo k nějakému účelu. Poznatek je jednotlivý výsledek lidského poznávání. Soustava poznatků tvoří znalost. Znalosti mohou být všeobecné a specifické</a:t>
            </a:r>
            <a:r>
              <a:rPr lang="cs-CZ" sz="1800" dirty="0" smtClean="0"/>
              <a:t>.</a:t>
            </a:r>
          </a:p>
          <a:p>
            <a:pPr marL="0" indent="0" algn="just">
              <a:buNone/>
            </a:pPr>
            <a:r>
              <a:rPr lang="cs-CZ" sz="1800" dirty="0" smtClean="0"/>
              <a:t>Typy </a:t>
            </a:r>
            <a:r>
              <a:rPr lang="cs-CZ" sz="1800" dirty="0"/>
              <a:t>znalostí (Bureš 2007):</a:t>
            </a:r>
          </a:p>
          <a:p>
            <a:pPr lvl="0" algn="just"/>
            <a:r>
              <a:rPr lang="cs-CZ" sz="1800" dirty="0"/>
              <a:t>explicitní znalost – je formalizovaná nebo dokumentovaná znalost, která je většinou dobře strukturovaná a snadno přenositelná, např. dokumenty, manuály apod.;</a:t>
            </a:r>
          </a:p>
          <a:p>
            <a:pPr lvl="0" algn="just"/>
            <a:r>
              <a:rPr lang="cs-CZ" sz="1800" dirty="0"/>
              <a:t>implicitní znalost – je znalost uložená v hlavách pracovníků kdykoliv převoditelná do explicitní formy, např. znalost procesu vlastníkem procesu apod.;</a:t>
            </a:r>
          </a:p>
          <a:p>
            <a:pPr algn="just"/>
            <a:r>
              <a:rPr lang="cs-CZ" sz="1800" dirty="0" err="1"/>
              <a:t>tacitní</a:t>
            </a:r>
            <a:r>
              <a:rPr lang="cs-CZ" sz="1800" dirty="0"/>
              <a:t> (neformulovaná) znalost – je znalost uložená v hlavách pracovníků, kterou je obtížně nebo zcela nemožné převést do explicitní formy, zformalizovat nebo zdokumentovat</a:t>
            </a:r>
            <a:r>
              <a:rPr lang="cs-CZ" sz="1800" dirty="0" smtClean="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znalostí I</a:t>
            </a:r>
            <a:endParaRPr lang="cs-CZ" dirty="0"/>
          </a:p>
        </p:txBody>
      </p:sp>
    </p:spTree>
    <p:extLst>
      <p:ext uri="{BB962C8B-B14F-4D97-AF65-F5344CB8AC3E}">
        <p14:creationId xmlns:p14="http://schemas.microsoft.com/office/powerpoint/2010/main" val="394990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238977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299221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Inovace</a:t>
            </a:r>
            <a:r>
              <a:rPr lang="cs-CZ" sz="1800" dirty="0"/>
              <a:t> v obecném pojetí je chápána jako hluboká, kvalitativní změna v různých oblastech organizace. Inovace může znamenat zdokonalení a představuje vlastně jakoukoliv novinku, změnu, která přináší něco nového do života společnosti</a:t>
            </a:r>
            <a:r>
              <a:rPr lang="cs-CZ" sz="1800" dirty="0" smtClean="0"/>
              <a:t>. </a:t>
            </a:r>
          </a:p>
          <a:p>
            <a:pPr algn="just"/>
            <a:r>
              <a:rPr lang="cs-CZ" sz="1800" dirty="0"/>
              <a:t>Podle Vebra a kolektivu (2017) inovace představuje komplexní proces od nápadu přes vývoj až po realizaci a komercionalizaci. </a:t>
            </a:r>
            <a:endParaRPr lang="cs-CZ" sz="1800" dirty="0" smtClean="0"/>
          </a:p>
          <a:p>
            <a:pPr algn="just"/>
            <a:r>
              <a:rPr lang="cs-CZ" sz="1800" dirty="0" smtClean="0"/>
              <a:t>Inovace </a:t>
            </a:r>
            <a:r>
              <a:rPr lang="cs-CZ" sz="1800" dirty="0"/>
              <a:t>je hybným faktorem každé organizace, jelikož jejím prostřednictvím dochází k italizaci produktového portfolia a tím k posílení pozice organizace na trhu, ke zvyšování efektivnosti provozních činností, zvyšování kvality a snižování nákladů atd. </a:t>
            </a:r>
            <a:endParaRPr lang="cs-CZ" sz="1800" dirty="0" smtClean="0"/>
          </a:p>
          <a:p>
            <a:pPr algn="just"/>
            <a:r>
              <a:rPr lang="cs-CZ" sz="1800" dirty="0" smtClean="0"/>
              <a:t>J</a:t>
            </a:r>
            <a:r>
              <a:rPr lang="cs-CZ" sz="1800" dirty="0"/>
              <a:t>. A. </a:t>
            </a:r>
            <a:r>
              <a:rPr lang="cs-CZ" sz="1800" dirty="0" err="1"/>
              <a:t>Schumpeter</a:t>
            </a:r>
            <a:r>
              <a:rPr lang="cs-CZ" sz="1800" dirty="0"/>
              <a:t> považoval inovace za podstatu ekonomického vývoje tržních ekonomik, které narušují stávající rovnováhu a opět ji navozují, ale na kvalitativně vyšší úrovni. </a:t>
            </a:r>
            <a:endParaRPr lang="cs-CZ" sz="1800" dirty="0" smtClean="0"/>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a:t>
            </a:r>
            <a:endParaRPr lang="cs-CZ" dirty="0"/>
          </a:p>
        </p:txBody>
      </p:sp>
    </p:spTree>
    <p:extLst>
      <p:ext uri="{BB962C8B-B14F-4D97-AF65-F5344CB8AC3E}">
        <p14:creationId xmlns:p14="http://schemas.microsoft.com/office/powerpoint/2010/main" val="366642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Pojem management pochází z latinského slova „</a:t>
            </a:r>
            <a:r>
              <a:rPr lang="cs-CZ" sz="1800" dirty="0" err="1"/>
              <a:t>manus</a:t>
            </a:r>
            <a:r>
              <a:rPr lang="cs-CZ" sz="1800" dirty="0"/>
              <a:t>“ ruka, přičemž jeho původním významem bylo ruční ovládání koní. </a:t>
            </a:r>
            <a:r>
              <a:rPr lang="cs-CZ" sz="1800" dirty="0" smtClean="0"/>
              <a:t>V</a:t>
            </a:r>
            <a:r>
              <a:rPr lang="cs-CZ" sz="1800" dirty="0"/>
              <a:t> českém odborném prostředí je pojem „management“ chápán jako řízení podniku. </a:t>
            </a:r>
            <a:r>
              <a:rPr lang="cs-CZ" sz="1800" dirty="0" smtClean="0"/>
              <a:t>Pojem </a:t>
            </a:r>
            <a:r>
              <a:rPr lang="cs-CZ" sz="1800" dirty="0"/>
              <a:t>management, vzhledem k obtížnosti přesného a výstižného překladu z původního amerického pojetí (</a:t>
            </a:r>
            <a:r>
              <a:rPr lang="cs-CZ" sz="1800" dirty="0" err="1"/>
              <a:t>manage</a:t>
            </a:r>
            <a:r>
              <a:rPr lang="cs-CZ" sz="1800" dirty="0"/>
              <a:t> – management) do ostatních jazyků, se používá v této cizojazyčné podobě také v české odborné literatuře</a:t>
            </a:r>
            <a:r>
              <a:rPr lang="cs-CZ" sz="1800" dirty="0" smtClean="0"/>
              <a:t>.</a:t>
            </a:r>
          </a:p>
          <a:p>
            <a:pPr algn="just"/>
            <a:r>
              <a:rPr lang="cs-CZ" sz="1800" dirty="0"/>
              <a:t>Management je komplexní a systematická disciplína, zabývající se poznatky o řízení, rozvíjí již více než sto </a:t>
            </a:r>
            <a:r>
              <a:rPr lang="cs-CZ" sz="1800" dirty="0" smtClean="0"/>
              <a:t>let. </a:t>
            </a:r>
          </a:p>
          <a:p>
            <a:pPr algn="just"/>
            <a:r>
              <a:rPr lang="cs-CZ" sz="1800" dirty="0" smtClean="0"/>
              <a:t>Management </a:t>
            </a:r>
            <a:r>
              <a:rPr lang="cs-CZ" sz="1800" dirty="0"/>
              <a:t>jako vědní disciplína je úzce spjata s empirií, praxí. Praxe poskytuje poznatky a management tyto poznatky zobecňuje v podobě obecných principů a metod.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Pojetí managementu jako vědní disciplíny</a:t>
            </a:r>
            <a:endParaRPr lang="cs-CZ" dirty="0"/>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6419"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smtClean="0"/>
              <a:t>Nejčastěji </a:t>
            </a:r>
            <a:r>
              <a:rPr lang="cs-CZ" sz="1800" dirty="0"/>
              <a:t>rozeznáváme tyto druhy </a:t>
            </a:r>
            <a:r>
              <a:rPr lang="cs-CZ" sz="1800" dirty="0" smtClean="0"/>
              <a:t>inovací:</a:t>
            </a:r>
            <a:endParaRPr lang="cs-CZ" sz="1800" dirty="0"/>
          </a:p>
          <a:p>
            <a:pPr lvl="0"/>
            <a:r>
              <a:rPr lang="cs-CZ" sz="1800" dirty="0"/>
              <a:t>produktové inovace – mohou mít podobu technicky nových produktů nebo technicky vylepšených produktů;</a:t>
            </a:r>
          </a:p>
          <a:p>
            <a:pPr lvl="0"/>
            <a:r>
              <a:rPr lang="cs-CZ" sz="1800" dirty="0"/>
              <a:t>procesní inovace;</a:t>
            </a:r>
          </a:p>
          <a:p>
            <a:pPr lvl="0"/>
            <a:r>
              <a:rPr lang="cs-CZ" sz="1800" dirty="0"/>
              <a:t>marketingové inovace;</a:t>
            </a:r>
          </a:p>
          <a:p>
            <a:pPr lvl="0"/>
            <a:r>
              <a:rPr lang="cs-CZ" sz="1800" dirty="0"/>
              <a:t>organizační inovace.</a:t>
            </a:r>
          </a:p>
          <a:p>
            <a:pPr marL="0" indent="0">
              <a:buNone/>
            </a:pPr>
            <a:r>
              <a:rPr lang="cs-CZ" sz="1800" dirty="0" smtClean="0"/>
              <a:t>Jiné </a:t>
            </a:r>
            <a:r>
              <a:rPr lang="cs-CZ" sz="1800" dirty="0"/>
              <a:t>členění používá například </a:t>
            </a:r>
            <a:r>
              <a:rPr lang="cs-CZ" sz="1800" dirty="0" err="1"/>
              <a:t>Gary</a:t>
            </a:r>
            <a:r>
              <a:rPr lang="cs-CZ" sz="1800" dirty="0"/>
              <a:t> </a:t>
            </a:r>
            <a:r>
              <a:rPr lang="cs-CZ" sz="1800" dirty="0" err="1"/>
              <a:t>Hamel</a:t>
            </a:r>
            <a:r>
              <a:rPr lang="cs-CZ" sz="1800" dirty="0"/>
              <a:t>, který vytvořil pyramidu inovací, ve které uvádí tyto typy inovací:</a:t>
            </a:r>
          </a:p>
          <a:p>
            <a:pPr lvl="0"/>
            <a:r>
              <a:rPr lang="cs-CZ" sz="1800" dirty="0"/>
              <a:t>inovace managementu;</a:t>
            </a:r>
          </a:p>
          <a:p>
            <a:pPr lvl="0"/>
            <a:r>
              <a:rPr lang="cs-CZ" sz="1800" dirty="0"/>
              <a:t>inovace strategie;</a:t>
            </a:r>
          </a:p>
          <a:p>
            <a:pPr lvl="0"/>
            <a:r>
              <a:rPr lang="cs-CZ" sz="1800" dirty="0"/>
              <a:t>inovace výrobku/služby;</a:t>
            </a:r>
          </a:p>
          <a:p>
            <a:pPr lvl="0"/>
            <a:r>
              <a:rPr lang="cs-CZ" sz="1800" dirty="0"/>
              <a:t>inovace provozních činností.</a:t>
            </a:r>
          </a:p>
          <a:p>
            <a:pPr algn="just"/>
            <a:endParaRPr lang="cs-CZ" sz="1800" dirty="0"/>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II</a:t>
            </a:r>
            <a:endParaRPr lang="cs-CZ" dirty="0"/>
          </a:p>
        </p:txBody>
      </p:sp>
    </p:spTree>
    <p:extLst>
      <p:ext uri="{BB962C8B-B14F-4D97-AF65-F5344CB8AC3E}">
        <p14:creationId xmlns:p14="http://schemas.microsoft.com/office/powerpoint/2010/main" val="119236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Z kvalitativního hlediska, vytvořil František Valenta klasifikaci, která se nazývá řády </a:t>
            </a:r>
            <a:r>
              <a:rPr lang="cs-CZ" sz="1600" dirty="0" smtClean="0"/>
              <a:t>inovací</a:t>
            </a:r>
            <a:r>
              <a:rPr lang="cs-CZ" sz="1600" dirty="0"/>
              <a:t>:</a:t>
            </a:r>
          </a:p>
          <a:p>
            <a:pPr lvl="0" algn="just"/>
            <a:r>
              <a:rPr lang="cs-CZ" sz="1600" i="1" dirty="0"/>
              <a:t>racionalizační </a:t>
            </a:r>
            <a:r>
              <a:rPr lang="cs-CZ" sz="1600" i="1" dirty="0" smtClean="0"/>
              <a:t>inovace</a:t>
            </a:r>
          </a:p>
          <a:p>
            <a:pPr marL="0" lvl="0" indent="268288" algn="just">
              <a:buNone/>
            </a:pPr>
            <a:r>
              <a:rPr lang="cs-CZ" sz="1600" dirty="0" smtClean="0"/>
              <a:t>1. řád </a:t>
            </a:r>
            <a:r>
              <a:rPr lang="cs-CZ" sz="1600" dirty="0"/>
              <a:t>– kvantitativní inovace, změna kvanta;</a:t>
            </a:r>
          </a:p>
          <a:p>
            <a:pPr marL="0" lvl="0" indent="268288" algn="just">
              <a:buNone/>
            </a:pPr>
            <a:r>
              <a:rPr lang="cs-CZ" sz="1600" dirty="0" smtClean="0"/>
              <a:t>2. řád </a:t>
            </a:r>
            <a:r>
              <a:rPr lang="cs-CZ" sz="1600" dirty="0"/>
              <a:t>– intenzita, zvýšení intenzity;</a:t>
            </a:r>
          </a:p>
          <a:p>
            <a:pPr marL="0" lvl="0" indent="268288" algn="just">
              <a:buNone/>
            </a:pPr>
            <a:r>
              <a:rPr lang="cs-CZ" sz="1600" dirty="0" smtClean="0"/>
              <a:t>3. řád </a:t>
            </a:r>
            <a:r>
              <a:rPr lang="cs-CZ" sz="1600" dirty="0"/>
              <a:t>– reorganizace;</a:t>
            </a:r>
          </a:p>
          <a:p>
            <a:pPr marL="0" lvl="0" indent="268288" algn="just">
              <a:buNone/>
            </a:pPr>
            <a:r>
              <a:rPr lang="cs-CZ" sz="1600" dirty="0" smtClean="0"/>
              <a:t>4. řád </a:t>
            </a:r>
            <a:r>
              <a:rPr lang="cs-CZ" sz="1600" dirty="0"/>
              <a:t>– kvalitativní adaptace;</a:t>
            </a:r>
          </a:p>
          <a:p>
            <a:pPr lvl="0" algn="just"/>
            <a:r>
              <a:rPr lang="cs-CZ" sz="1600" i="1" dirty="0"/>
              <a:t>kvalitativní inovace</a:t>
            </a:r>
          </a:p>
          <a:p>
            <a:pPr marL="0" lvl="0" indent="268288" algn="just">
              <a:buNone/>
            </a:pPr>
            <a:r>
              <a:rPr lang="cs-CZ" sz="1600" dirty="0" smtClean="0"/>
              <a:t>5. řád </a:t>
            </a:r>
            <a:r>
              <a:rPr lang="cs-CZ" sz="1600" dirty="0"/>
              <a:t>– nová varianta;</a:t>
            </a:r>
          </a:p>
          <a:p>
            <a:pPr marL="0" lvl="0" indent="268288" algn="just">
              <a:buNone/>
            </a:pPr>
            <a:r>
              <a:rPr lang="cs-CZ" sz="1600" dirty="0" smtClean="0"/>
              <a:t>6. řád </a:t>
            </a:r>
            <a:r>
              <a:rPr lang="cs-CZ" sz="1600" dirty="0"/>
              <a:t>– nová generace;</a:t>
            </a:r>
          </a:p>
          <a:p>
            <a:pPr marL="0" lvl="0" indent="268288" algn="just">
              <a:buNone/>
            </a:pPr>
            <a:r>
              <a:rPr lang="cs-CZ" sz="1600" dirty="0" smtClean="0"/>
              <a:t>7. řád </a:t>
            </a:r>
            <a:r>
              <a:rPr lang="cs-CZ" sz="1600" dirty="0"/>
              <a:t>– nový druh;</a:t>
            </a:r>
          </a:p>
          <a:p>
            <a:pPr marL="0" lvl="0" indent="268288" algn="just">
              <a:buNone/>
            </a:pPr>
            <a:r>
              <a:rPr lang="cs-CZ" sz="1600" dirty="0" smtClean="0"/>
              <a:t>8. řád </a:t>
            </a:r>
            <a:r>
              <a:rPr lang="cs-CZ" sz="1600" dirty="0"/>
              <a:t>– nový rod;</a:t>
            </a:r>
          </a:p>
          <a:p>
            <a:pPr lvl="0" algn="just"/>
            <a:r>
              <a:rPr lang="cs-CZ" sz="1600" i="1" dirty="0"/>
              <a:t>radikální inovace </a:t>
            </a:r>
          </a:p>
          <a:p>
            <a:pPr marL="0" lvl="0" indent="268288" algn="just">
              <a:buNone/>
            </a:pPr>
            <a:r>
              <a:rPr lang="cs-CZ" sz="1600" dirty="0" smtClean="0"/>
              <a:t>9. řád </a:t>
            </a:r>
            <a:r>
              <a:rPr lang="cs-CZ" sz="1600" dirty="0"/>
              <a:t>– nový kmen, nový přístup</a:t>
            </a:r>
          </a:p>
          <a:p>
            <a:pPr algn="just"/>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III</a:t>
            </a:r>
            <a:endParaRPr lang="cs-CZ" dirty="0"/>
          </a:p>
        </p:txBody>
      </p:sp>
    </p:spTree>
    <p:extLst>
      <p:ext uri="{BB962C8B-B14F-4D97-AF65-F5344CB8AC3E}">
        <p14:creationId xmlns:p14="http://schemas.microsoft.com/office/powerpoint/2010/main" val="407340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Management </a:t>
            </a:r>
            <a:r>
              <a:rPr lang="cs-CZ" sz="1800" b="1" dirty="0"/>
              <a:t>inovací </a:t>
            </a:r>
            <a:r>
              <a:rPr lang="cs-CZ" sz="1800" dirty="0"/>
              <a:t>se zabývá problematikou řízení inovací a inovačních aktivit v organizaci. </a:t>
            </a:r>
            <a:endParaRPr lang="cs-CZ" sz="1800" dirty="0" smtClean="0"/>
          </a:p>
          <a:p>
            <a:pPr lvl="0" algn="just"/>
            <a:r>
              <a:rPr lang="cs-CZ" sz="1800" b="1" dirty="0"/>
              <a:t>Management inovací </a:t>
            </a:r>
            <a:r>
              <a:rPr lang="cs-CZ" sz="1800" dirty="0"/>
              <a:t>je manažerskou disciplínou, která představuje komplex aktivit spojených s procesem, který začíná iniciací inovací a končí komerčním uplatněním </a:t>
            </a:r>
            <a:r>
              <a:rPr lang="cs-CZ" sz="1800" dirty="0" smtClean="0"/>
              <a:t>inovací. </a:t>
            </a:r>
          </a:p>
          <a:p>
            <a:pPr lvl="0" algn="just"/>
            <a:r>
              <a:rPr lang="cs-CZ" sz="1800" dirty="0" smtClean="0"/>
              <a:t>Předmětem </a:t>
            </a:r>
            <a:r>
              <a:rPr lang="cs-CZ" sz="1800" dirty="0"/>
              <a:t>tohoto managementu jsou inovace, které jsou chápány jako hluboké, kvalitativní změny v různých oblastech organizace a společnosti. </a:t>
            </a:r>
            <a:endParaRPr lang="cs-CZ" sz="1800" dirty="0" smtClean="0"/>
          </a:p>
          <a:p>
            <a:pPr lvl="0" algn="just"/>
            <a:r>
              <a:rPr lang="cs-CZ" sz="1800" dirty="0" smtClean="0"/>
              <a:t>Ne </a:t>
            </a:r>
            <a:r>
              <a:rPr lang="cs-CZ" sz="1800" dirty="0"/>
              <a:t>každá změna může být chápána jako inovace. Aby změna byla změnou inovační, tak musí splňovat určitá kritéria z hlediska kvality a hloubky změny. Z tohoto důvodu jsou inovace různě klasifikovány a členěny do tříd</a:t>
            </a:r>
            <a:r>
              <a:rPr lang="cs-CZ" sz="1800" dirty="0" smtClean="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IV</a:t>
            </a:r>
            <a:endParaRPr lang="cs-CZ" dirty="0"/>
          </a:p>
        </p:txBody>
      </p:sp>
    </p:spTree>
    <p:extLst>
      <p:ext uri="{BB962C8B-B14F-4D97-AF65-F5344CB8AC3E}">
        <p14:creationId xmlns:p14="http://schemas.microsoft.com/office/powerpoint/2010/main" val="208921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a:t>
            </a:r>
            <a:r>
              <a:rPr lang="cs-CZ" sz="1800" dirty="0" smtClean="0"/>
              <a:t>K</a:t>
            </a:r>
            <a:r>
              <a:rPr lang="cs-CZ" sz="1800" dirty="0"/>
              <a:t> tomu, abychom mohli informace využívat v procesu rozhodování a řízení, musí splňovat tato kritéria: relevantnost, reliabilita, validita, efektivita, odpovídající míra podrobnosti, srozumitelnost, aktuálnost, úplnost a kontinuita atd.</a:t>
            </a:r>
          </a:p>
          <a:p>
            <a:pPr marL="0" indent="0" algn="just">
              <a:buNone/>
            </a:pPr>
            <a:r>
              <a:rPr lang="cs-CZ" sz="1800" dirty="0" smtClean="0"/>
              <a:t>Data </a:t>
            </a:r>
            <a:r>
              <a:rPr lang="cs-CZ" sz="1800" dirty="0"/>
              <a:t>můžeme členit podle následujících kritérií (Kozel a kol., 2006):</a:t>
            </a:r>
          </a:p>
          <a:p>
            <a:pPr lvl="0" algn="just"/>
            <a:r>
              <a:rPr lang="cs-CZ" sz="1800" dirty="0"/>
              <a:t>podle zdroje – sekundární, primární;</a:t>
            </a:r>
          </a:p>
          <a:p>
            <a:pPr lvl="0" algn="just"/>
            <a:r>
              <a:rPr lang="cs-CZ" sz="1800" dirty="0"/>
              <a:t>podle formy vyjádření dat (měřitelnost) – kvantitativní, kvalitativní;</a:t>
            </a:r>
          </a:p>
          <a:p>
            <a:pPr lvl="0" algn="just"/>
            <a:r>
              <a:rPr lang="cs-CZ" sz="1800" dirty="0"/>
              <a:t>podle charakteru – hard data, soft data;</a:t>
            </a:r>
          </a:p>
          <a:p>
            <a:pPr lvl="0" algn="just"/>
            <a:r>
              <a:rPr lang="cs-CZ" sz="1800" dirty="0"/>
              <a:t>podle časového hlediska – stavová, toková;</a:t>
            </a:r>
          </a:p>
          <a:p>
            <a:pPr lvl="0" algn="just"/>
            <a:r>
              <a:rPr lang="cs-CZ" sz="1800" dirty="0"/>
              <a:t>z hlediska závislosti – data na sobě nezávislá, data na sobě závislá;</a:t>
            </a:r>
          </a:p>
          <a:p>
            <a:pPr lvl="0" algn="just"/>
            <a:r>
              <a:rPr lang="cs-CZ" sz="1800" dirty="0"/>
              <a:t>podle formy zpracování dat – data agregovaná, data neagregovaná;</a:t>
            </a:r>
          </a:p>
          <a:p>
            <a:pPr algn="just"/>
            <a:r>
              <a:rPr lang="cs-CZ" sz="1800" dirty="0"/>
              <a:t>data podle obsahu – fakta, znalosti, názory, záměry, motivy</a:t>
            </a:r>
            <a:r>
              <a:rPr lang="cs-CZ" sz="1800" dirty="0" smtClean="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a:t>
            </a:r>
            <a:endParaRPr lang="cs-CZ" dirty="0"/>
          </a:p>
        </p:txBody>
      </p:sp>
    </p:spTree>
    <p:extLst>
      <p:ext uri="{BB962C8B-B14F-4D97-AF65-F5344CB8AC3E}">
        <p14:creationId xmlns:p14="http://schemas.microsoft.com/office/powerpoint/2010/main" val="344952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a:t>
            </a:r>
            <a:r>
              <a:rPr lang="cs-CZ" sz="1800" b="1" dirty="0" smtClean="0"/>
              <a:t>management </a:t>
            </a:r>
            <a:r>
              <a:rPr lang="cs-CZ" sz="1800" dirty="0"/>
              <a:t>lze definovat jako transdisciplinárně pojatý soubor poznatků, metod a doporučení systémových přístupů informatiky, které pomáhají vhodně realizovat informační procesy manažerského myšlení a jednání k dosažení cílů uvažované </a:t>
            </a:r>
            <a:r>
              <a:rPr lang="cs-CZ" sz="1800" dirty="0" smtClean="0"/>
              <a:t>organizace.</a:t>
            </a:r>
          </a:p>
          <a:p>
            <a:pPr algn="just"/>
            <a:r>
              <a:rPr lang="cs-CZ" sz="1800" dirty="0"/>
              <a:t>Informační </a:t>
            </a:r>
            <a:r>
              <a:rPr lang="cs-CZ" sz="1800" dirty="0" smtClean="0"/>
              <a:t>management </a:t>
            </a:r>
            <a:r>
              <a:rPr lang="cs-CZ" sz="1800" dirty="0"/>
              <a:t>se zabývá řízením informací v organizaci. </a:t>
            </a:r>
            <a:r>
              <a:rPr lang="cs-CZ" sz="1800" dirty="0" smtClean="0"/>
              <a:t>Cílem </a:t>
            </a:r>
            <a:r>
              <a:rPr lang="cs-CZ" sz="1800" dirty="0"/>
              <a:t>informačního managementu je řízení a správa informačního systému organizace. </a:t>
            </a:r>
            <a:r>
              <a:rPr lang="cs-CZ" sz="1800" dirty="0" smtClean="0"/>
              <a:t>Informační </a:t>
            </a:r>
            <a:r>
              <a:rPr lang="cs-CZ" sz="1800" dirty="0"/>
              <a:t>management v současném pojetí je úzce spojen s rozvojem informačních technologií a s explicitními znalostmi. Informační technologie je souhrn hardwarového, softwarového, databázového a komunikačního vybavení podniku</a:t>
            </a:r>
            <a:r>
              <a:rPr lang="cs-CZ" sz="1800" dirty="0" smtClean="0"/>
              <a:t>.</a:t>
            </a:r>
          </a:p>
          <a:p>
            <a:pPr algn="just"/>
            <a:r>
              <a:rPr lang="cs-CZ" sz="1800" dirty="0"/>
              <a:t>Význam informačního managementu je strategický, podpůrný, vytváří infrastrukturu systému řízení organizace a působí na všech úrovních řízení organizace.</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a:t>
            </a:r>
            <a:endParaRPr lang="cs-CZ" dirty="0"/>
          </a:p>
        </p:txBody>
      </p:sp>
    </p:spTree>
    <p:extLst>
      <p:ext uri="{BB962C8B-B14F-4D97-AF65-F5344CB8AC3E}">
        <p14:creationId xmlns:p14="http://schemas.microsoft.com/office/powerpoint/2010/main" val="417552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manažer</a:t>
            </a:r>
            <a:r>
              <a:rPr lang="cs-CZ" sz="1800" dirty="0"/>
              <a:t> představuje osobu, která je plně zodpovědná za kvalitu a rozvoj informačního systému dané organizace</a:t>
            </a:r>
            <a:r>
              <a:rPr lang="cs-CZ" sz="1800" dirty="0" smtClean="0"/>
              <a:t>. </a:t>
            </a:r>
          </a:p>
          <a:p>
            <a:pPr marL="0" indent="0" algn="just">
              <a:buNone/>
            </a:pPr>
            <a:r>
              <a:rPr lang="cs-CZ" sz="1800" dirty="0" smtClean="0"/>
              <a:t>Úkolem </a:t>
            </a:r>
            <a:r>
              <a:rPr lang="cs-CZ" sz="1800" dirty="0"/>
              <a:t>informačního manažera je mimo </a:t>
            </a:r>
            <a:r>
              <a:rPr lang="cs-CZ" sz="1800" dirty="0" smtClean="0"/>
              <a:t>jiné:</a:t>
            </a:r>
            <a:endParaRPr lang="cs-CZ" sz="1800" dirty="0"/>
          </a:p>
          <a:p>
            <a:pPr lvl="0" algn="just"/>
            <a:r>
              <a:rPr lang="cs-CZ" sz="1800" dirty="0" smtClean="0"/>
              <a:t>registrovat </a:t>
            </a:r>
            <a:r>
              <a:rPr lang="cs-CZ" sz="1800" dirty="0"/>
              <a:t>relevantní obsahové a informační změny uvnitř organizace a v jejím okolí; </a:t>
            </a:r>
          </a:p>
          <a:p>
            <a:pPr lvl="0" algn="just"/>
            <a:r>
              <a:rPr lang="cs-CZ" sz="1800" dirty="0"/>
              <a:t>být zodpovědný za technické, programové, organizační, datové a lidské zdroje informačního systému;</a:t>
            </a:r>
          </a:p>
          <a:p>
            <a:pPr lvl="0" algn="just"/>
            <a:r>
              <a:rPr lang="cs-CZ" sz="1800" dirty="0"/>
              <a:t>prakticky realizovat zvolené informační strategie;</a:t>
            </a:r>
          </a:p>
          <a:p>
            <a:pPr lvl="0" algn="just"/>
            <a:r>
              <a:rPr lang="cs-CZ" sz="1800" dirty="0"/>
              <a:t>vychovávat manažery a ostatní zaměstnance ve využívání IS/ICT;</a:t>
            </a:r>
          </a:p>
          <a:p>
            <a:pPr lvl="0" algn="just"/>
            <a:r>
              <a:rPr lang="cs-CZ" sz="1800" dirty="0"/>
              <a:t>vytvářet finanční rezervy na inovaci IS/ICT;</a:t>
            </a:r>
          </a:p>
          <a:p>
            <a:pPr lvl="0" algn="just"/>
            <a:r>
              <a:rPr lang="cs-CZ" sz="1800" dirty="0"/>
              <a:t>chránit informační systém proti narušení dat a úniku informací;</a:t>
            </a:r>
          </a:p>
          <a:p>
            <a:pPr lvl="0" algn="just"/>
            <a:r>
              <a:rPr lang="cs-CZ" sz="1800" dirty="0"/>
              <a:t>vybírat systémového integrátora nebo poskytovatele outsourcingových služeb. </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III</a:t>
            </a:r>
            <a:endParaRPr lang="cs-CZ" dirty="0"/>
          </a:p>
        </p:txBody>
      </p:sp>
    </p:spTree>
    <p:extLst>
      <p:ext uri="{BB962C8B-B14F-4D97-AF65-F5344CB8AC3E}">
        <p14:creationId xmlns:p14="http://schemas.microsoft.com/office/powerpoint/2010/main" val="316207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 hlavní úkoly informačního managementu patří:</a:t>
            </a:r>
          </a:p>
          <a:p>
            <a:pPr lvl="0" algn="just"/>
            <a:r>
              <a:rPr lang="cs-CZ" sz="1800" dirty="0"/>
              <a:t>tvorba strategie informačního systému ve vazbě na podnikovou strategii;</a:t>
            </a:r>
          </a:p>
          <a:p>
            <a:pPr lvl="0" algn="just"/>
            <a:r>
              <a:rPr lang="cs-CZ" sz="1800" dirty="0"/>
              <a:t>dlouhodobé plánování rozvoje informačního systému;</a:t>
            </a:r>
          </a:p>
          <a:p>
            <a:pPr lvl="0" algn="just"/>
            <a:r>
              <a:rPr lang="cs-CZ" sz="1800" dirty="0"/>
              <a:t>zvládnutí informačních technologií a jejich aplikačních možností;</a:t>
            </a:r>
          </a:p>
          <a:p>
            <a:pPr lvl="0" algn="just"/>
            <a:r>
              <a:rPr lang="cs-CZ" sz="1800" dirty="0"/>
              <a:t>řízení projektů zavádění informačních technologií;</a:t>
            </a:r>
          </a:p>
          <a:p>
            <a:pPr lvl="0" algn="just"/>
            <a:r>
              <a:rPr lang="cs-CZ" sz="1800" dirty="0"/>
              <a:t>zapojení uživatelů do zavádění a vývoje projektů informačních technologií;</a:t>
            </a:r>
          </a:p>
          <a:p>
            <a:pPr lvl="0" algn="just"/>
            <a:r>
              <a:rPr lang="cs-CZ" sz="1800" dirty="0"/>
              <a:t>výchova uživatelů informačních technologií.</a:t>
            </a:r>
          </a:p>
          <a:p>
            <a:pPr algn="just"/>
            <a:endParaRPr lang="cs-CZ" sz="1800" dirty="0" smtClean="0"/>
          </a:p>
          <a:p>
            <a:pPr algn="just"/>
            <a:r>
              <a:rPr lang="cs-CZ" sz="1800" dirty="0" smtClean="0"/>
              <a:t>K</a:t>
            </a:r>
            <a:r>
              <a:rPr lang="cs-CZ" sz="1800" dirty="0"/>
              <a:t> zajištění účelné a účinné funkce informačního manažera je potřeba, </a:t>
            </a:r>
            <a:r>
              <a:rPr lang="cs-CZ" sz="1800" dirty="0" smtClean="0"/>
              <a:t>aby </a:t>
            </a:r>
            <a:r>
              <a:rPr lang="cs-CZ" sz="1800" dirty="0"/>
              <a:t>byl členem vrcholového vedení organizace a disponoval adekvátním finančním fondem na údržbu a rozvoj informačního systému a informačních a komunikačních technologií. </a:t>
            </a:r>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IV</a:t>
            </a:r>
            <a:endParaRPr lang="cs-CZ" dirty="0"/>
          </a:p>
        </p:txBody>
      </p:sp>
    </p:spTree>
    <p:extLst>
      <p:ext uri="{BB962C8B-B14F-4D97-AF65-F5344CB8AC3E}">
        <p14:creationId xmlns:p14="http://schemas.microsoft.com/office/powerpoint/2010/main" val="233197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Jakost</a:t>
            </a:r>
            <a:r>
              <a:rPr lang="cs-CZ" sz="1800" dirty="0"/>
              <a:t> je chápána jako naplnění požadavků a přání zákazníků, a zároveň naplnění cílů organizace. </a:t>
            </a:r>
          </a:p>
          <a:p>
            <a:pPr lvl="0" algn="just"/>
            <a:r>
              <a:rPr lang="cs-CZ" sz="1800" dirty="0" smtClean="0"/>
              <a:t>Definice jakosti z</a:t>
            </a:r>
            <a:r>
              <a:rPr lang="cs-CZ" sz="1800" dirty="0"/>
              <a:t> normy ČSN EN ISO </a:t>
            </a:r>
            <a:r>
              <a:rPr lang="cs-CZ" sz="1800" dirty="0" smtClean="0"/>
              <a:t>9000:2006 říká</a:t>
            </a:r>
            <a:r>
              <a:rPr lang="cs-CZ" sz="1800" dirty="0"/>
              <a:t>, že jakost je stupeň splnění požadavků souborem inherentních charakteristik. Přičemž požadavky jsou obvykle dány kombinací požadavků (potřeb a přání) zákazníků, dalších zainteresovaných stran a také legislativy. A inherentní charakteristika je spojená s takovými znaky výrobku nebo služby, které jsou pro daný produkt typický (např. vůně pro parfém, výkon pro motor apod.).</a:t>
            </a:r>
            <a:endParaRPr lang="cs-CZ" sz="1800" dirty="0" smtClean="0"/>
          </a:p>
          <a:p>
            <a:pPr lvl="0" algn="just"/>
            <a:r>
              <a:rPr lang="cs-CZ" sz="1800" dirty="0" smtClean="0"/>
              <a:t>Management </a:t>
            </a:r>
            <a:r>
              <a:rPr lang="cs-CZ" sz="1800" dirty="0"/>
              <a:t>jakosti se zabývá problematikou jakosti v celé její šíři a </a:t>
            </a:r>
            <a:r>
              <a:rPr lang="cs-CZ" sz="1800" dirty="0" smtClean="0"/>
              <a:t>komplexnosti.</a:t>
            </a:r>
          </a:p>
          <a:p>
            <a:pPr lvl="0" algn="just"/>
            <a:r>
              <a:rPr lang="cs-CZ" sz="1800" b="1" dirty="0"/>
              <a:t>Management jakosti</a:t>
            </a:r>
            <a:r>
              <a:rPr lang="cs-CZ" sz="1800" dirty="0"/>
              <a:t>, který představuje komplex aktivit zaměřených na zvyšování a udržování jakosti v podniku, je realizován prostřednictvím tří koncepcí, a to odvětvových standardů, norem ISO a koncepce TQM.</a:t>
            </a:r>
            <a:endParaRPr lang="cs-CZ" sz="1800" dirty="0" smtClean="0"/>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a:t>
            </a:r>
            <a:endParaRPr lang="cs-CZ" dirty="0"/>
          </a:p>
        </p:txBody>
      </p:sp>
    </p:spTree>
    <p:extLst>
      <p:ext uri="{BB962C8B-B14F-4D97-AF65-F5344CB8AC3E}">
        <p14:creationId xmlns:p14="http://schemas.microsoft.com/office/powerpoint/2010/main" val="317564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jakosti </a:t>
            </a:r>
            <a:r>
              <a:rPr lang="cs-CZ" sz="1800" dirty="0" smtClean="0"/>
              <a:t>může </a:t>
            </a:r>
            <a:r>
              <a:rPr lang="cs-CZ" sz="1800" dirty="0"/>
              <a:t>být definován jako koordinované činnosti pro vedení a řízení organizace, které se týkají jakosti. </a:t>
            </a:r>
            <a:r>
              <a:rPr lang="cs-CZ" sz="1800" dirty="0" smtClean="0"/>
              <a:t>Management </a:t>
            </a:r>
            <a:r>
              <a:rPr lang="cs-CZ" sz="1800" dirty="0"/>
              <a:t>jakosti je soubor vzájemně provázaných prvků, které jsou nedílnou součástí celkového systému řízení organizací, a který má garantovat maximalizaci spokojenosti zainteresovaných stran při minimální spotřebě </a:t>
            </a:r>
            <a:r>
              <a:rPr lang="cs-CZ" sz="1800" dirty="0" smtClean="0"/>
              <a:t>zdrojů.</a:t>
            </a:r>
          </a:p>
          <a:p>
            <a:pPr lvl="0" algn="just"/>
            <a:r>
              <a:rPr lang="cs-CZ" sz="1800" dirty="0" smtClean="0"/>
              <a:t>Činnosti </a:t>
            </a:r>
            <a:r>
              <a:rPr lang="cs-CZ" sz="1800" dirty="0"/>
              <a:t>spojené s managementem jakosti norma ČSN EN ISO 9000:2006 člení do čtyř hlavních souborů označovaných jako plánování, řízení, prokazování a zlepšování jakosti. Zatímco plánování jakosti můžeme chápat jako strategický soubor procesů, tak řízení a prokazování jakosti jsou činnosti charakteru operativního. </a:t>
            </a:r>
            <a:endParaRPr lang="cs-CZ" sz="1800" dirty="0" smtClean="0"/>
          </a:p>
          <a:p>
            <a:pPr lvl="0" algn="just"/>
            <a:r>
              <a:rPr lang="cs-CZ" sz="1800" dirty="0" smtClean="0"/>
              <a:t>Zlepšování </a:t>
            </a:r>
            <a:r>
              <a:rPr lang="cs-CZ" sz="1800" dirty="0"/>
              <a:t>jakosti se chápe jako činnosti, které vedou k dosažení nové, vyšší úrovně uspokojováním požadavků zákazníků a dalších zainteresovaných subjektů (jako jsou zaměstnanci, dodavatelé, vlastníci, společnost</a:t>
            </a:r>
            <a:r>
              <a:rPr lang="cs-CZ" sz="1800" dirty="0" smtClean="0"/>
              <a:t>).</a:t>
            </a:r>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a:t>
            </a:r>
            <a:endParaRPr lang="cs-CZ" dirty="0"/>
          </a:p>
        </p:txBody>
      </p:sp>
    </p:spTree>
    <p:extLst>
      <p:ext uri="{BB962C8B-B14F-4D97-AF65-F5344CB8AC3E}">
        <p14:creationId xmlns:p14="http://schemas.microsoft.com/office/powerpoint/2010/main" val="415167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i="1" dirty="0"/>
              <a:t>Základní principy moderního managementu jakosti</a:t>
            </a:r>
            <a:r>
              <a:rPr lang="cs-CZ" sz="1800" dirty="0"/>
              <a:t> (Nenadál a kol., 2016):</a:t>
            </a:r>
          </a:p>
          <a:p>
            <a:pPr lvl="0"/>
            <a:r>
              <a:rPr lang="cs-CZ" sz="1800" dirty="0"/>
              <a:t>zaměření na zákazníka;</a:t>
            </a:r>
          </a:p>
          <a:p>
            <a:pPr lvl="0"/>
            <a:r>
              <a:rPr lang="cs-CZ" sz="1800" dirty="0"/>
              <a:t>vůdcovství;</a:t>
            </a:r>
          </a:p>
          <a:p>
            <a:pPr lvl="0"/>
            <a:r>
              <a:rPr lang="cs-CZ" sz="1800" dirty="0"/>
              <a:t>zapojení zaměstnanců;</a:t>
            </a:r>
          </a:p>
          <a:p>
            <a:pPr lvl="0"/>
            <a:r>
              <a:rPr lang="cs-CZ" sz="1800" dirty="0"/>
              <a:t>učení se;</a:t>
            </a:r>
          </a:p>
          <a:p>
            <a:pPr lvl="0"/>
            <a:r>
              <a:rPr lang="cs-CZ" sz="1800" dirty="0"/>
              <a:t>flexibilita;</a:t>
            </a:r>
          </a:p>
          <a:p>
            <a:pPr lvl="0"/>
            <a:r>
              <a:rPr lang="cs-CZ" sz="1800" dirty="0"/>
              <a:t>procesní přístup;</a:t>
            </a:r>
          </a:p>
          <a:p>
            <a:pPr lvl="0"/>
            <a:r>
              <a:rPr lang="cs-CZ" sz="1800" dirty="0"/>
              <a:t>systémový přístup k managementu;</a:t>
            </a:r>
          </a:p>
          <a:p>
            <a:pPr lvl="0"/>
            <a:r>
              <a:rPr lang="cs-CZ" sz="1800" dirty="0"/>
              <a:t>neustálé zlepšování;</a:t>
            </a:r>
          </a:p>
          <a:p>
            <a:pPr lvl="0"/>
            <a:r>
              <a:rPr lang="cs-CZ" sz="1800" dirty="0"/>
              <a:t>management na základě faktů;</a:t>
            </a:r>
          </a:p>
          <a:p>
            <a:pPr lvl="0"/>
            <a:r>
              <a:rPr lang="cs-CZ" sz="1800" dirty="0"/>
              <a:t>vzájemně prospěšné vztahy s dodavateli;</a:t>
            </a:r>
          </a:p>
          <a:p>
            <a:r>
              <a:rPr lang="cs-CZ" sz="1800" dirty="0"/>
              <a:t>společenská odpovědnost.</a:t>
            </a:r>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III</a:t>
            </a:r>
            <a:endParaRPr lang="cs-CZ" dirty="0"/>
          </a:p>
        </p:txBody>
      </p:sp>
    </p:spTree>
    <p:extLst>
      <p:ext uri="{BB962C8B-B14F-4D97-AF65-F5344CB8AC3E}">
        <p14:creationId xmlns:p14="http://schemas.microsoft.com/office/powerpoint/2010/main" val="111630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9470"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Vývoj managementu je úzce spjat s vývojem lidské společnosti, která se netýká pouze bitev a panovníků, ale je spojena také s rozvojem výrobních postupů a technologií, a s prohlubováním dělby práce, schopností organizovat a vést lidi ke stanoveným cílům. A právě proto je management zařazován do oblasti společenských věd, jelikož jeho vývoj, do určité míry, kopíruje vývoj společnosti</a:t>
            </a:r>
            <a:r>
              <a:rPr lang="cs-CZ" sz="1800" dirty="0" smtClean="0"/>
              <a:t>.</a:t>
            </a:r>
            <a:endParaRPr lang="cs-CZ" sz="1800" dirty="0"/>
          </a:p>
          <a:p>
            <a:pPr algn="just"/>
            <a:r>
              <a:rPr lang="cs-CZ" sz="1800" dirty="0"/>
              <a:t>Vývoj celého managementu se vyvíjí pod tlakem teorie i praxe, přičemž jeho myšlenkové pohledy se často vracejí do minulosti. Veber a kol. (2009) říká, že jeho vývoj postupuje po spirále. Starší, jakoby už dávno zapomenuté principy se znovu vracejí v nové kvalitě a v novém pohledu</a:t>
            </a:r>
            <a:r>
              <a:rPr lang="cs-CZ" sz="1800" dirty="0" smtClean="0"/>
              <a:t>.</a:t>
            </a:r>
          </a:p>
          <a:p>
            <a:pPr algn="just"/>
            <a:r>
              <a:rPr lang="cs-CZ" sz="1800" dirty="0"/>
              <a:t>Management prošel obrovským vývojem a je neustále prověřován reálným životem tržní ekonomiky. Řada zkušeností byla zobecněna a na druhé straně, mnohá tvrzení bylo potřeba modifikovat tak, aby byla v současných podmínkách životaschopná.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Historický vývoj teorií managementu</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IV</a:t>
            </a:r>
            <a:endParaRPr lang="cs-CZ" dirty="0"/>
          </a:p>
        </p:txBody>
      </p:sp>
    </p:spTree>
    <p:extLst>
      <p:ext uri="{BB962C8B-B14F-4D97-AF65-F5344CB8AC3E}">
        <p14:creationId xmlns:p14="http://schemas.microsoft.com/office/powerpoint/2010/main" val="219166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a:t>
            </a:r>
            <a:endParaRPr lang="cs-CZ" dirty="0"/>
          </a:p>
        </p:txBody>
      </p:sp>
    </p:spTree>
    <p:extLst>
      <p:ext uri="{BB962C8B-B14F-4D97-AF65-F5344CB8AC3E}">
        <p14:creationId xmlns:p14="http://schemas.microsoft.com/office/powerpoint/2010/main" val="69278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Mezi základní charakteristiky </a:t>
            </a:r>
            <a:r>
              <a:rPr lang="cs-CZ" sz="1700" dirty="0" smtClean="0"/>
              <a:t>koncepce ISO norem </a:t>
            </a:r>
            <a:r>
              <a:rPr lang="cs-CZ" sz="1700" dirty="0"/>
              <a:t>patří:</a:t>
            </a:r>
          </a:p>
          <a:p>
            <a:pPr lvl="0" algn="just"/>
            <a:r>
              <a:rPr lang="cs-CZ" sz="1700" dirty="0"/>
              <a:t>normy ISO řady 9000 mají univerzální (generický) charakter, což znamená, že jejich aplikace nezávisí ani na charakteru procesů, ani na povaze výrobků;</a:t>
            </a:r>
          </a:p>
          <a:p>
            <a:pPr lvl="0" algn="just"/>
            <a:r>
              <a:rPr lang="cs-CZ" sz="1700" dirty="0"/>
              <a:t>normy ISO řady 9000 nejsou závazné, ale pouze doporučující.</a:t>
            </a:r>
          </a:p>
          <a:p>
            <a:pPr marL="0" indent="0" algn="just">
              <a:buNone/>
            </a:pPr>
            <a:r>
              <a:rPr lang="cs-CZ" sz="1700" dirty="0" smtClean="0"/>
              <a:t>Soustava </a:t>
            </a:r>
            <a:r>
              <a:rPr lang="cs-CZ" sz="1700" dirty="0"/>
              <a:t>norem ISO 9000:2000, která je v České republice zavedena jako ČSN EN ISO řady 9000 (česká verze byla poprvé vydána v roce 2001) je v současnosti tvořena základním souborem čtyř norem:</a:t>
            </a:r>
          </a:p>
          <a:p>
            <a:pPr lvl="0" algn="just"/>
            <a:r>
              <a:rPr lang="cs-CZ" sz="1700" dirty="0"/>
              <a:t>ISO 9000:2005 Systémy managementu kvality – Základní principy a slovník;</a:t>
            </a:r>
          </a:p>
          <a:p>
            <a:pPr lvl="0" algn="just"/>
            <a:r>
              <a:rPr lang="cs-CZ" sz="1700" dirty="0"/>
              <a:t>ISO 9001:2000 Systémy managementu jakosti – Požadavky;</a:t>
            </a:r>
          </a:p>
          <a:p>
            <a:pPr lvl="0" algn="just"/>
            <a:r>
              <a:rPr lang="cs-CZ" sz="1700" dirty="0"/>
              <a:t>ISO 9004:2000 Systémy managementu jakosti – Směrnice pro zlepšování výkonnosti;</a:t>
            </a:r>
          </a:p>
          <a:p>
            <a:pPr lvl="0" algn="just"/>
            <a:r>
              <a:rPr lang="cs-CZ" sz="1700" dirty="0"/>
              <a:t>ISO 19011:2002 Směrnice pro </a:t>
            </a:r>
            <a:r>
              <a:rPr lang="cs-CZ" sz="1700" dirty="0" err="1"/>
              <a:t>auditování</a:t>
            </a:r>
            <a:r>
              <a:rPr lang="cs-CZ" sz="1700" dirty="0"/>
              <a:t> systémů managementu jakosti a systémů environmentálního managementu.</a:t>
            </a:r>
          </a:p>
          <a:p>
            <a:pPr lvl="0" algn="just"/>
            <a:endParaRPr lang="cs-CZ" sz="1700" dirty="0" smtClean="0"/>
          </a:p>
          <a:p>
            <a:pPr algn="just"/>
            <a:endParaRPr lang="cs-CZ" sz="1700" dirty="0" smtClean="0"/>
          </a:p>
          <a:p>
            <a:pPr lvl="0"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VI</a:t>
            </a:r>
            <a:endParaRPr lang="cs-CZ" dirty="0"/>
          </a:p>
        </p:txBody>
      </p:sp>
    </p:spTree>
    <p:extLst>
      <p:ext uri="{BB962C8B-B14F-4D97-AF65-F5344CB8AC3E}">
        <p14:creationId xmlns:p14="http://schemas.microsoft.com/office/powerpoint/2010/main" val="275759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Koncepce managementu jakosti na bázi TQM (</a:t>
            </a:r>
            <a:r>
              <a:rPr lang="cs-CZ" sz="1800" b="1" dirty="0" err="1"/>
              <a:t>Total</a:t>
            </a:r>
            <a:r>
              <a:rPr lang="cs-CZ" sz="1800" b="1" dirty="0"/>
              <a:t> </a:t>
            </a:r>
            <a:r>
              <a:rPr lang="cs-CZ" sz="1800" b="1" dirty="0" err="1"/>
              <a:t>Quality</a:t>
            </a:r>
            <a:r>
              <a:rPr lang="cs-CZ" sz="1800" b="1" dirty="0"/>
              <a:t> Management)</a:t>
            </a:r>
            <a:r>
              <a:rPr lang="cs-CZ" sz="1800" dirty="0"/>
              <a:t> </a:t>
            </a:r>
            <a:r>
              <a:rPr lang="cs-CZ" sz="1800" dirty="0" smtClean="0"/>
              <a:t>byla </a:t>
            </a:r>
            <a:r>
              <a:rPr lang="cs-CZ" sz="1800" dirty="0"/>
              <a:t>zformulována během druhé poloviny dvacátého století v Japonsku, následně v USA a v Evropě. </a:t>
            </a:r>
            <a:endParaRPr lang="cs-CZ" sz="1800" dirty="0" smtClean="0"/>
          </a:p>
          <a:p>
            <a:pPr lvl="0" algn="just"/>
            <a:r>
              <a:rPr lang="cs-CZ" sz="1800" dirty="0" smtClean="0"/>
              <a:t>Jedná </a:t>
            </a:r>
            <a:r>
              <a:rPr lang="cs-CZ" sz="1800" dirty="0"/>
              <a:t>se otevřenou filozofii managementu organizací, na jejímž základě a pro její podporu byly vyvinuty různé modely, dnes nejčastěji označované jako modely excelence organizací. </a:t>
            </a:r>
            <a:endParaRPr lang="cs-CZ" sz="1800" dirty="0" smtClean="0"/>
          </a:p>
          <a:p>
            <a:pPr lvl="0" algn="just"/>
            <a:r>
              <a:rPr lang="cs-CZ" sz="1800" dirty="0" smtClean="0"/>
              <a:t>Z</a:t>
            </a:r>
            <a:r>
              <a:rPr lang="cs-CZ" sz="1800" dirty="0"/>
              <a:t> těchto modelů jsou nejznámější model </a:t>
            </a:r>
            <a:r>
              <a:rPr lang="cs-CZ" sz="1800" dirty="0" err="1"/>
              <a:t>Demingovy</a:t>
            </a:r>
            <a:r>
              <a:rPr lang="cs-CZ" sz="1800" dirty="0"/>
              <a:t> ceny za jakost v Japonsku, model americké Národní ceny </a:t>
            </a:r>
            <a:r>
              <a:rPr lang="cs-CZ" sz="1800" dirty="0" err="1"/>
              <a:t>Malcolma</a:t>
            </a:r>
            <a:r>
              <a:rPr lang="cs-CZ" sz="1800" dirty="0"/>
              <a:t> </a:t>
            </a:r>
            <a:r>
              <a:rPr lang="cs-CZ" sz="1800" dirty="0" err="1"/>
              <a:t>Baldridge</a:t>
            </a:r>
            <a:r>
              <a:rPr lang="cs-CZ" sz="1800" dirty="0"/>
              <a:t> a v Evropě nejrozšířenější model EFQM Model Excelence. </a:t>
            </a:r>
            <a:endParaRPr lang="cs-CZ" sz="1800" dirty="0" smtClean="0"/>
          </a:p>
          <a:p>
            <a:pPr lvl="0" algn="just"/>
            <a:r>
              <a:rPr lang="cs-CZ" sz="1800" dirty="0" smtClean="0"/>
              <a:t>Model </a:t>
            </a:r>
            <a:r>
              <a:rPr lang="cs-CZ" sz="1800" dirty="0"/>
              <a:t>Excelence EFQM, jehož poslední verze je z roku 2003, má devět základních kritérií (dále jsou členěna na 32 dílčích kritérií): vedení, lidé, politika a strategie, partnerství a zdroje, procesy, výsledky vzhledem k zaměstnancům, výsledky vzhledem k zákazníkům, výsledky vzhledem ke společnosti, klíčové výsledky výkonnosti.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VII</a:t>
            </a:r>
            <a:endParaRPr lang="cs-CZ" dirty="0"/>
          </a:p>
        </p:txBody>
      </p:sp>
    </p:spTree>
    <p:extLst>
      <p:ext uri="{BB962C8B-B14F-4D97-AF65-F5344CB8AC3E}">
        <p14:creationId xmlns:p14="http://schemas.microsoft.com/office/powerpoint/2010/main" val="317316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Environmentální management </a:t>
            </a:r>
            <a:r>
              <a:rPr lang="cs-CZ" sz="1800" dirty="0"/>
              <a:t>(EMS – </a:t>
            </a:r>
            <a:r>
              <a:rPr lang="cs-CZ" sz="1800" dirty="0" err="1"/>
              <a:t>Environmental</a:t>
            </a:r>
            <a:r>
              <a:rPr lang="cs-CZ" sz="1800" dirty="0"/>
              <a:t> Management </a:t>
            </a:r>
            <a:r>
              <a:rPr lang="cs-CZ" sz="1800" dirty="0" err="1"/>
              <a:t>System</a:t>
            </a:r>
            <a:r>
              <a:rPr lang="cs-CZ" sz="1800" dirty="0"/>
              <a:t>) je systém managementu, který svými systémovými nástroji upřednostňuje prevenci vzniku znečišťování a </a:t>
            </a:r>
            <a:r>
              <a:rPr lang="cs-CZ" sz="1800" dirty="0" smtClean="0"/>
              <a:t>odpadů.</a:t>
            </a:r>
          </a:p>
          <a:p>
            <a:pPr algn="just"/>
            <a:r>
              <a:rPr lang="cs-CZ" sz="1800" dirty="0"/>
              <a:t>Environmentální </a:t>
            </a:r>
            <a:r>
              <a:rPr lang="cs-CZ" sz="1800" dirty="0" smtClean="0"/>
              <a:t>management se </a:t>
            </a:r>
            <a:r>
              <a:rPr lang="cs-CZ" sz="1800" dirty="0"/>
              <a:t>zabývá problematikou ochrany životního prostředí při naplňování cílů organizace. </a:t>
            </a:r>
            <a:endParaRPr lang="cs-CZ" sz="1800" dirty="0" smtClean="0"/>
          </a:p>
          <a:p>
            <a:pPr algn="just"/>
            <a:r>
              <a:rPr lang="cs-CZ" sz="1800" dirty="0" smtClean="0"/>
              <a:t>Je </a:t>
            </a:r>
            <a:r>
              <a:rPr lang="cs-CZ" sz="1800" dirty="0"/>
              <a:t>důležité, aby organizace při realizaci svých aktivit a naplňování svých cílů respektovat a chránila životní prostředí v nejvyšší možné </a:t>
            </a:r>
            <a:r>
              <a:rPr lang="cs-CZ" sz="1800" dirty="0" smtClean="0"/>
              <a:t>míře.</a:t>
            </a:r>
          </a:p>
          <a:p>
            <a:pPr algn="just"/>
            <a:r>
              <a:rPr lang="cs-CZ" sz="1800" dirty="0"/>
              <a:t>Jedním z požadavků EMS je zavedení postupů k identifikaci a zajištění přístupu k požadavkům právních předpisů, včetně jejich následní aplikace v podnikovém prostředí. Tak EMS zajistí maximální soulad aktivit podniku s environmentální legislativou. </a:t>
            </a:r>
            <a:endParaRPr lang="cs-CZ" sz="1800" dirty="0" smtClean="0"/>
          </a:p>
          <a:p>
            <a:pPr algn="just"/>
            <a:r>
              <a:rPr lang="cs-CZ" sz="1800" dirty="0" smtClean="0"/>
              <a:t>Aplikace </a:t>
            </a:r>
            <a:r>
              <a:rPr lang="cs-CZ" sz="1800" dirty="0"/>
              <a:t>systému EMS v podniku se dnes stává jistou konkurenční výhodou a často také prestižní záležitostí.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a:t>
            </a:r>
            <a:endParaRPr lang="cs-CZ" dirty="0"/>
          </a:p>
        </p:txBody>
      </p:sp>
    </p:spTree>
    <p:extLst>
      <p:ext uri="{BB962C8B-B14F-4D97-AF65-F5344CB8AC3E}">
        <p14:creationId xmlns:p14="http://schemas.microsoft.com/office/powerpoint/2010/main" val="90415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063"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Cílem EMS se vlastně naplňují v deklarované environmentální politice, od které se odvíjejí dalších aktivity. </a:t>
            </a:r>
            <a:endParaRPr lang="cs-CZ" sz="1800" dirty="0" smtClean="0"/>
          </a:p>
          <a:p>
            <a:pPr algn="just"/>
            <a:r>
              <a:rPr lang="cs-CZ" sz="1800" b="1" dirty="0" smtClean="0"/>
              <a:t>Environmentální </a:t>
            </a:r>
            <a:r>
              <a:rPr lang="cs-CZ" sz="1800" b="1" dirty="0"/>
              <a:t>politika</a:t>
            </a:r>
            <a:r>
              <a:rPr lang="cs-CZ" sz="1800" dirty="0"/>
              <a:t> je součástí příručky systému environmentálního managementu a v rámci tohoto systému je dokumentována, implementována a udržována. </a:t>
            </a:r>
            <a:endParaRPr lang="cs-CZ" sz="1800" dirty="0" smtClean="0"/>
          </a:p>
          <a:p>
            <a:pPr algn="just"/>
            <a:r>
              <a:rPr lang="cs-CZ" sz="1800" dirty="0" smtClean="0"/>
              <a:t>Přičemž </a:t>
            </a:r>
            <a:r>
              <a:rPr lang="cs-CZ" sz="1800" dirty="0"/>
              <a:t>environmentální politika by měla být závazná pro všechny zaměstnance. </a:t>
            </a:r>
            <a:endParaRPr lang="cs-CZ" sz="1800" dirty="0" smtClean="0"/>
          </a:p>
          <a:p>
            <a:pPr algn="just"/>
            <a:r>
              <a:rPr lang="cs-CZ" sz="1800" dirty="0" smtClean="0"/>
              <a:t>Je </a:t>
            </a:r>
            <a:r>
              <a:rPr lang="cs-CZ" sz="1800" dirty="0"/>
              <a:t>nutné pravidelné přezkoumávání a aktualizace environmentální politiky v rámci procesu přezkoumávání systému environmentálního managementu vrcholovým vedení podniku alespoň jednou </a:t>
            </a:r>
            <a:r>
              <a:rPr lang="cs-CZ" sz="1800" dirty="0" smtClean="0"/>
              <a:t>ročně. </a:t>
            </a:r>
          </a:p>
          <a:p>
            <a:pPr algn="just"/>
            <a:r>
              <a:rPr lang="cs-CZ" sz="1800" dirty="0" smtClean="0"/>
              <a:t>V</a:t>
            </a:r>
            <a:r>
              <a:rPr lang="cs-CZ" sz="1800" dirty="0"/>
              <a:t> podstatě existují dva základní způsoby, kterými podnik může přistoupit k zavedení systému EMS, a to aplikací standardů ISO řady 14000 (ISO 14001 a 14002) nebo registrace v programu EMAS (EMAS III).</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II</a:t>
            </a:r>
            <a:endParaRPr lang="cs-CZ" dirty="0"/>
          </a:p>
        </p:txBody>
      </p:sp>
    </p:spTree>
    <p:extLst>
      <p:ext uri="{BB962C8B-B14F-4D97-AF65-F5344CB8AC3E}">
        <p14:creationId xmlns:p14="http://schemas.microsoft.com/office/powerpoint/2010/main" val="3986630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Norma ČSN EN ISO 14001:2005 Systémy environmentálního managementu - Specifikace s návodem pro použití je řídící dokument, který se skládá z pěti na sebe navazujících oblastí, které tvoří základní strukturu systému. Jedná se o oblast environmentální politiky, plánování, zavádění a provoz, kontrolní a nápravná opatření, přezkoumání vedením. </a:t>
            </a:r>
          </a:p>
          <a:p>
            <a:pPr algn="just"/>
            <a:r>
              <a:rPr lang="cs-CZ" sz="1800" dirty="0"/>
              <a:t>EMAS (</a:t>
            </a:r>
            <a:r>
              <a:rPr lang="cs-CZ" sz="1800" dirty="0" err="1"/>
              <a:t>Environmental</a:t>
            </a:r>
            <a:r>
              <a:rPr lang="cs-CZ" sz="1800" dirty="0"/>
              <a:t> Management and Audit </a:t>
            </a:r>
            <a:r>
              <a:rPr lang="cs-CZ" sz="1800" dirty="0" err="1"/>
              <a:t>Scheme</a:t>
            </a:r>
            <a:r>
              <a:rPr lang="cs-CZ" sz="1800" dirty="0"/>
              <a:t>) je jedním z nástrojů ekonomie životního prostředí uplatňovaných v rámci EU. Systém vstoupil v platnost nařízení Rady ES č. 1836/93 (dnes je již v platnosti její druhá revize označovaná jako EMAS III). V rámci EMAS se nad rámec požadavků ISO 14001 vyžaduje </a:t>
            </a:r>
            <a:r>
              <a:rPr lang="cs-CZ" sz="1800" dirty="0" smtClean="0"/>
              <a:t>zejména: úvodní </a:t>
            </a:r>
            <a:r>
              <a:rPr lang="cs-CZ" sz="1800" dirty="0"/>
              <a:t>přezkoumání stavu životního prostředí</a:t>
            </a:r>
            <a:r>
              <a:rPr lang="cs-CZ" sz="1800" dirty="0" smtClean="0"/>
              <a:t>; registr </a:t>
            </a:r>
            <a:r>
              <a:rPr lang="cs-CZ" sz="1800" dirty="0"/>
              <a:t>vlivu</a:t>
            </a:r>
            <a:r>
              <a:rPr lang="cs-CZ" sz="1800" dirty="0" smtClean="0"/>
              <a:t>; posuzování </a:t>
            </a:r>
            <a:r>
              <a:rPr lang="cs-CZ" sz="1800" dirty="0"/>
              <a:t>i nepřímých environmentálních aspektů</a:t>
            </a:r>
            <a:r>
              <a:rPr lang="cs-CZ" sz="1800" dirty="0" smtClean="0"/>
              <a:t>; zpracování</a:t>
            </a:r>
            <a:r>
              <a:rPr lang="cs-CZ" sz="1800" dirty="0"/>
              <a:t>, nezávislé posouzení a publikaci „prohlášení o stavu životního prostředí“.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III</a:t>
            </a:r>
            <a:endParaRPr lang="cs-CZ" dirty="0"/>
          </a:p>
        </p:txBody>
      </p:sp>
    </p:spTree>
    <p:extLst>
      <p:ext uri="{BB962C8B-B14F-4D97-AF65-F5344CB8AC3E}">
        <p14:creationId xmlns:p14="http://schemas.microsoft.com/office/powerpoint/2010/main" val="309741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 hlavním přínosům aplikace EMS </a:t>
            </a:r>
            <a:r>
              <a:rPr lang="cs-CZ" sz="1800" dirty="0" smtClean="0"/>
              <a:t>paří:</a:t>
            </a:r>
            <a:endParaRPr lang="cs-CZ" sz="1800" dirty="0"/>
          </a:p>
          <a:p>
            <a:pPr lvl="0"/>
            <a:r>
              <a:rPr lang="cs-CZ" sz="1800" dirty="0"/>
              <a:t>zavedení pořádku v podniku;</a:t>
            </a:r>
          </a:p>
          <a:p>
            <a:pPr lvl="0"/>
            <a:r>
              <a:rPr lang="cs-CZ" sz="1800" dirty="0"/>
              <a:t>dodržení úplného souladu s právními požadavky;</a:t>
            </a:r>
          </a:p>
          <a:p>
            <a:pPr lvl="0"/>
            <a:r>
              <a:rPr lang="cs-CZ" sz="1800" dirty="0"/>
              <a:t>snížení provozních nákladů, úspory energie, surovin a dalších zdrojů;</a:t>
            </a:r>
          </a:p>
          <a:p>
            <a:pPr lvl="0"/>
            <a:r>
              <a:rPr lang="cs-CZ" sz="1800" dirty="0"/>
              <a:t>snížení rizika environmentálních havárií, za které nese odpovědnost podnik;</a:t>
            </a:r>
          </a:p>
          <a:p>
            <a:pPr lvl="0"/>
            <a:r>
              <a:rPr lang="cs-CZ" sz="1800" dirty="0"/>
              <a:t>zvýšení podnikatelské důvěryhodnosti pro investory, veřejnou správu, peněžní ústavy apod.;</a:t>
            </a:r>
          </a:p>
          <a:p>
            <a:pPr lvl="0"/>
            <a:r>
              <a:rPr lang="cs-CZ" sz="1800" dirty="0"/>
              <a:t>zavedení EMS může vést k dosažení vyšší konkurenceschopnosti ve výběrových řízeních u veřejných zakázek;</a:t>
            </a:r>
          </a:p>
          <a:p>
            <a:pPr lvl="0"/>
            <a:r>
              <a:rPr lang="cs-CZ" sz="1800" dirty="0"/>
              <a:t>zlepšení vztahu s veřejnosti;</a:t>
            </a:r>
          </a:p>
          <a:p>
            <a:pPr lvl="0"/>
            <a:r>
              <a:rPr lang="cs-CZ" sz="1800" dirty="0"/>
              <a:t>získání obchodně využitelné reklamy.</a:t>
            </a:r>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IV</a:t>
            </a:r>
            <a:endParaRPr lang="cs-CZ" dirty="0"/>
          </a:p>
        </p:txBody>
      </p:sp>
    </p:spTree>
    <p:extLst>
      <p:ext uri="{BB962C8B-B14F-4D97-AF65-F5344CB8AC3E}">
        <p14:creationId xmlns:p14="http://schemas.microsoft.com/office/powerpoint/2010/main" val="105800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Strategický management představuje přípravu a realizaci rozvojových záměrů dlouhodobější povahy, které mají pro danou organizaci rozhodující význam a jejichž cílem je dosažení stanovených strategických cílů</a:t>
            </a:r>
            <a:r>
              <a:rPr lang="cs-CZ" sz="1700" dirty="0" smtClean="0"/>
              <a:t>.</a:t>
            </a:r>
          </a:p>
          <a:p>
            <a:pPr lvl="0" algn="just"/>
            <a:r>
              <a:rPr lang="cs-CZ" sz="1700" dirty="0"/>
              <a:t>Strategický management je realizován na strategické úrovni řízení top manažery, popřípadě vlastníky podniku, a má výrazně komplexní působnost zahrnující veškerou činnost organizace a je východiskem všech plánů a projektů organizace</a:t>
            </a:r>
            <a:r>
              <a:rPr lang="cs-CZ" sz="1700" dirty="0" smtClean="0"/>
              <a:t>.</a:t>
            </a:r>
          </a:p>
          <a:p>
            <a:pPr lvl="0" algn="just"/>
            <a:r>
              <a:rPr lang="cs-CZ" sz="1700" dirty="0"/>
              <a:t>Hlavním a základním cílem strategického managementu je formulace strategie. </a:t>
            </a:r>
            <a:r>
              <a:rPr lang="cs-CZ" sz="1700" b="1" dirty="0"/>
              <a:t>Strategie</a:t>
            </a:r>
            <a:r>
              <a:rPr lang="cs-CZ" sz="1700" dirty="0"/>
              <a:t> představuje kroky, které vedou k naplnění stanoveného strategického cíle. Jedná se o koncepci dlouhodobé povahy, která má přinést organizaci dlouhodobě udržitelnou konkurenční výhodu a tím upevnit její postavení na trhu. Strategie musí respektovat disponibilní zdroje organizace (finanční, personální, organizační apod.) a zároveň respektovat prostředí (externí prostředí – makroprostředí, trh, odvětví), ve kterém </a:t>
            </a:r>
            <a:r>
              <a:rPr lang="cs-CZ" sz="1700" dirty="0" smtClean="0"/>
              <a:t>působí.</a:t>
            </a:r>
          </a:p>
          <a:p>
            <a:pPr lvl="0" algn="just"/>
            <a:endParaRPr lang="cs-CZ" sz="1700" dirty="0"/>
          </a:p>
          <a:p>
            <a:pPr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a:t>
            </a:r>
            <a:endParaRPr lang="cs-CZ" dirty="0"/>
          </a:p>
        </p:txBody>
      </p:sp>
    </p:spTree>
    <p:extLst>
      <p:ext uri="{BB962C8B-B14F-4D97-AF65-F5344CB8AC3E}">
        <p14:creationId xmlns:p14="http://schemas.microsoft.com/office/powerpoint/2010/main" val="332624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Proces strategického managementu tak představuje systémově řízený proces, jehož podstatou je pružná reakce na změny, obrana podniku před nebezpečím hrozeb a využití všech vhodných příležitostí v budoucím, nastupujícím dlouhodobém časovém horizontu</a:t>
            </a:r>
            <a:r>
              <a:rPr lang="cs-CZ" sz="1800" dirty="0" smtClean="0"/>
              <a:t>.</a:t>
            </a:r>
          </a:p>
          <a:p>
            <a:pPr marL="0" indent="0" algn="just">
              <a:buNone/>
            </a:pPr>
            <a:r>
              <a:rPr lang="cs-CZ" sz="1800" dirty="0" smtClean="0"/>
              <a:t>Vzhledem </a:t>
            </a:r>
            <a:r>
              <a:rPr lang="cs-CZ" sz="1800" dirty="0"/>
              <a:t>k určitému procesnímu charakteru strategického managementu, tak hovoříme o </a:t>
            </a:r>
            <a:r>
              <a:rPr lang="cs-CZ" sz="1800" b="1" dirty="0"/>
              <a:t>sekvenčním modelu strategického managementu</a:t>
            </a:r>
            <a:r>
              <a:rPr lang="cs-CZ" sz="1800" dirty="0"/>
              <a:t>, který má tři základní fáze, a to:</a:t>
            </a:r>
          </a:p>
          <a:p>
            <a:pPr marL="0" lvl="0" indent="0" algn="just">
              <a:buNone/>
            </a:pPr>
            <a:r>
              <a:rPr lang="cs-CZ" sz="1800" dirty="0" smtClean="0"/>
              <a:t>1. </a:t>
            </a:r>
            <a:r>
              <a:rPr lang="cs-CZ" sz="1800" i="1" dirty="0" smtClean="0"/>
              <a:t>strategické plánování </a:t>
            </a:r>
            <a:r>
              <a:rPr lang="cs-CZ" sz="1800" dirty="0" smtClean="0"/>
              <a:t>– posloupnost </a:t>
            </a:r>
            <a:r>
              <a:rPr lang="cs-CZ" sz="1800" dirty="0"/>
              <a:t>jednotlivých kroků, které začínají strategickou situační analýzou a končí formulací strategie a vytvořením strategického </a:t>
            </a:r>
            <a:r>
              <a:rPr lang="cs-CZ" sz="1800" dirty="0" smtClean="0"/>
              <a:t>plánu, přičemž cílem je </a:t>
            </a:r>
            <a:r>
              <a:rPr lang="cs-CZ" sz="1800" dirty="0"/>
              <a:t>připravit a naplánovat strategickou </a:t>
            </a:r>
            <a:r>
              <a:rPr lang="cs-CZ" sz="1800" dirty="0" smtClean="0"/>
              <a:t>koncepci;</a:t>
            </a:r>
            <a:endParaRPr lang="cs-CZ" sz="1800" dirty="0"/>
          </a:p>
          <a:p>
            <a:pPr marL="0" lvl="0" indent="0" algn="just">
              <a:buNone/>
            </a:pPr>
            <a:r>
              <a:rPr lang="cs-CZ" sz="1800" dirty="0" smtClean="0"/>
              <a:t>2. </a:t>
            </a:r>
            <a:r>
              <a:rPr lang="cs-CZ" sz="1800" i="1" dirty="0" smtClean="0"/>
              <a:t>implementace strategie </a:t>
            </a:r>
            <a:r>
              <a:rPr lang="cs-CZ" sz="1800" dirty="0" smtClean="0"/>
              <a:t>– znamená </a:t>
            </a:r>
            <a:r>
              <a:rPr lang="cs-CZ" sz="1800" dirty="0"/>
              <a:t>praktickou realizace zvolené </a:t>
            </a:r>
            <a:r>
              <a:rPr lang="cs-CZ" sz="1800" dirty="0" smtClean="0"/>
              <a:t>strategie;</a:t>
            </a:r>
            <a:endParaRPr lang="cs-CZ" sz="1800" dirty="0"/>
          </a:p>
          <a:p>
            <a:pPr marL="0" indent="0" algn="just">
              <a:buNone/>
            </a:pPr>
            <a:r>
              <a:rPr lang="cs-CZ" sz="1800" dirty="0" smtClean="0"/>
              <a:t>3. </a:t>
            </a:r>
            <a:r>
              <a:rPr lang="cs-CZ" sz="1800" i="1" dirty="0"/>
              <a:t>k</a:t>
            </a:r>
            <a:r>
              <a:rPr lang="cs-CZ" sz="1800" i="1" dirty="0" smtClean="0"/>
              <a:t>ontrola</a:t>
            </a:r>
            <a:r>
              <a:rPr lang="cs-CZ" sz="1800" dirty="0" smtClean="0"/>
              <a:t> - </a:t>
            </a:r>
            <a:r>
              <a:rPr lang="cs-CZ" sz="1800" dirty="0"/>
              <a:t>má za úkol zjistit, zda vybraná a implementovaná strategie přináší takové výsledky, které byly od ní vyžadovány a </a:t>
            </a:r>
            <a:r>
              <a:rPr lang="cs-CZ" sz="1800" dirty="0" smtClean="0"/>
              <a:t>očekávány. </a:t>
            </a:r>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II</a:t>
            </a:r>
            <a:endParaRPr lang="cs-CZ" dirty="0"/>
          </a:p>
        </p:txBody>
      </p:sp>
    </p:spTree>
    <p:extLst>
      <p:ext uri="{BB962C8B-B14F-4D97-AF65-F5344CB8AC3E}">
        <p14:creationId xmlns:p14="http://schemas.microsoft.com/office/powerpoint/2010/main" val="406171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Období přelomu devatenáctého a dvacátého století, před skutečným nástupem intenzivního bádání v oblasti managementu, se nazývá někdy jako tzv. </a:t>
            </a:r>
            <a:r>
              <a:rPr lang="cs-CZ" sz="1800" dirty="0" err="1"/>
              <a:t>předvývojová</a:t>
            </a:r>
            <a:r>
              <a:rPr lang="cs-CZ" sz="1800" dirty="0"/>
              <a:t> etapa řízení. </a:t>
            </a:r>
            <a:r>
              <a:rPr lang="cs-CZ" sz="1800" dirty="0" smtClean="0"/>
              <a:t>Historie </a:t>
            </a:r>
            <a:r>
              <a:rPr lang="cs-CZ" sz="1800" dirty="0"/>
              <a:t>novodobého managementu je datována do období počátku 20. století. Je to dáno tím, že toto období je charakteristické úsilím o zvyšování produktivity práce v rozvíjejících se průmyslových podnicích. </a:t>
            </a:r>
            <a:endParaRPr lang="cs-CZ" sz="1800" dirty="0" smtClean="0"/>
          </a:p>
          <a:p>
            <a:pPr algn="just"/>
            <a:r>
              <a:rPr lang="cs-CZ" sz="1800" dirty="0" smtClean="0"/>
              <a:t>Vývoj </a:t>
            </a:r>
            <a:r>
              <a:rPr lang="cs-CZ" sz="1800" dirty="0"/>
              <a:t>novodobého managementu můžeme rozčlenit do následujících etap (Veber a kol., 2009):</a:t>
            </a:r>
          </a:p>
          <a:p>
            <a:pPr lvl="1" algn="just"/>
            <a:r>
              <a:rPr lang="cs-CZ" sz="1800" dirty="0"/>
              <a:t>období klasického managementu – konec 19. století a třicátá léta 20. století;</a:t>
            </a:r>
          </a:p>
          <a:p>
            <a:pPr lvl="1" algn="just"/>
            <a:r>
              <a:rPr lang="cs-CZ" sz="1800" dirty="0"/>
              <a:t>management čtyřicátých až sedmdesátých let 20. století;</a:t>
            </a:r>
          </a:p>
          <a:p>
            <a:pPr lvl="1" algn="just"/>
            <a:r>
              <a:rPr lang="cs-CZ" sz="1800" dirty="0"/>
              <a:t>management konce 20. století;</a:t>
            </a:r>
          </a:p>
          <a:p>
            <a:pPr lvl="1" algn="just"/>
            <a:r>
              <a:rPr lang="cs-CZ" sz="1800" dirty="0"/>
              <a:t>management počátku </a:t>
            </a:r>
            <a:r>
              <a:rPr lang="cs-CZ" sz="1800" dirty="0" smtClean="0"/>
              <a:t>21. </a:t>
            </a:r>
            <a:r>
              <a:rPr lang="cs-CZ" sz="1800" dirty="0"/>
              <a:t>století.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Etapy vývoje novodobého managementu</a:t>
            </a:r>
            <a:endParaRPr lang="cs-CZ" dirty="0"/>
          </a:p>
        </p:txBody>
      </p:sp>
    </p:spTree>
    <p:extLst>
      <p:ext uri="{BB962C8B-B14F-4D97-AF65-F5344CB8AC3E}">
        <p14:creationId xmlns:p14="http://schemas.microsoft.com/office/powerpoint/2010/main" val="122065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Riziko</a:t>
            </a:r>
            <a:r>
              <a:rPr lang="cs-CZ" sz="1800" dirty="0"/>
              <a:t> definujeme jako podmínku reálného světa, v němž existuje vystavení nepříznivým okolnostem. Je to situace, v níž existuje možnost nepříznivé odchylky od žádoucího výsledku, který je očekáván, nebo v něj doufáme</a:t>
            </a:r>
            <a:r>
              <a:rPr lang="cs-CZ" sz="1800" dirty="0" smtClean="0"/>
              <a:t>.</a:t>
            </a:r>
            <a:endParaRPr lang="cs-CZ" sz="1800" b="1" dirty="0" smtClean="0"/>
          </a:p>
          <a:p>
            <a:pPr lvl="0" algn="just"/>
            <a:r>
              <a:rPr lang="cs-CZ" sz="1800" b="1" dirty="0" smtClean="0"/>
              <a:t>Management rizika </a:t>
            </a:r>
            <a:r>
              <a:rPr lang="cs-CZ" sz="1800" dirty="0" smtClean="0"/>
              <a:t>představuje </a:t>
            </a:r>
            <a:r>
              <a:rPr lang="cs-CZ" sz="1800" dirty="0"/>
              <a:t>soustavný proces monitorování rizik, která mohou ovlivnit podnik a současně provádí soustavnou prevenci případných ohrožení. Podstatou této činností je </a:t>
            </a:r>
            <a:r>
              <a:rPr lang="cs-CZ" sz="1800" dirty="0" smtClean="0"/>
              <a:t>rozhodování </a:t>
            </a:r>
            <a:r>
              <a:rPr lang="cs-CZ" sz="1800" dirty="0"/>
              <a:t>v podmínkách nejistoty, tedy rozhodování, kdy máme minimum informací a nedostatek času k ověření jejich správnosti a nutnost vydat potřebné rozhodnutí</a:t>
            </a:r>
            <a:r>
              <a:rPr lang="cs-CZ" sz="1800" dirty="0" smtClean="0"/>
              <a:t>.</a:t>
            </a:r>
          </a:p>
          <a:p>
            <a:pPr lvl="0" algn="just"/>
            <a:r>
              <a:rPr lang="cs-CZ" sz="1800" dirty="0"/>
              <a:t>Management rizik je charakterizováno jako činnost, která je zaměřena na snižování současných a budoucích rizik, jejich příčin i </a:t>
            </a:r>
            <a:r>
              <a:rPr lang="cs-CZ" sz="1800" dirty="0" smtClean="0"/>
              <a:t>následků.</a:t>
            </a:r>
            <a:endParaRPr lang="cs-CZ" sz="1800" dirty="0"/>
          </a:p>
          <a:p>
            <a:pPr lvl="0" algn="just"/>
            <a:endParaRPr lang="cs-CZ" sz="1800" dirty="0" smtClean="0"/>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rizika</a:t>
            </a:r>
            <a:endParaRPr lang="cs-CZ" dirty="0"/>
          </a:p>
        </p:txBody>
      </p:sp>
    </p:spTree>
    <p:extLst>
      <p:ext uri="{BB962C8B-B14F-4D97-AF65-F5344CB8AC3E}">
        <p14:creationId xmlns:p14="http://schemas.microsoft.com/office/powerpoint/2010/main" val="299029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065"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Krize</a:t>
            </a:r>
            <a:r>
              <a:rPr lang="cs-CZ" sz="18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 Za krizi obecně lze považovat cokoli, co v sobě obsahuje potenciál významně ovlivnit či dokonce ohrozit integritu a životaschopnost podniku</a:t>
            </a:r>
            <a:r>
              <a:rPr lang="cs-CZ" sz="1800" dirty="0" smtClean="0"/>
              <a:t>.</a:t>
            </a:r>
          </a:p>
          <a:p>
            <a:pPr marL="0" indent="0" algn="just">
              <a:buNone/>
            </a:pPr>
            <a:r>
              <a:rPr lang="cs-CZ" sz="1800" dirty="0" smtClean="0"/>
              <a:t>Za </a:t>
            </a:r>
            <a:r>
              <a:rPr lang="cs-CZ" sz="1800" dirty="0"/>
              <a:t>společné znaky všech krizí mohou být považovány </a:t>
            </a:r>
            <a:r>
              <a:rPr lang="cs-CZ" sz="1800" dirty="0" smtClean="0"/>
              <a:t>tyto:</a:t>
            </a:r>
            <a:endParaRPr lang="cs-CZ" sz="1800" dirty="0"/>
          </a:p>
          <a:p>
            <a:pPr lvl="0" algn="just"/>
            <a:r>
              <a:rPr lang="cs-CZ" sz="1800" dirty="0"/>
              <a:t>Krize je téměř vždy rozkladná. </a:t>
            </a:r>
            <a:endParaRPr lang="cs-CZ" sz="1800" dirty="0" smtClean="0"/>
          </a:p>
          <a:p>
            <a:pPr lvl="0" algn="just"/>
            <a:r>
              <a:rPr lang="cs-CZ" sz="1800" dirty="0" smtClean="0"/>
              <a:t>Krize </a:t>
            </a:r>
            <a:r>
              <a:rPr lang="cs-CZ" sz="1800" dirty="0"/>
              <a:t>je téměř vždy negativní</a:t>
            </a:r>
            <a:r>
              <a:rPr lang="cs-CZ" sz="1800" dirty="0" smtClean="0"/>
              <a:t>.</a:t>
            </a:r>
            <a:endParaRPr lang="cs-CZ" sz="1800" dirty="0"/>
          </a:p>
          <a:p>
            <a:pPr lvl="0" algn="just"/>
            <a:r>
              <a:rPr lang="cs-CZ" sz="1800" dirty="0"/>
              <a:t>Krize rozděluje organizaci</a:t>
            </a:r>
            <a:r>
              <a:rPr lang="cs-CZ" sz="1800" dirty="0" smtClean="0"/>
              <a:t>.</a:t>
            </a:r>
            <a:endParaRPr lang="cs-CZ" sz="1800" dirty="0"/>
          </a:p>
          <a:p>
            <a:pPr lvl="0" algn="just"/>
            <a:r>
              <a:rPr lang="cs-CZ" sz="1800" dirty="0"/>
              <a:t>Krize může vyvolávat zkreslené nebo nesprávné dojmy</a:t>
            </a:r>
            <a:r>
              <a:rPr lang="cs-CZ" sz="1800" dirty="0" smtClean="0"/>
              <a:t>..</a:t>
            </a:r>
            <a:endParaRPr lang="cs-CZ" sz="1800" dirty="0"/>
          </a:p>
          <a:p>
            <a:pPr algn="just"/>
            <a:r>
              <a:rPr lang="cs-CZ" sz="1800" dirty="0"/>
              <a:t>Krize zpravidla překvapí, i když management podniku s určitými riziky počítá.</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I</a:t>
            </a:r>
            <a:endParaRPr lang="cs-CZ" dirty="0"/>
          </a:p>
        </p:txBody>
      </p:sp>
    </p:spTree>
    <p:extLst>
      <p:ext uri="{BB962C8B-B14F-4D97-AF65-F5344CB8AC3E}">
        <p14:creationId xmlns:p14="http://schemas.microsoft.com/office/powerpoint/2010/main" val="294503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Krizový management </a:t>
            </a:r>
            <a:r>
              <a:rPr lang="cs-CZ" sz="1700" dirty="0"/>
              <a:t>můžeme definovat jako jednu z disciplín managementu podniku. Je určen ke zvládání mimořádné negativní (krizové) situace podnikatelského subjektu</a:t>
            </a:r>
            <a:r>
              <a:rPr lang="cs-CZ" sz="1700" dirty="0" smtClean="0"/>
              <a:t>.</a:t>
            </a:r>
          </a:p>
          <a:p>
            <a:pPr lvl="0" algn="just"/>
            <a:r>
              <a:rPr lang="cs-CZ" sz="1700" dirty="0"/>
              <a:t>Podstatu krizového managementu lze spatřovat zejména v systému promyšlených, provázaných procesů a postupných kroků, jejichž cílem je jak rozpoznat komplexní podstatu krizové situace podniku, tak také nalézt způsob jejího úspěšného vyřešení</a:t>
            </a:r>
            <a:r>
              <a:rPr lang="cs-CZ" sz="1700" dirty="0" smtClean="0"/>
              <a:t>.</a:t>
            </a:r>
          </a:p>
          <a:p>
            <a:pPr lvl="0" algn="just"/>
            <a:r>
              <a:rPr lang="cs-CZ" sz="1700" i="1" dirty="0"/>
              <a:t>V užším slova smyslu</a:t>
            </a:r>
            <a:r>
              <a:rPr lang="cs-CZ" sz="1700" dirty="0"/>
              <a:t> lze krizový management považovat za soubor opatření, zaměřený na řešení vzniklé krize podniku a omezování objemu škod, které mohou vzniknout v jejím důsledku</a:t>
            </a:r>
            <a:r>
              <a:rPr lang="cs-CZ" sz="1700" dirty="0" smtClean="0"/>
              <a:t>.</a:t>
            </a:r>
          </a:p>
          <a:p>
            <a:pPr algn="just"/>
            <a:r>
              <a:rPr lang="cs-CZ" sz="1700" i="1" dirty="0"/>
              <a:t>V širším smyslu slova</a:t>
            </a:r>
            <a:r>
              <a:rPr lang="cs-CZ" sz="1700" dirty="0"/>
              <a:t> je úkolem krizového managementu</a:t>
            </a:r>
            <a:r>
              <a:rPr lang="cs-CZ" sz="1700" dirty="0" smtClean="0"/>
              <a:t>: včas </a:t>
            </a:r>
            <a:r>
              <a:rPr lang="cs-CZ" sz="1700" dirty="0"/>
              <a:t>rozpoznat možnost vzniku nestandardní negativní situace podniku a odhalit její možné příčiny (krizový potenciál podniku</a:t>
            </a:r>
            <a:r>
              <a:rPr lang="cs-CZ" sz="1700" dirty="0" smtClean="0"/>
              <a:t>); nastavit </a:t>
            </a:r>
            <a:r>
              <a:rPr lang="cs-CZ" sz="1700" dirty="0"/>
              <a:t>preventivní procesy předcházející krizi</a:t>
            </a:r>
            <a:r>
              <a:rPr lang="cs-CZ" sz="1700" dirty="0" smtClean="0"/>
              <a:t>; efektivně </a:t>
            </a:r>
            <a:r>
              <a:rPr lang="cs-CZ" sz="1700" dirty="0"/>
              <a:t>vyřešit vzniklou krizi</a:t>
            </a:r>
            <a:r>
              <a:rPr lang="cs-CZ" sz="1700" dirty="0" smtClean="0"/>
              <a:t>; odstranit </a:t>
            </a:r>
            <a:r>
              <a:rPr lang="cs-CZ" sz="1700" dirty="0"/>
              <a:t>následky uplynulé krizové situace podniku.</a:t>
            </a:r>
          </a:p>
          <a:p>
            <a:pPr lvl="0"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II</a:t>
            </a:r>
            <a:endParaRPr lang="cs-CZ" dirty="0"/>
          </a:p>
        </p:txBody>
      </p:sp>
    </p:spTree>
    <p:extLst>
      <p:ext uri="{BB962C8B-B14F-4D97-AF65-F5344CB8AC3E}">
        <p14:creationId xmlns:p14="http://schemas.microsoft.com/office/powerpoint/2010/main" val="234276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Koncepční vymezení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5168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Management </a:t>
            </a:r>
            <a:r>
              <a:rPr lang="cs-CZ" sz="1800" dirty="0"/>
              <a:t>je funkcí, je disciplínou, návodem, který je třeba zvládnou a manažeři jsou profesionálové, kteří tuto disciplínu realizují, vykonávají funkce a z nich vyplývající povinnosti. (</a:t>
            </a:r>
            <a:r>
              <a:rPr lang="cs-CZ" sz="1800" dirty="0" err="1"/>
              <a:t>Drucker</a:t>
            </a:r>
            <a:r>
              <a:rPr lang="cs-CZ" sz="1800" dirty="0"/>
              <a:t>, 1970, s. 6)</a:t>
            </a:r>
          </a:p>
          <a:p>
            <a:pPr lvl="0" algn="just"/>
            <a:r>
              <a:rPr lang="cs-CZ" sz="1800" dirty="0"/>
              <a:t>Management lze chápat jako proces koordinování činností skupiny pracovníků, realizovaný jednotlivcem nebo skupinou lidí za účelem dosažení určitých výsledků, které nelze dosáhnou individuální prací. (</a:t>
            </a:r>
            <a:r>
              <a:rPr lang="cs-CZ" sz="1800" dirty="0" err="1"/>
              <a:t>Donnelly</a:t>
            </a:r>
            <a:r>
              <a:rPr lang="cs-CZ" sz="1800" dirty="0"/>
              <a:t> et al., 1997, s. 24) </a:t>
            </a:r>
          </a:p>
          <a:p>
            <a:pPr lvl="0" algn="just"/>
            <a:r>
              <a:rPr lang="cs-CZ" sz="1800" dirty="0"/>
              <a:t>Management je procesem, který probíhá mezi jednotlivcem/skupinou, který řídí (řídící subjekt) a jednotlivcem/skupinou, který je řízen (řízený subjekt). (Blažek, 2014, s. 12) </a:t>
            </a:r>
          </a:p>
          <a:p>
            <a:pPr lvl="0" algn="just"/>
            <a:r>
              <a:rPr lang="cs-CZ" sz="1800" dirty="0"/>
              <a:t>Management představuje tmel, který drží společnosti i organizaci pohromadě. (Handy, 2016, s. 120).</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definice managementu</a:t>
            </a:r>
            <a:endParaRPr lang="cs-CZ" dirty="0"/>
          </a:p>
        </p:txBody>
      </p:sp>
    </p:spTree>
    <p:extLst>
      <p:ext uri="{BB962C8B-B14F-4D97-AF65-F5344CB8AC3E}">
        <p14:creationId xmlns:p14="http://schemas.microsoft.com/office/powerpoint/2010/main" val="10520642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představuje velmi komplexní a rozsáhlou oblast aktivit s řízením, vedením a správou v různých organizacích. </a:t>
            </a:r>
            <a:endParaRPr lang="cs-CZ" sz="1800" dirty="0" smtClean="0"/>
          </a:p>
          <a:p>
            <a:pPr lvl="0" algn="just"/>
            <a:r>
              <a:rPr lang="cs-CZ" sz="1800" dirty="0" smtClean="0"/>
              <a:t>Obecně </a:t>
            </a:r>
            <a:r>
              <a:rPr lang="cs-CZ" sz="1800" dirty="0"/>
              <a:t>tedy lze říci, že management představuje veškeré aktivity v podniku, které je potřeba zrealizovat tak, aby byl zabezpečen chod určité organizace</a:t>
            </a:r>
            <a:r>
              <a:rPr lang="cs-CZ" sz="1800" dirty="0" smtClean="0"/>
              <a:t>.</a:t>
            </a:r>
          </a:p>
          <a:p>
            <a:pPr algn="just"/>
            <a:r>
              <a:rPr lang="cs-CZ" sz="1800" dirty="0"/>
              <a:t>Jak ukazují výše uvedené definice managementu, tak management je chápán z různých pohledů a pojetí</a:t>
            </a:r>
            <a:r>
              <a:rPr lang="cs-CZ" sz="1800" dirty="0" smtClean="0"/>
              <a:t>.</a:t>
            </a:r>
          </a:p>
          <a:p>
            <a:pPr marL="0" indent="0" algn="just">
              <a:buNone/>
            </a:pPr>
            <a:r>
              <a:rPr lang="cs-CZ" sz="1800" dirty="0" smtClean="0"/>
              <a:t> Z</a:t>
            </a:r>
            <a:r>
              <a:rPr lang="cs-CZ" sz="1800" dirty="0"/>
              <a:t> </a:t>
            </a:r>
            <a:r>
              <a:rPr lang="cs-CZ" sz="1800" dirty="0" smtClean="0"/>
              <a:t>uvedených </a:t>
            </a:r>
            <a:r>
              <a:rPr lang="cs-CZ" sz="1800" dirty="0"/>
              <a:t>definic můžeme vidět, že management je vnímán a chápán ve třech základních rovinách:</a:t>
            </a:r>
          </a:p>
          <a:p>
            <a:pPr lvl="0" algn="just"/>
            <a:r>
              <a:rPr lang="cs-CZ" sz="1800" dirty="0"/>
              <a:t>management jako funkce a aktivita;</a:t>
            </a:r>
          </a:p>
          <a:p>
            <a:pPr lvl="0" algn="just"/>
            <a:r>
              <a:rPr lang="cs-CZ" sz="1800" dirty="0"/>
              <a:t>management jako skupina řídících pracovníků;</a:t>
            </a:r>
          </a:p>
          <a:p>
            <a:pPr lvl="0" algn="just"/>
            <a:r>
              <a:rPr lang="cs-CZ" sz="1800" dirty="0"/>
              <a:t>management jako vědní disciplína.</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Pojetí managementu</a:t>
            </a:r>
            <a:endParaRPr lang="cs-CZ" dirty="0"/>
          </a:p>
        </p:txBody>
      </p:sp>
    </p:spTree>
    <p:extLst>
      <p:ext uri="{BB962C8B-B14F-4D97-AF65-F5344CB8AC3E}">
        <p14:creationId xmlns:p14="http://schemas.microsoft.com/office/powerpoint/2010/main" val="413349617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Pojetí managementu jako funkce </a:t>
            </a:r>
            <a:r>
              <a:rPr lang="cs-CZ" sz="1800" dirty="0"/>
              <a:t>chápe management jako aktivity, které slouží k realizaci a řízení řídícího procesu jako celku. </a:t>
            </a:r>
            <a:endParaRPr lang="cs-CZ" sz="1800" dirty="0" smtClean="0"/>
          </a:p>
          <a:p>
            <a:pPr lvl="0" algn="just"/>
            <a:r>
              <a:rPr lang="cs-CZ" sz="1800" dirty="0" smtClean="0"/>
              <a:t>Což </a:t>
            </a:r>
            <a:r>
              <a:rPr lang="cs-CZ" sz="1800" dirty="0"/>
              <a:t>znamená, že management zahrnuje všechny oblasti řízení v podniku, které vedou k naplňování řídících úkolů. </a:t>
            </a:r>
          </a:p>
          <a:p>
            <a:pPr lvl="0" algn="just"/>
            <a:r>
              <a:rPr lang="cs-CZ" sz="1800" dirty="0"/>
              <a:t>Management tedy můžeme charakterizovat jako určitý proces, někteří autoři hovoří o cyklicky probíhajícím </a:t>
            </a:r>
            <a:r>
              <a:rPr lang="cs-CZ" sz="1800" dirty="0" smtClean="0"/>
              <a:t>procesu, </a:t>
            </a:r>
            <a:r>
              <a:rPr lang="cs-CZ" sz="1800" dirty="0"/>
              <a:t>ve kterém řídící subjekt stanoví cíle a prostřednictvím určitých nástrojů a způsobů jednání působí na řízený subjekt tak, aby byly naplněny stanovené cíle. </a:t>
            </a:r>
            <a:endParaRPr lang="cs-CZ" sz="1800" dirty="0" smtClean="0"/>
          </a:p>
          <a:p>
            <a:pPr lvl="0" algn="just"/>
            <a:r>
              <a:rPr lang="cs-CZ" sz="1800" dirty="0" smtClean="0"/>
              <a:t>Nástroje</a:t>
            </a:r>
            <a:r>
              <a:rPr lang="cs-CZ" sz="1800" dirty="0"/>
              <a:t>, kterými působí řídící subjekt na řízené subjekty, mají charakter konkrétních úkolů a činností s přesně stanoveným cílem a účelem. Tyto nástroje se nejčastěji nazývají jako manažerské funkce.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funkce a aktivita</a:t>
            </a:r>
            <a:endParaRPr lang="cs-CZ" dirty="0"/>
          </a:p>
        </p:txBody>
      </p:sp>
    </p:spTree>
    <p:extLst>
      <p:ext uri="{BB962C8B-B14F-4D97-AF65-F5344CB8AC3E}">
        <p14:creationId xmlns:p14="http://schemas.microsoft.com/office/powerpoint/2010/main" val="2437571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072"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Management v organizaci, z pohledu funkce a aktivity, můžeme rozčlenit do tří hlavních úrovní. Jednotlivým úrovním potom odpovídají konkrétní aktivity. V organizaci obvykle najdeme tyto úrovně řízení: </a:t>
            </a:r>
            <a:endParaRPr lang="cs-CZ" sz="1800" dirty="0" smtClean="0"/>
          </a:p>
          <a:p>
            <a:pPr algn="just"/>
            <a:r>
              <a:rPr lang="cs-CZ" sz="1800" b="1" dirty="0" smtClean="0"/>
              <a:t>Strategický </a:t>
            </a:r>
            <a:r>
              <a:rPr lang="cs-CZ" sz="1800" b="1" dirty="0"/>
              <a:t>management (strategické řízení)</a:t>
            </a:r>
            <a:r>
              <a:rPr lang="cs-CZ" sz="1800" dirty="0"/>
              <a:t> představuje nejvyšší úroveň řízení v organizaci. Na této úrovni řízení probíhá politicko-strategické rozhodování, spojené s tvorbou strategického plánu a celkové koncepce organizace, a rozhodování pro řízení operativního systému. </a:t>
            </a:r>
          </a:p>
          <a:p>
            <a:pPr algn="just"/>
            <a:r>
              <a:rPr lang="cs-CZ" sz="1800" b="1" dirty="0"/>
              <a:t>Střední management (taktické řízení)</a:t>
            </a:r>
            <a:r>
              <a:rPr lang="cs-CZ" sz="1800" dirty="0"/>
              <a:t> je spojen s rozhodováním pro řízení operativního systému organizace. Posláním středního managementu je realizace taktických (střednědobých) plánů a cílů.</a:t>
            </a:r>
          </a:p>
          <a:p>
            <a:pPr algn="just"/>
            <a:r>
              <a:rPr lang="cs-CZ" sz="1800" b="1" dirty="0"/>
              <a:t>Operativní management (operativní řízení)</a:t>
            </a:r>
            <a:r>
              <a:rPr lang="cs-CZ" sz="1800" dirty="0"/>
              <a:t> se zabývá bezprostředním operativním řízením krátkodobých aktivit a naplňováním krátkodobých, operativních cílů.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Úrovně managementu v organizaci </a:t>
            </a:r>
            <a:endParaRPr lang="cs-CZ" dirty="0"/>
          </a:p>
        </p:txBody>
      </p:sp>
    </p:spTree>
    <p:extLst>
      <p:ext uri="{BB962C8B-B14F-4D97-AF65-F5344CB8AC3E}">
        <p14:creationId xmlns:p14="http://schemas.microsoft.com/office/powerpoint/2010/main" val="229837298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tomto pojetí je management spojován s lidským faktorem. Blažek (2014) hovoří o tzv. personifikaci pojmu management. </a:t>
            </a:r>
            <a:endParaRPr lang="cs-CZ" sz="1800" dirty="0" smtClean="0"/>
          </a:p>
          <a:p>
            <a:pPr algn="just"/>
            <a:r>
              <a:rPr lang="cs-CZ" sz="1800" dirty="0" smtClean="0"/>
              <a:t>Management </a:t>
            </a:r>
            <a:r>
              <a:rPr lang="cs-CZ" sz="1800" dirty="0"/>
              <a:t>je vnímán jako skupina pracovníků, vedoucích pracovníků - manažerů, kteří jsou realizátoři managementu a mají za úkol řídit danou organizaci. </a:t>
            </a:r>
            <a:endParaRPr lang="cs-CZ" sz="1800" dirty="0" smtClean="0"/>
          </a:p>
          <a:p>
            <a:pPr algn="just"/>
            <a:r>
              <a:rPr lang="cs-CZ" sz="1800" dirty="0" smtClean="0"/>
              <a:t>Manažer </a:t>
            </a:r>
            <a:r>
              <a:rPr lang="cs-CZ" sz="1800" dirty="0"/>
              <a:t>je klíčovou osobou v organizaci, jelikož nese odpovědnost za úspěšnost organizace v podnikatelském prostředí. </a:t>
            </a:r>
            <a:r>
              <a:rPr lang="cs-CZ" sz="1800" dirty="0" smtClean="0"/>
              <a:t>V</a:t>
            </a:r>
            <a:r>
              <a:rPr lang="cs-CZ" sz="1800" dirty="0"/>
              <a:t> malých organizacích splývá role manažera s rolí vlastníka. S růstem organizací dochází k oddělování manažera a vlastníka. Manažer se tak stává prostředníkem mezi výkonnými zaměstnanci a vlastníky </a:t>
            </a:r>
            <a:r>
              <a:rPr lang="cs-CZ" sz="1800" dirty="0" smtClean="0"/>
              <a:t>organizace.</a:t>
            </a:r>
          </a:p>
          <a:p>
            <a:pPr algn="just"/>
            <a:r>
              <a:rPr lang="cs-CZ" sz="1800" dirty="0"/>
              <a:t>Podle </a:t>
            </a:r>
            <a:r>
              <a:rPr lang="cs-CZ" sz="1800" dirty="0" err="1"/>
              <a:t>Druckera</a:t>
            </a:r>
            <a:r>
              <a:rPr lang="cs-CZ" sz="1800" dirty="0"/>
              <a:t> je manažer považován za osobu, která odpovídá za plánování, realizaci a kontrolu. </a:t>
            </a:r>
            <a:endParaRPr lang="cs-CZ" sz="1800" dirty="0" smtClean="0"/>
          </a:p>
          <a:p>
            <a:pPr algn="just"/>
            <a:r>
              <a:rPr lang="cs-CZ" sz="1800" dirty="0" smtClean="0"/>
              <a:t>Lojd </a:t>
            </a:r>
            <a:r>
              <a:rPr lang="cs-CZ" sz="1800" dirty="0"/>
              <a:t>(2011, s. 10) považuje manažera za člověka, který dosahuje stanovených cílů s lidmi a prostřednictvím nich.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skupina řídících pracovníků</a:t>
            </a:r>
            <a:endParaRPr lang="cs-CZ" dirty="0"/>
          </a:p>
        </p:txBody>
      </p:sp>
    </p:spTree>
    <p:extLst>
      <p:ext uri="{BB962C8B-B14F-4D97-AF65-F5344CB8AC3E}">
        <p14:creationId xmlns:p14="http://schemas.microsoft.com/office/powerpoint/2010/main" val="17852348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Obecně tedy můžeme říci, že manažer představuje „specifický“ typ pracovníka v organizaci</a:t>
            </a:r>
            <a:r>
              <a:rPr lang="cs-CZ" sz="1800" dirty="0" smtClean="0"/>
              <a:t>. </a:t>
            </a:r>
            <a:r>
              <a:rPr lang="cs-CZ" sz="1800" dirty="0"/>
              <a:t>Mezi hlavní </a:t>
            </a:r>
            <a:r>
              <a:rPr lang="cs-CZ" sz="1800" dirty="0" smtClean="0"/>
              <a:t>specifika, která </a:t>
            </a:r>
            <a:r>
              <a:rPr lang="cs-CZ" sz="1800" dirty="0"/>
              <a:t>odlišují manažera od výkonných pracovníků, patří:</a:t>
            </a:r>
          </a:p>
          <a:p>
            <a:pPr lvl="0" algn="just"/>
            <a:r>
              <a:rPr lang="cs-CZ" sz="1800" dirty="0"/>
              <a:t>moc – moc znamená prosazování své vůle i proti vůli jiné osoby a ovlivňování přání jiné </a:t>
            </a:r>
            <a:r>
              <a:rPr lang="cs-CZ" sz="1800" dirty="0" smtClean="0"/>
              <a:t>osoby</a:t>
            </a:r>
            <a:r>
              <a:rPr lang="cs-CZ" sz="1800" dirty="0"/>
              <a:t>;</a:t>
            </a:r>
          </a:p>
          <a:p>
            <a:pPr lvl="0" algn="just"/>
            <a:r>
              <a:rPr lang="cs-CZ" sz="1800" dirty="0"/>
              <a:t>autorita – představuje legitimizovanou moc, představuje oprávnění ovládat a řídit jiné </a:t>
            </a:r>
            <a:r>
              <a:rPr lang="cs-CZ" sz="1800" dirty="0" smtClean="0"/>
              <a:t>lidi;</a:t>
            </a:r>
            <a:endParaRPr lang="cs-CZ" sz="1800" dirty="0"/>
          </a:p>
          <a:p>
            <a:pPr lvl="0" algn="just"/>
            <a:r>
              <a:rPr lang="cs-CZ" sz="1800" dirty="0" smtClean="0"/>
              <a:t>pravomoc </a:t>
            </a:r>
            <a:r>
              <a:rPr lang="cs-CZ" sz="1800" dirty="0"/>
              <a:t>– představuje právo pracovníka volně se rozhodovat, což znamená, že má možnost a volnost jednání; </a:t>
            </a:r>
          </a:p>
          <a:p>
            <a:pPr lvl="0" algn="just"/>
            <a:r>
              <a:rPr lang="cs-CZ" sz="1800" dirty="0"/>
              <a:t>odpovědnost – představuje povinnosti vyplývající ze závazku plnit činnosti a úkoly spojené s konkrétním pracovním místem; </a:t>
            </a:r>
          </a:p>
          <a:p>
            <a:pPr lvl="0" algn="just"/>
            <a:r>
              <a:rPr lang="cs-CZ" sz="1800" dirty="0"/>
              <a:t>výše finančního ohodnocení;</a:t>
            </a:r>
          </a:p>
          <a:p>
            <a:pPr lvl="0" algn="just"/>
            <a:r>
              <a:rPr lang="cs-CZ" sz="1800" dirty="0"/>
              <a:t>společenský status – postavení člověka ve skupině.</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a:t>
            </a:r>
            <a:endParaRPr lang="cs-CZ" dirty="0"/>
          </a:p>
        </p:txBody>
      </p:sp>
    </p:spTree>
    <p:extLst>
      <p:ext uri="{BB962C8B-B14F-4D97-AF65-F5344CB8AC3E}">
        <p14:creationId xmlns:p14="http://schemas.microsoft.com/office/powerpoint/2010/main" val="2980070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V období klasického období rozlišujeme dvě centra rozvoje managementu, kde se management vyvíjel rozdílným způsobem, a to Evropu a USA. Rozdílný vývoj managementu je dán rozdílným rozvojem průmyslové výroby v těchto dvou lokalitách</a:t>
            </a:r>
            <a:r>
              <a:rPr lang="cs-CZ" sz="1700" dirty="0" smtClean="0"/>
              <a:t>.</a:t>
            </a:r>
          </a:p>
          <a:p>
            <a:pPr marL="0" indent="0" algn="just">
              <a:buNone/>
            </a:pPr>
            <a:r>
              <a:rPr lang="cs-CZ" sz="1700" b="1" dirty="0"/>
              <a:t>Americký proud managementu </a:t>
            </a:r>
            <a:r>
              <a:rPr lang="cs-CZ" sz="1700" dirty="0"/>
              <a:t>byl charakteristický těmito znaky (Veber a kol., 2009):</a:t>
            </a:r>
          </a:p>
          <a:p>
            <a:pPr lvl="0" algn="just"/>
            <a:r>
              <a:rPr lang="cs-CZ" sz="1700" dirty="0"/>
              <a:t>zaměření na zvyšování výkonnosti výrobních jednotek s důrazem na bezprostřední řízení výroby;</a:t>
            </a:r>
          </a:p>
          <a:p>
            <a:pPr lvl="0" algn="just"/>
            <a:r>
              <a:rPr lang="cs-CZ" sz="1700" dirty="0"/>
              <a:t>zvyšování pracovní disciplíny dělníků pomocí vytvořením technických a pracovních norem, důsledné plnění příkazů a dodržování stanovených pracovních a technologických postupů, bezpodmínečné dodržování kázně bez minimálních osobních iniciativ zaměstnanců;</a:t>
            </a:r>
          </a:p>
          <a:p>
            <a:pPr lvl="0" algn="just"/>
            <a:r>
              <a:rPr lang="cs-CZ" sz="1700" dirty="0"/>
              <a:t>zavedení metod plánování výroby, pracovní a výrobní dokumentace, evidence nákladů a výsledků práce, přístupy směřující k odstraňování ztrát při výrobě a další postupy</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Klasické období managementu I</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Manažery třídíme podle stupňů řízení, kterým odpovídají konkrétní úkoly a aktivity. V tomto případě hovoříme o </a:t>
            </a:r>
            <a:r>
              <a:rPr lang="cs-CZ" sz="1800" b="1" dirty="0"/>
              <a:t>vertikální typologii </a:t>
            </a:r>
            <a:r>
              <a:rPr lang="cs-CZ" sz="1800" b="1" dirty="0" smtClean="0"/>
              <a:t>manažerů</a:t>
            </a:r>
            <a:r>
              <a:rPr lang="cs-CZ" sz="1800" dirty="0" smtClean="0"/>
              <a:t>. </a:t>
            </a:r>
            <a:r>
              <a:rPr lang="cs-CZ" sz="1800" dirty="0"/>
              <a:t>Rozeznáváme manažery vrcholové, manažery střední a manažery první linie</a:t>
            </a:r>
            <a:r>
              <a:rPr lang="cs-CZ" sz="1800" dirty="0" smtClean="0"/>
              <a:t>.</a:t>
            </a:r>
          </a:p>
          <a:p>
            <a:pPr algn="just"/>
            <a:r>
              <a:rPr lang="cs-CZ" sz="1800" dirty="0"/>
              <a:t>Na každé úrovni řízení se potom nachází několik manažerů, kteří se mohou dělit podle svého zaměření a činností, za které jsou zodpovědní. </a:t>
            </a:r>
          </a:p>
          <a:p>
            <a:pPr algn="just"/>
            <a:r>
              <a:rPr lang="cs-CZ" sz="1800" dirty="0"/>
              <a:t>Toto členění manažerů přestavuje horizontální typologii manažerů. Podle </a:t>
            </a:r>
            <a:r>
              <a:rPr lang="cs-CZ" sz="1800" b="1" dirty="0"/>
              <a:t>horizontální typologie manažerů</a:t>
            </a:r>
            <a:r>
              <a:rPr lang="cs-CZ" sz="1800" dirty="0"/>
              <a:t> rozlišujeme tyto typy manažerů: </a:t>
            </a:r>
            <a:endParaRPr lang="cs-CZ" sz="1800" dirty="0" smtClean="0"/>
          </a:p>
          <a:p>
            <a:pPr lvl="1" algn="just"/>
            <a:r>
              <a:rPr lang="cs-CZ" sz="1800" dirty="0" smtClean="0"/>
              <a:t>manažeři </a:t>
            </a:r>
            <a:r>
              <a:rPr lang="cs-CZ" sz="1800" dirty="0"/>
              <a:t>kvality; personální manažeři; procesní manažeři; produktoví manažeři; projektoví manažeři; finanční manažeři; provozní manažeři atd.</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a:t>
            </a:r>
            <a:endParaRPr lang="cs-CZ" dirty="0"/>
          </a:p>
        </p:txBody>
      </p:sp>
    </p:spTree>
    <p:extLst>
      <p:ext uri="{BB962C8B-B14F-4D97-AF65-F5344CB8AC3E}">
        <p14:creationId xmlns:p14="http://schemas.microsoft.com/office/powerpoint/2010/main" val="108214012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Vrcholoví manažeři</a:t>
            </a:r>
            <a:r>
              <a:rPr lang="cs-CZ" sz="1800" dirty="0"/>
              <a:t> (tuto skupinu nazýváme často jako top management – CEO: </a:t>
            </a:r>
            <a:r>
              <a:rPr lang="cs-CZ" sz="1800" dirty="0" err="1"/>
              <a:t>Chief</a:t>
            </a:r>
            <a:r>
              <a:rPr lang="cs-CZ" sz="1800" dirty="0"/>
              <a:t> </a:t>
            </a:r>
            <a:r>
              <a:rPr lang="cs-CZ" sz="1800" dirty="0" err="1"/>
              <a:t>Executive</a:t>
            </a:r>
            <a:r>
              <a:rPr lang="cs-CZ" sz="1800" dirty="0"/>
              <a:t> Office) řídí organizaci jako celek a reprezentují ji jak vůči interním subjektům (pracovníkům a vlastníkům), tak vůči externím subjektům (zákazníci, dodavatelé, státní instituce atd.). </a:t>
            </a:r>
            <a:endParaRPr lang="cs-CZ" sz="1800" dirty="0" smtClean="0"/>
          </a:p>
          <a:p>
            <a:pPr algn="just"/>
            <a:r>
              <a:rPr lang="cs-CZ" sz="1800" dirty="0" smtClean="0"/>
              <a:t>Vrcholoví </a:t>
            </a:r>
            <a:r>
              <a:rPr lang="cs-CZ" sz="1800" dirty="0"/>
              <a:t>manažeři působí na úrovni strategického managementu organizace a zodpovídají za veškerá strategická rozhodnutí organizace. </a:t>
            </a:r>
            <a:endParaRPr lang="cs-CZ" sz="1800" dirty="0" smtClean="0"/>
          </a:p>
          <a:p>
            <a:pPr algn="just"/>
            <a:r>
              <a:rPr lang="cs-CZ" sz="1800" dirty="0" smtClean="0"/>
              <a:t>V každé organizaci působí vrcholoví manažeři. V malých a středních podnicích tuto roli většinou zastávají majitelé </a:t>
            </a:r>
            <a:r>
              <a:rPr lang="cs-CZ" sz="1800" dirty="0" err="1" smtClean="0"/>
              <a:t>organizce</a:t>
            </a:r>
            <a:r>
              <a:rPr lang="cs-CZ" sz="1800" dirty="0" smtClean="0"/>
              <a:t>.</a:t>
            </a:r>
          </a:p>
          <a:p>
            <a:pPr algn="just"/>
            <a:r>
              <a:rPr lang="cs-CZ" sz="1800" dirty="0" smtClean="0"/>
              <a:t>Řeší </a:t>
            </a:r>
            <a:r>
              <a:rPr lang="cs-CZ" sz="1800" dirty="0"/>
              <a:t>úkoly dlouhodobějšího charakteru, a to v obvykle v časovém horizontu 3 – 5 let.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a:t>
            </a:r>
            <a:endParaRPr lang="cs-CZ" dirty="0"/>
          </a:p>
        </p:txBody>
      </p:sp>
    </p:spTree>
    <p:extLst>
      <p:ext uri="{BB962C8B-B14F-4D97-AF65-F5344CB8AC3E}">
        <p14:creationId xmlns:p14="http://schemas.microsoft.com/office/powerpoint/2010/main" val="6123579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Střední </a:t>
            </a:r>
            <a:r>
              <a:rPr lang="cs-CZ" sz="1800" b="1" i="1" dirty="0"/>
              <a:t>manažeři</a:t>
            </a:r>
            <a:r>
              <a:rPr lang="cs-CZ" sz="1800" dirty="0"/>
              <a:t> (manažeři druhé linie – </a:t>
            </a:r>
            <a:r>
              <a:rPr lang="cs-CZ" sz="1800" dirty="0" err="1"/>
              <a:t>middle</a:t>
            </a:r>
            <a:r>
              <a:rPr lang="cs-CZ" sz="1800" dirty="0"/>
              <a:t> management) působí na úrovni středního managementu, tj. taktické úrovni řízení. </a:t>
            </a:r>
            <a:endParaRPr lang="cs-CZ" sz="1800" dirty="0" smtClean="0"/>
          </a:p>
          <a:p>
            <a:pPr algn="just"/>
            <a:r>
              <a:rPr lang="cs-CZ" sz="1800" dirty="0" smtClean="0"/>
              <a:t>Posláním </a:t>
            </a:r>
            <a:r>
              <a:rPr lang="cs-CZ" sz="1800" dirty="0"/>
              <a:t>středních manažerů je rozhodování pro řízení operativního systému organizace, které vede k naplnění strategických cílů nastavených vrcholovými manažery. </a:t>
            </a:r>
            <a:endParaRPr lang="cs-CZ" sz="1800" dirty="0" smtClean="0"/>
          </a:p>
          <a:p>
            <a:pPr algn="just"/>
            <a:r>
              <a:rPr lang="cs-CZ" sz="1800" dirty="0" smtClean="0"/>
              <a:t>Aktivity </a:t>
            </a:r>
            <a:r>
              <a:rPr lang="cs-CZ" sz="1800" dirty="0"/>
              <a:t>středních manažerů jsou obvykle vykonávány v časovém horizontu maximálně jednoho roku. </a:t>
            </a:r>
            <a:endParaRPr lang="cs-CZ" sz="1800" dirty="0" smtClean="0"/>
          </a:p>
          <a:p>
            <a:pPr algn="just"/>
            <a:r>
              <a:rPr lang="cs-CZ" sz="1800" dirty="0" smtClean="0"/>
              <a:t>Jedná </a:t>
            </a:r>
            <a:r>
              <a:rPr lang="cs-CZ" sz="1800" dirty="0"/>
              <a:t>se o početnou a různorodou skupinu řídících pracovníků (např. vedoucí oddělení atd.), kteří působí jako takový určitý zprostředkovatelský článek mezi nejvyšším vedením a nejnižší úrovni vedení. </a:t>
            </a:r>
          </a:p>
          <a:p>
            <a:pPr algn="just"/>
            <a:endParaRPr lang="cs-CZ" sz="1800" b="1" i="1"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III</a:t>
            </a:r>
            <a:endParaRPr lang="cs-CZ" dirty="0"/>
          </a:p>
        </p:txBody>
      </p:sp>
    </p:spTree>
    <p:extLst>
      <p:ext uri="{BB962C8B-B14F-4D97-AF65-F5344CB8AC3E}">
        <p14:creationId xmlns:p14="http://schemas.microsoft.com/office/powerpoint/2010/main" val="55866182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Manažeři </a:t>
            </a:r>
            <a:r>
              <a:rPr lang="cs-CZ" sz="1800" b="1" i="1" dirty="0"/>
              <a:t>první linie</a:t>
            </a:r>
            <a:r>
              <a:rPr lang="cs-CZ" sz="1800" dirty="0"/>
              <a:t> (nejnižší manažeři – </a:t>
            </a:r>
            <a:r>
              <a:rPr lang="cs-CZ" sz="1800" dirty="0" err="1"/>
              <a:t>lower</a:t>
            </a:r>
            <a:r>
              <a:rPr lang="cs-CZ" sz="1800" dirty="0"/>
              <a:t> management) jsou takoví manažeři, kteří působí na nejnižším stupni řízení a jsou v bezprostředním styku s výkonnými pracovníky. </a:t>
            </a:r>
            <a:endParaRPr lang="cs-CZ" sz="1800" dirty="0" smtClean="0"/>
          </a:p>
          <a:p>
            <a:pPr algn="just"/>
            <a:r>
              <a:rPr lang="cs-CZ" sz="1800" dirty="0" smtClean="0"/>
              <a:t>Jedná </a:t>
            </a:r>
            <a:r>
              <a:rPr lang="cs-CZ" sz="1800" dirty="0"/>
              <a:t>se například o mistry, dílovedoucí, vedoucí prodejny, primáře, vedoucí kateder atd. </a:t>
            </a:r>
            <a:endParaRPr lang="cs-CZ" sz="1800" dirty="0" smtClean="0"/>
          </a:p>
          <a:p>
            <a:pPr algn="just"/>
            <a:r>
              <a:rPr lang="cs-CZ" sz="1800" dirty="0" smtClean="0"/>
              <a:t>Mezi </a:t>
            </a:r>
            <a:r>
              <a:rPr lang="cs-CZ" sz="1800" dirty="0"/>
              <a:t>hlavní úkoly manažery první linie patří rozhodování o každodenních, operativních úkolech a problémech na svém oddělení. </a:t>
            </a:r>
            <a:endParaRPr lang="cs-CZ" sz="1800" dirty="0" smtClean="0"/>
          </a:p>
          <a:p>
            <a:pPr algn="just"/>
            <a:r>
              <a:rPr lang="cs-CZ" sz="1800" dirty="0"/>
              <a:t>Převažujícími aktivitami těchto manažerů jsou komunikace s nadřízenými a podřízenými, organizace práce, konkretizace práce na úroveň úkolů pro jednotlivé pracovníky, vedení a motivace podřízených a hodnocení výsledků jejich práce apod.</a:t>
            </a:r>
            <a:endParaRPr lang="cs-CZ" sz="1800" dirty="0" smtClean="0"/>
          </a:p>
          <a:p>
            <a:pPr algn="just"/>
            <a:r>
              <a:rPr lang="cs-CZ" sz="1800" dirty="0" smtClean="0"/>
              <a:t>Pro </a:t>
            </a:r>
            <a:r>
              <a:rPr lang="cs-CZ" sz="1800" dirty="0"/>
              <a:t>operativní řízení jsou typické činnosti s časovým horizontem týdenním, měsíčním nebo čtvrtletním (Váchal et al., 2013).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IV</a:t>
            </a:r>
            <a:endParaRPr lang="cs-CZ" dirty="0"/>
          </a:p>
        </p:txBody>
      </p:sp>
    </p:spTree>
    <p:extLst>
      <p:ext uri="{BB962C8B-B14F-4D97-AF65-F5344CB8AC3E}">
        <p14:creationId xmlns:p14="http://schemas.microsoft.com/office/powerpoint/2010/main" val="33621291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obecně řečeno, představuje veškeré síly a vlivy, přímého nebo nepřímého vlivu, působící na podnikatelské subjekty. </a:t>
            </a:r>
            <a:endParaRPr lang="cs-CZ" sz="1800" dirty="0" smtClean="0"/>
          </a:p>
          <a:p>
            <a:pPr algn="just"/>
            <a:r>
              <a:rPr lang="cs-CZ" sz="1800" dirty="0" smtClean="0"/>
              <a:t>Podnikatelské </a:t>
            </a:r>
            <a:r>
              <a:rPr lang="cs-CZ" sz="1800" dirty="0"/>
              <a:t>prostředí musí být chápáno v celé jeho celistvosti, jako určitý komplex faktorů, vztahů a vlivů působících na daný podnikatelský subjekt</a:t>
            </a:r>
            <a:r>
              <a:rPr lang="cs-CZ" sz="1800" dirty="0" smtClean="0"/>
              <a:t>.</a:t>
            </a:r>
            <a:endParaRPr lang="cs-CZ" sz="1800" dirty="0"/>
          </a:p>
          <a:p>
            <a:pPr algn="just"/>
            <a:r>
              <a:rPr lang="cs-CZ" sz="1800" dirty="0"/>
              <a:t>K</a:t>
            </a:r>
            <a:r>
              <a:rPr lang="cs-CZ" sz="1800" dirty="0" smtClean="0"/>
              <a:t>aždý </a:t>
            </a:r>
            <a:r>
              <a:rPr lang="cs-CZ" sz="1800" dirty="0"/>
              <a:t>podnik je otevřený systém, který má vztahy k okolím, ve kterém a působí a výsledky podniku pak ve značné míře závisí na faktorech vnějšího a vnitřního prostředí. Všechny tyto faktory a síly musí vzít manažer do úvahy při realizaci a výkonu manažerských funkcí. Tyto faktory nelze ignorovat nebo zcela pomíjet. </a:t>
            </a:r>
            <a:endParaRPr lang="cs-CZ" sz="1800" dirty="0" smtClean="0"/>
          </a:p>
          <a:p>
            <a:pPr algn="just"/>
            <a:r>
              <a:rPr lang="cs-CZ" sz="1800" dirty="0"/>
              <a:t>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Podnikatelské prostředí a jeho vliv na management organizace</a:t>
            </a:r>
            <a:endParaRPr lang="cs-CZ" sz="2200" dirty="0"/>
          </a:p>
        </p:txBody>
      </p:sp>
    </p:spTree>
    <p:extLst>
      <p:ext uri="{BB962C8B-B14F-4D97-AF65-F5344CB8AC3E}">
        <p14:creationId xmlns:p14="http://schemas.microsoft.com/office/powerpoint/2010/main" val="206111755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jako celek má vrstvy, které strukturují prostředí a vytvářejí z podnikatelského prostředí tak určitý komplexní systém</a:t>
            </a:r>
            <a:r>
              <a:rPr lang="cs-CZ" sz="1800" dirty="0" smtClean="0"/>
              <a:t>.</a:t>
            </a:r>
          </a:p>
          <a:p>
            <a:pPr algn="just"/>
            <a:r>
              <a:rPr lang="cs-CZ" sz="1800" dirty="0" smtClean="0"/>
              <a:t> </a:t>
            </a:r>
            <a:r>
              <a:rPr lang="cs-CZ" sz="1800" dirty="0"/>
              <a:t>Strukturovat podnikatelské prostředí můžeme z různých hledisek a je pojímána různých autory různě. </a:t>
            </a:r>
            <a:endParaRPr lang="cs-CZ" sz="1800" dirty="0" smtClean="0"/>
          </a:p>
          <a:p>
            <a:pPr algn="just"/>
            <a:r>
              <a:rPr lang="cs-CZ" sz="1800" dirty="0" smtClean="0"/>
              <a:t>Asi </a:t>
            </a:r>
            <a:r>
              <a:rPr lang="cs-CZ" sz="1800" dirty="0"/>
              <a:t>nejčastěji se setkáváme se strukturováním podnikatelského prostředí ze dvou pohledů, a to z pohledu směru vlivu faktorů na daný podnik a z prostorového pohledu působení daného podniku. </a:t>
            </a:r>
          </a:p>
          <a:p>
            <a:pPr algn="just"/>
            <a:r>
              <a:rPr lang="cs-CZ" sz="1800" b="1" dirty="0"/>
              <a:t>Struktura podnikatelského prostředí z pohledu směru vlivu faktorů na daný podnik</a:t>
            </a:r>
            <a:r>
              <a:rPr lang="cs-CZ" sz="1800" dirty="0"/>
              <a:t> rozlišuje podnikatelské prostředí na externí (vnější) a prostředí interní (vnitřní).</a:t>
            </a:r>
          </a:p>
          <a:p>
            <a:pPr algn="just"/>
            <a:r>
              <a:rPr lang="cs-CZ" sz="1800" dirty="0" smtClean="0"/>
              <a:t>Z</a:t>
            </a:r>
            <a:r>
              <a:rPr lang="cs-CZ" sz="1800" dirty="0"/>
              <a:t> </a:t>
            </a:r>
            <a:r>
              <a:rPr lang="cs-CZ" sz="1800" b="1" dirty="0"/>
              <a:t>prostorového (geografického) pohledu působení daného </a:t>
            </a:r>
            <a:r>
              <a:rPr lang="cs-CZ" sz="1800" b="1" dirty="0" smtClean="0"/>
              <a:t>podniku</a:t>
            </a:r>
            <a:r>
              <a:rPr lang="cs-CZ" sz="1800" dirty="0"/>
              <a:t> </a:t>
            </a:r>
            <a:r>
              <a:rPr lang="cs-CZ" sz="1800" dirty="0" smtClean="0"/>
              <a:t>se  </a:t>
            </a:r>
            <a:r>
              <a:rPr lang="cs-CZ" sz="1800" dirty="0"/>
              <a:t>podnikatelské prostředí </a:t>
            </a:r>
            <a:r>
              <a:rPr lang="cs-CZ" sz="1800" dirty="0" smtClean="0"/>
              <a:t>člení na </a:t>
            </a:r>
            <a:r>
              <a:rPr lang="cs-CZ" sz="1800" dirty="0"/>
              <a:t>globální, národní, lokální, odvětví a podnik.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353039692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Charakteristickou vlastností podnikatelského prostředí je neustálý proces událostí a změn, které mají různě dlouhé doby trvání a rozličnou míru vlivu na společnost. Z pohledu doby trvání a míry vlivu na společnost </a:t>
            </a:r>
            <a:r>
              <a:rPr lang="cs-CZ" sz="1800" dirty="0" smtClean="0"/>
              <a:t>rozlišujeme: </a:t>
            </a:r>
            <a:endParaRPr lang="cs-CZ" sz="1800" dirty="0"/>
          </a:p>
          <a:p>
            <a:pPr algn="just"/>
            <a:r>
              <a:rPr lang="cs-CZ" sz="1800" b="1" i="1" dirty="0"/>
              <a:t>Módní jevy (výkyvy)</a:t>
            </a:r>
            <a:r>
              <a:rPr lang="cs-CZ" sz="1800" dirty="0"/>
              <a:t> jsou nepředvídatelné, krátkodobé události bez významnějšího vlivu na dlouhodobou sociální, ekonomickou a politickou oblast.</a:t>
            </a:r>
          </a:p>
          <a:p>
            <a:pPr algn="just"/>
            <a:r>
              <a:rPr lang="cs-CZ" sz="1800" b="1" i="1" dirty="0"/>
              <a:t>Trend </a:t>
            </a:r>
            <a:r>
              <a:rPr lang="cs-CZ" sz="1800" dirty="0"/>
              <a:t>je charakteristický směr nebo posloupnost vývoje událostí, který se vyznačuje dlouhodobou tendencí. </a:t>
            </a:r>
          </a:p>
          <a:p>
            <a:pPr algn="just"/>
            <a:r>
              <a:rPr lang="cs-CZ" sz="1800" b="1" i="1" dirty="0" err="1"/>
              <a:t>Megatrendy</a:t>
            </a:r>
            <a:r>
              <a:rPr lang="cs-CZ" sz="1800" dirty="0"/>
              <a:t> jsou reprezentovány velkými sociálními, ekonomickými, politickými a technologickými změnami, které se vyvíjejí pozvolna a dlouhodobě a výrazným způsobem ovlivňují život jednotlivce i společnosti. Mezi nejčastěji uváděné </a:t>
            </a:r>
            <a:r>
              <a:rPr lang="cs-CZ" sz="1800" dirty="0" err="1"/>
              <a:t>megatrendy</a:t>
            </a:r>
            <a:r>
              <a:rPr lang="cs-CZ" sz="1800" dirty="0"/>
              <a:t> patří globalizace, liberalizace, regionalizace apod.</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Změny v podnikatelském prostředí</a:t>
            </a:r>
            <a:endParaRPr lang="cs-CZ" dirty="0"/>
          </a:p>
        </p:txBody>
      </p:sp>
    </p:spTree>
    <p:extLst>
      <p:ext uri="{BB962C8B-B14F-4D97-AF65-F5344CB8AC3E}">
        <p14:creationId xmlns:p14="http://schemas.microsoft.com/office/powerpoint/2010/main" val="306127029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Podniková kultura je jedním z významných prvků ovlivňujících celkovou efektivnost podniku. </a:t>
            </a:r>
            <a:endParaRPr lang="cs-CZ" sz="1800" dirty="0" smtClean="0"/>
          </a:p>
          <a:p>
            <a:pPr algn="just"/>
            <a:r>
              <a:rPr lang="cs-CZ" sz="1800" dirty="0" smtClean="0"/>
              <a:t>Podniková </a:t>
            </a:r>
            <a:r>
              <a:rPr lang="cs-CZ" sz="1800" dirty="0"/>
              <a:t>kultura plní v organizaci důležité funkce, čímž současně ovlivňuje chování lidí uvnitř organizace, ale i chování organizace navenek, vůči svému konkurenčnímu prostředí. </a:t>
            </a:r>
            <a:endParaRPr lang="cs-CZ" sz="1800" dirty="0" smtClean="0"/>
          </a:p>
          <a:p>
            <a:pPr algn="just"/>
            <a:r>
              <a:rPr lang="cs-CZ" sz="1800" dirty="0" smtClean="0"/>
              <a:t>Podniková </a:t>
            </a:r>
            <a:r>
              <a:rPr lang="cs-CZ" sz="1800" dirty="0"/>
              <a:t>kultura nepůsobí izolovaně. </a:t>
            </a:r>
            <a:endParaRPr lang="cs-CZ" sz="1800" dirty="0" smtClean="0"/>
          </a:p>
          <a:p>
            <a:pPr algn="just"/>
            <a:r>
              <a:rPr lang="cs-CZ" sz="1800" dirty="0" smtClean="0"/>
              <a:t>Podle </a:t>
            </a:r>
            <a:r>
              <a:rPr lang="cs-CZ" sz="1800" dirty="0"/>
              <a:t>Lukášové a Nového (2004) působí podniková kultura ve vzájemných vztazích zejména s organizační strategií a organizační strukturou, přičemž právě strategie podniku je považována za faktor rozhodující o úspěchu nebo neúspěchu podnikatelské činnosti</a:t>
            </a:r>
            <a:r>
              <a:rPr lang="cs-CZ" sz="1800" dirty="0" smtClean="0"/>
              <a:t>.</a:t>
            </a:r>
          </a:p>
          <a:p>
            <a:pPr algn="just"/>
            <a:r>
              <a:rPr lang="cs-CZ" sz="1800" dirty="0"/>
              <a:t>Lze tedy říci, že pokud má podniková kultura vhodný obsah, pak silná kultura podporuje výkonnost a konkurenceschopnost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Management organizace a podniková kultura</a:t>
            </a:r>
            <a:endParaRPr lang="cs-CZ" dirty="0"/>
          </a:p>
        </p:txBody>
      </p:sp>
    </p:spTree>
    <p:extLst>
      <p:ext uri="{BB962C8B-B14F-4D97-AF65-F5344CB8AC3E}">
        <p14:creationId xmlns:p14="http://schemas.microsoft.com/office/powerpoint/2010/main" val="205806489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Podle Vysekalové a Mikeše (2009, s. 67) podniková kultura vyjadřuje určitý charakter firmy, celkovou atmosféru, ovzduší, vnitřní život ovlivňující myšlení a chování spolupracovníků firmy</a:t>
            </a:r>
            <a:r>
              <a:rPr lang="cs-CZ" sz="1800" dirty="0" smtClean="0"/>
              <a:t>.</a:t>
            </a:r>
          </a:p>
          <a:p>
            <a:pPr algn="just"/>
            <a:r>
              <a:rPr lang="cs-CZ" sz="1800" dirty="0"/>
              <a:t>„Kultura organizace neboli podniková kultura představuje soustavu hodnot, norem, přesvědčení, postojů a domněnek, která sice asi nebyla nikde výslovně zformulována, ale určuje způsob chování a jednání lidí a způsoby vykonávání práce. Hodnoty se týkají toho, o čem se věří, že je důležité v chování lidí a organizace. Normy jsou pak nepsaná pravidla chování”(Armstrong 2007, s. 257).</a:t>
            </a:r>
          </a:p>
          <a:p>
            <a:pPr algn="just"/>
            <a:r>
              <a:rPr lang="cs-CZ" sz="1800" dirty="0"/>
              <a:t>„Organizační kulturu lze chápat jako soubor základních předpokladů, hodnot, postojů a norem chování, které jsou sdíleny v rámci organizace, které se projevují v myšlení, cítění a chování členů organizace v artefaktech (výtvorech) materiální a nemateriální povahy” (Lukášová a Nový 2004, s. 22).</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Vymezení pojmu podniková kultura</a:t>
            </a:r>
            <a:endParaRPr lang="cs-CZ" dirty="0"/>
          </a:p>
        </p:txBody>
      </p:sp>
    </p:spTree>
    <p:extLst>
      <p:ext uri="{BB962C8B-B14F-4D97-AF65-F5344CB8AC3E}">
        <p14:creationId xmlns:p14="http://schemas.microsoft.com/office/powerpoint/2010/main" val="205990518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Základní funkce podnikové kultury:</a:t>
            </a:r>
            <a:endParaRPr lang="cs-CZ" sz="1800" b="1" dirty="0"/>
          </a:p>
          <a:p>
            <a:pPr lvl="0" algn="just"/>
            <a:r>
              <a:rPr lang="cs-CZ" sz="1800" dirty="0"/>
              <a:t>vnější – způsob adaptace podniku na okolní podmínky, tvář podniku, její image;</a:t>
            </a:r>
          </a:p>
          <a:p>
            <a:pPr lvl="0" algn="just"/>
            <a:r>
              <a:rPr lang="cs-CZ" sz="1800" dirty="0"/>
              <a:t>vnitřní – způsob integrace uvnitř podniku, průbojnost strategie podniku. </a:t>
            </a:r>
            <a:endParaRPr lang="cs-CZ" sz="1800" dirty="0" smtClean="0"/>
          </a:p>
          <a:p>
            <a:pPr marL="0" lvl="0" indent="0" algn="just">
              <a:buNone/>
            </a:pPr>
            <a:endParaRPr lang="cs-CZ" sz="1800" dirty="0"/>
          </a:p>
          <a:p>
            <a:pPr marL="0" indent="0" algn="just">
              <a:buNone/>
            </a:pPr>
            <a:r>
              <a:rPr lang="cs-CZ" sz="1800" b="1" dirty="0" smtClean="0"/>
              <a:t>Mezi další funkce podnikové kultury patří: </a:t>
            </a:r>
            <a:endParaRPr lang="cs-CZ" sz="1800" b="1" dirty="0"/>
          </a:p>
          <a:p>
            <a:pPr lvl="0" algn="just"/>
            <a:r>
              <a:rPr lang="cs-CZ" sz="1800" dirty="0"/>
              <a:t>snižuje konflikty uvnitř </a:t>
            </a:r>
            <a:r>
              <a:rPr lang="cs-CZ" sz="1800" dirty="0" smtClean="0"/>
              <a:t>podniku;</a:t>
            </a:r>
            <a:endParaRPr lang="cs-CZ" sz="1800" dirty="0"/>
          </a:p>
          <a:p>
            <a:pPr lvl="0" algn="just"/>
            <a:r>
              <a:rPr lang="cs-CZ" sz="1800" dirty="0"/>
              <a:t>snižuje nejistotu zaměstnanců a ovlivňuje pracovní spokojenost a emocionální </a:t>
            </a:r>
            <a:r>
              <a:rPr lang="cs-CZ" sz="1800" dirty="0" smtClean="0"/>
              <a:t>pohodu;</a:t>
            </a:r>
            <a:endParaRPr lang="cs-CZ" sz="1800" dirty="0"/>
          </a:p>
          <a:p>
            <a:pPr lvl="0" algn="just"/>
            <a:r>
              <a:rPr lang="cs-CZ" sz="1800" dirty="0"/>
              <a:t>je zdrojem </a:t>
            </a:r>
            <a:r>
              <a:rPr lang="cs-CZ" sz="1800" dirty="0" smtClean="0"/>
              <a:t>motivace;</a:t>
            </a:r>
            <a:endParaRPr lang="cs-CZ" sz="1800" dirty="0"/>
          </a:p>
          <a:p>
            <a:pPr algn="just"/>
            <a:r>
              <a:rPr lang="cs-CZ" sz="1800" dirty="0"/>
              <a:t>je konkurenční </a:t>
            </a:r>
            <a:r>
              <a:rPr lang="cs-CZ" sz="1800" dirty="0" smtClean="0"/>
              <a:t>výhodou.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Funkce podnikové kultury</a:t>
            </a:r>
            <a:endParaRPr lang="cs-CZ" dirty="0"/>
          </a:p>
        </p:txBody>
      </p:sp>
    </p:spTree>
    <p:extLst>
      <p:ext uri="{BB962C8B-B14F-4D97-AF65-F5344CB8AC3E}">
        <p14:creationId xmlns:p14="http://schemas.microsoft.com/office/powerpoint/2010/main" val="643737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smtClean="0"/>
              <a:t>základem </a:t>
            </a:r>
            <a:r>
              <a:rPr lang="cs-CZ" sz="1700" dirty="0"/>
              <a:t>motivace pracovníků bylo stanovení tvrdých výkonových norem na základě zmapování spotřeby práce, stanovení úkolové mzdy, stanovení požadavků na pracovní místa, plnění stanovených postupů a příslušné výkonové normy;</a:t>
            </a:r>
          </a:p>
          <a:p>
            <a:pPr lvl="0" algn="just"/>
            <a:r>
              <a:rPr lang="cs-CZ" sz="1700" dirty="0"/>
              <a:t>minimální zájem o manažerskou práci nebo zdokonalování řídících praktik samotných manažerů. </a:t>
            </a:r>
          </a:p>
          <a:p>
            <a:pPr algn="just"/>
            <a:r>
              <a:rPr lang="cs-CZ" sz="1700" dirty="0"/>
              <a:t>Mezi hlavní představitele amerického proudu klasického managementu patřili: Frederick </a:t>
            </a:r>
            <a:r>
              <a:rPr lang="cs-CZ" sz="1700" dirty="0" err="1"/>
              <a:t>Winslow</a:t>
            </a:r>
            <a:r>
              <a:rPr lang="cs-CZ" sz="1700" dirty="0"/>
              <a:t> </a:t>
            </a:r>
            <a:r>
              <a:rPr lang="cs-CZ" sz="1700" dirty="0" err="1"/>
              <a:t>Taylor</a:t>
            </a:r>
            <a:r>
              <a:rPr lang="cs-CZ" sz="1700" dirty="0"/>
              <a:t>, Henry Ford, Henry L. </a:t>
            </a:r>
            <a:r>
              <a:rPr lang="cs-CZ" sz="1700" dirty="0" err="1"/>
              <a:t>Gantt</a:t>
            </a:r>
            <a:r>
              <a:rPr lang="cs-CZ" sz="1700" dirty="0"/>
              <a:t>, Frank B. </a:t>
            </a:r>
            <a:r>
              <a:rPr lang="cs-CZ" sz="1700" dirty="0" err="1"/>
              <a:t>Gilberth</a:t>
            </a:r>
            <a:r>
              <a:rPr lang="cs-CZ" sz="1700" dirty="0"/>
              <a:t> a Lilian M. </a:t>
            </a:r>
            <a:r>
              <a:rPr lang="cs-CZ" sz="1700" dirty="0" err="1"/>
              <a:t>Gilberthová</a:t>
            </a:r>
            <a:r>
              <a:rPr lang="cs-CZ" sz="1700" dirty="0" smtClean="0"/>
              <a:t>.</a:t>
            </a:r>
          </a:p>
          <a:p>
            <a:pPr marL="0" indent="0" algn="just">
              <a:buNone/>
            </a:pPr>
            <a:r>
              <a:rPr lang="cs-CZ" sz="1700" b="1" dirty="0"/>
              <a:t>Evropský proud managementu </a:t>
            </a:r>
            <a:r>
              <a:rPr lang="cs-CZ" sz="1700" dirty="0"/>
              <a:t>se, oproti americkému proudu managementu, zabýval úlohou manažerů v podniku, určení funkční náplně aktivit obecného řízení, stanovení formálních pravidel řízení apod. </a:t>
            </a:r>
          </a:p>
          <a:p>
            <a:pPr algn="just"/>
            <a:r>
              <a:rPr lang="cs-CZ" sz="1700" dirty="0"/>
              <a:t>K hlavním představitelům evropského proudu klasického managementu patřili </a:t>
            </a:r>
            <a:r>
              <a:rPr lang="cs-CZ" sz="1700" dirty="0" err="1"/>
              <a:t>Henri</a:t>
            </a:r>
            <a:r>
              <a:rPr lang="cs-CZ" sz="1700" dirty="0"/>
              <a:t> </a:t>
            </a:r>
            <a:r>
              <a:rPr lang="cs-CZ" sz="1700" dirty="0" err="1"/>
              <a:t>Fayol</a:t>
            </a:r>
            <a:r>
              <a:rPr lang="cs-CZ" sz="1700" dirty="0"/>
              <a:t>, Max Weber, </a:t>
            </a:r>
            <a:r>
              <a:rPr lang="cs-CZ" sz="1700" dirty="0" err="1"/>
              <a:t>Vilfredo</a:t>
            </a:r>
            <a:r>
              <a:rPr lang="cs-CZ" sz="1700" dirty="0"/>
              <a:t> </a:t>
            </a:r>
            <a:r>
              <a:rPr lang="cs-CZ" sz="1700" dirty="0" err="1"/>
              <a:t>Pareto</a:t>
            </a:r>
            <a:r>
              <a:rPr lang="cs-CZ" sz="1700" dirty="0"/>
              <a:t>, M. </a:t>
            </a:r>
            <a:r>
              <a:rPr lang="cs-CZ" sz="1700" dirty="0" err="1"/>
              <a:t>Parker</a:t>
            </a:r>
            <a:r>
              <a:rPr lang="cs-CZ" sz="1700" dirty="0"/>
              <a:t> </a:t>
            </a:r>
            <a:r>
              <a:rPr lang="cs-CZ" sz="1700" dirty="0" err="1"/>
              <a:t>Follettová</a:t>
            </a:r>
            <a:r>
              <a:rPr lang="cs-CZ" sz="1700" dirty="0"/>
              <a:t>, Tomáš Baťa.</a:t>
            </a:r>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Klasické období managementu II</a:t>
            </a:r>
            <a:endParaRPr lang="cs-CZ" dirty="0"/>
          </a:p>
        </p:txBody>
      </p:sp>
    </p:spTree>
    <p:extLst>
      <p:ext uri="{BB962C8B-B14F-4D97-AF65-F5344CB8AC3E}">
        <p14:creationId xmlns:p14="http://schemas.microsoft.com/office/powerpoint/2010/main" val="152040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Prvky podnikové kultury jsou pojímány </a:t>
            </a:r>
            <a:r>
              <a:rPr lang="cs-CZ" sz="1800" dirty="0"/>
              <a:t>jako „slupky cibule“, přičemž hodnoty se nacházejí uprostřed cibule a nelze je víceméně pozorovat okem, zatímco symboly jsou na povrchu cibule a představují viditelnou část kultury, která je rozpoznatelná pro lidi, kteří danou kulturu sdílejí, jako slova, gestikulace, obrazy, či </a:t>
            </a:r>
            <a:r>
              <a:rPr lang="cs-CZ" sz="1800" dirty="0" smtClean="0"/>
              <a:t>předměty.</a:t>
            </a:r>
          </a:p>
          <a:p>
            <a:pPr lvl="0" algn="just"/>
            <a:r>
              <a:rPr lang="cs-CZ" sz="1800" dirty="0" smtClean="0"/>
              <a:t>Za </a:t>
            </a:r>
            <a:r>
              <a:rPr lang="cs-CZ" sz="1800" b="1" dirty="0" smtClean="0"/>
              <a:t>vnitřní prvky podnikové </a:t>
            </a:r>
            <a:r>
              <a:rPr lang="cs-CZ" sz="1800" b="1" dirty="0"/>
              <a:t>kultury </a:t>
            </a:r>
            <a:r>
              <a:rPr lang="cs-CZ" sz="1800" dirty="0" smtClean="0"/>
              <a:t>jsou považovány </a:t>
            </a:r>
            <a:r>
              <a:rPr lang="cs-CZ" sz="1800" dirty="0"/>
              <a:t>symboly, hrdinové, rituály a hodnoty</a:t>
            </a:r>
            <a:r>
              <a:rPr lang="cs-CZ" sz="1800" dirty="0" smtClean="0"/>
              <a:t>. K</a:t>
            </a:r>
            <a:r>
              <a:rPr lang="cs-CZ" sz="1800" dirty="0"/>
              <a:t> těmto prvkům </a:t>
            </a:r>
            <a:r>
              <a:rPr lang="cs-CZ" sz="1800" dirty="0" smtClean="0"/>
              <a:t>se dále přidávají další prvky, a to </a:t>
            </a:r>
            <a:r>
              <a:rPr lang="cs-CZ" sz="1800" dirty="0"/>
              <a:t>základní předpoklady, normy, postoje a artefakty materiální i nemateriální </a:t>
            </a:r>
            <a:r>
              <a:rPr lang="cs-CZ" sz="1800" dirty="0" smtClean="0"/>
              <a:t>povahy.</a:t>
            </a:r>
          </a:p>
          <a:p>
            <a:pPr lvl="0" algn="just"/>
            <a:r>
              <a:rPr lang="cs-CZ" sz="1800" b="1" dirty="0" smtClean="0"/>
              <a:t>Vnější </a:t>
            </a:r>
            <a:r>
              <a:rPr lang="cs-CZ" sz="1800" b="1" dirty="0"/>
              <a:t>prvky podnikové kultury </a:t>
            </a:r>
            <a:r>
              <a:rPr lang="cs-CZ" sz="1800" dirty="0"/>
              <a:t>tvoří artefakty. Pro jednodušší pochopení jsou artefakty rozděleny na dvě části, kde první část představují nemateriální artefakty a druhou část naopak materiální artefakty.</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Prvky podnikové kultury</a:t>
            </a:r>
            <a:endParaRPr lang="cs-CZ" dirty="0"/>
          </a:p>
        </p:txBody>
      </p:sp>
    </p:spTree>
    <p:extLst>
      <p:ext uri="{BB962C8B-B14F-4D97-AF65-F5344CB8AC3E}">
        <p14:creationId xmlns:p14="http://schemas.microsoft.com/office/powerpoint/2010/main" val="188541470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a:t>Harrison</a:t>
            </a:r>
            <a:r>
              <a:rPr lang="cs-CZ" sz="1800" dirty="0"/>
              <a:t> </a:t>
            </a:r>
            <a:r>
              <a:rPr lang="cs-CZ" sz="1800" b="1" dirty="0"/>
              <a:t>rozčlenil manažerskou kulturu na čtyři druhy</a:t>
            </a:r>
            <a:r>
              <a:rPr lang="cs-CZ" sz="1800" dirty="0"/>
              <a:t>, které jsou odlišně orientované. </a:t>
            </a:r>
            <a:endParaRPr lang="cs-CZ" sz="1800" dirty="0" smtClean="0"/>
          </a:p>
          <a:p>
            <a:pPr lvl="0" algn="just"/>
            <a:r>
              <a:rPr lang="cs-CZ" sz="1800" b="1" dirty="0" smtClean="0"/>
              <a:t>Orientace na moc</a:t>
            </a:r>
            <a:r>
              <a:rPr lang="cs-CZ" sz="1800" dirty="0"/>
              <a:t> </a:t>
            </a:r>
            <a:r>
              <a:rPr lang="cs-CZ" sz="1800" dirty="0" smtClean="0"/>
              <a:t>– je </a:t>
            </a:r>
            <a:r>
              <a:rPr lang="cs-CZ" sz="1800" dirty="0"/>
              <a:t>charakteristická soutěživostí a odborností. Zde je prvotním cílem podniku řídit své okolí a management nebo vedoucí či mistři mají za úkol udržet zaměstnance, za které mají odpovědnost, pod úplnou kontrolou. </a:t>
            </a:r>
            <a:endParaRPr lang="cs-CZ" sz="1800" dirty="0" smtClean="0"/>
          </a:p>
          <a:p>
            <a:pPr lvl="0" algn="just"/>
            <a:r>
              <a:rPr lang="cs-CZ" sz="1800" b="1" dirty="0" smtClean="0"/>
              <a:t>Orientace na lidi</a:t>
            </a:r>
            <a:r>
              <a:rPr lang="cs-CZ" sz="1800" dirty="0"/>
              <a:t> </a:t>
            </a:r>
            <a:r>
              <a:rPr lang="cs-CZ" sz="1800" dirty="0" smtClean="0"/>
              <a:t>– hlavním </a:t>
            </a:r>
            <a:r>
              <a:rPr lang="cs-CZ" sz="1800" dirty="0"/>
              <a:t>zaměřením orientace jsou lidi. Podniková kultura by měla pomáhat a sloužit těmto zaměstnancům</a:t>
            </a:r>
            <a:r>
              <a:rPr lang="cs-CZ" sz="1800" dirty="0" smtClean="0"/>
              <a:t>.</a:t>
            </a:r>
          </a:p>
          <a:p>
            <a:pPr lvl="0" algn="just"/>
            <a:r>
              <a:rPr lang="cs-CZ" sz="1800" b="1" dirty="0" smtClean="0"/>
              <a:t>Orientace </a:t>
            </a:r>
            <a:r>
              <a:rPr lang="cs-CZ" sz="1800" b="1" dirty="0"/>
              <a:t>na </a:t>
            </a:r>
            <a:r>
              <a:rPr lang="cs-CZ" sz="1800" b="1" dirty="0" smtClean="0"/>
              <a:t>úkol</a:t>
            </a:r>
            <a:r>
              <a:rPr lang="cs-CZ" sz="1800" dirty="0"/>
              <a:t> </a:t>
            </a:r>
            <a:r>
              <a:rPr lang="cs-CZ" sz="1800" dirty="0" smtClean="0"/>
              <a:t>– v </a:t>
            </a:r>
            <a:r>
              <a:rPr lang="cs-CZ" sz="1800" dirty="0"/>
              <a:t>této kultuře jsou nejdůležitější schopnosti pracovníků, kteří by měli pracovat na správných úkolech a tyto úkoly by jim měli být „ušity na míru</a:t>
            </a:r>
            <a:r>
              <a:rPr lang="cs-CZ" sz="1800" dirty="0" smtClean="0"/>
              <a:t>”</a:t>
            </a:r>
          </a:p>
          <a:p>
            <a:pPr lvl="0" algn="just"/>
            <a:r>
              <a:rPr lang="cs-CZ" sz="1800" b="1" dirty="0" smtClean="0"/>
              <a:t>Orientace na roli</a:t>
            </a:r>
            <a:r>
              <a:rPr lang="cs-CZ" sz="1800" dirty="0" smtClean="0"/>
              <a:t>, zde se pozornost zaměřuje převážně </a:t>
            </a:r>
            <a:r>
              <a:rPr lang="cs-CZ" sz="1800" dirty="0"/>
              <a:t>na legálnost, legitimnost a byrokracii.</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Harrisona</a:t>
            </a:r>
            <a:endParaRPr lang="cs-CZ" dirty="0"/>
          </a:p>
        </p:txBody>
      </p:sp>
    </p:spTree>
    <p:extLst>
      <p:ext uri="{BB962C8B-B14F-4D97-AF65-F5344CB8AC3E}">
        <p14:creationId xmlns:p14="http://schemas.microsoft.com/office/powerpoint/2010/main" val="42268665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dirty="0"/>
              <a:t>Handy, rozdělil kulturu obdobně jako Harrison. </a:t>
            </a:r>
            <a:endParaRPr lang="cs-CZ" sz="1800" dirty="0" smtClean="0"/>
          </a:p>
          <a:p>
            <a:pPr lvl="0" algn="just"/>
            <a:r>
              <a:rPr lang="cs-CZ" sz="1800" b="1" dirty="0" smtClean="0"/>
              <a:t>Kultura moci </a:t>
            </a:r>
            <a:r>
              <a:rPr lang="cs-CZ" sz="1800" dirty="0" smtClean="0"/>
              <a:t>– moc </a:t>
            </a:r>
            <a:r>
              <a:rPr lang="cs-CZ" sz="1800" dirty="0"/>
              <a:t>přichází z míst, kde se nacházejí lidé, kteří kontrolují a řídí společnost. Kultura moci se vyznačuje převážně soutěživostí, orientací na moc a důrazem na politikaření. </a:t>
            </a:r>
            <a:endParaRPr lang="cs-CZ" sz="1800" dirty="0" smtClean="0"/>
          </a:p>
          <a:p>
            <a:pPr lvl="0" algn="just"/>
            <a:r>
              <a:rPr lang="cs-CZ" sz="1800" b="1" dirty="0" smtClean="0"/>
              <a:t>Kultura role</a:t>
            </a:r>
            <a:r>
              <a:rPr lang="cs-CZ" sz="1800" dirty="0"/>
              <a:t> </a:t>
            </a:r>
            <a:r>
              <a:rPr lang="cs-CZ" sz="1800" dirty="0" smtClean="0"/>
              <a:t>– moc v </a:t>
            </a:r>
            <a:r>
              <a:rPr lang="cs-CZ" sz="1800" dirty="0"/>
              <a:t>této </a:t>
            </a:r>
            <a:r>
              <a:rPr lang="cs-CZ" sz="1800" dirty="0" smtClean="0"/>
              <a:t>kultuře je propojena s </a:t>
            </a:r>
            <a:r>
              <a:rPr lang="cs-CZ" sz="1800" dirty="0"/>
              <a:t>funkcemi. Práce je řízena hlavně pravidly a procedurami. Není zde důležité, kdo působí na daném pracovním místě, ale naopak je důraz kladen na popis pracovního místa nebo popis role. </a:t>
            </a:r>
            <a:endParaRPr lang="cs-CZ" sz="1800" dirty="0" smtClean="0"/>
          </a:p>
          <a:p>
            <a:pPr lvl="0" algn="just"/>
            <a:r>
              <a:rPr lang="cs-CZ" sz="1800" b="1" dirty="0" smtClean="0"/>
              <a:t>Kultura úkolu</a:t>
            </a:r>
            <a:r>
              <a:rPr lang="cs-CZ" sz="1800" dirty="0"/>
              <a:t> </a:t>
            </a:r>
            <a:r>
              <a:rPr lang="cs-CZ" sz="1800" dirty="0" smtClean="0"/>
              <a:t>– vliv </a:t>
            </a:r>
            <a:r>
              <a:rPr lang="cs-CZ" sz="1800" dirty="0"/>
              <a:t>není založen na funkci či osobní moci, ale jako nejvýznamnější je odborná moc. Hlavním úkolem této kultury je zvolit vhodné pracovníky, na správné místo a dovolit jim pracovat a rozhodovat se dle vlastních zkušeností. </a:t>
            </a:r>
            <a:endParaRPr lang="cs-CZ" sz="1800" dirty="0" smtClean="0"/>
          </a:p>
          <a:p>
            <a:pPr lvl="0" algn="just"/>
            <a:r>
              <a:rPr lang="cs-CZ" sz="1800" b="1" dirty="0" smtClean="0"/>
              <a:t>Kultura osoby</a:t>
            </a:r>
            <a:r>
              <a:rPr lang="cs-CZ" sz="1800" dirty="0"/>
              <a:t> </a:t>
            </a:r>
            <a:r>
              <a:rPr lang="cs-CZ" sz="1800" dirty="0" smtClean="0"/>
              <a:t>– kultura </a:t>
            </a:r>
            <a:r>
              <a:rPr lang="cs-CZ" sz="1800" dirty="0"/>
              <a:t>věnuje veškerou svou pozornost jedinci.</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Handyho</a:t>
            </a:r>
            <a:endParaRPr lang="cs-CZ" dirty="0"/>
          </a:p>
        </p:txBody>
      </p:sp>
    </p:spTree>
    <p:extLst>
      <p:ext uri="{BB962C8B-B14F-4D97-AF65-F5344CB8AC3E}">
        <p14:creationId xmlns:p14="http://schemas.microsoft.com/office/powerpoint/2010/main" val="125753951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Harrisona</a:t>
            </a:r>
            <a:endParaRPr lang="cs-CZ" dirty="0"/>
          </a:p>
        </p:txBody>
      </p:sp>
      <p:pic>
        <p:nvPicPr>
          <p:cNvPr id="5" name="Zástupný symbol pro obsah 3" descr="kultura.png"/>
          <p:cNvPicPr>
            <a:picLocks noChangeAspect="1"/>
          </p:cNvPicPr>
          <p:nvPr/>
        </p:nvPicPr>
        <p:blipFill>
          <a:blip r:embed="rId2" cstate="print">
            <a:lum bright="-20000" contrast="10000"/>
          </a:blip>
          <a:stretch>
            <a:fillRect/>
          </a:stretch>
        </p:blipFill>
        <p:spPr>
          <a:xfrm>
            <a:off x="899592" y="851583"/>
            <a:ext cx="6732240" cy="3718444"/>
          </a:xfrm>
          <a:prstGeom prst="rect">
            <a:avLst/>
          </a:prstGeom>
          <a:noFill/>
          <a:ln>
            <a:solidFill>
              <a:schemeClr val="tx1"/>
            </a:solidFill>
          </a:ln>
        </p:spPr>
      </p:pic>
    </p:spTree>
    <p:extLst>
      <p:ext uri="{BB962C8B-B14F-4D97-AF65-F5344CB8AC3E}">
        <p14:creationId xmlns:p14="http://schemas.microsoft.com/office/powerpoint/2010/main" val="6503983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Tato typologie využívá dimenzi riziko (malé a velké) a dimenzi dynamika (pomalá a rychlá). Na základě těchto dvou dimenzí </a:t>
            </a:r>
            <a:r>
              <a:rPr lang="cs-CZ" sz="1800" dirty="0" smtClean="0"/>
              <a:t>rozlišujeme </a:t>
            </a:r>
            <a:r>
              <a:rPr lang="cs-CZ" sz="1800" dirty="0"/>
              <a:t>tyto typy:</a:t>
            </a:r>
          </a:p>
          <a:p>
            <a:pPr lvl="0" algn="just"/>
            <a:r>
              <a:rPr lang="cs-CZ" sz="1800" b="1" dirty="0"/>
              <a:t>Kultura „všechno nebo </a:t>
            </a:r>
            <a:r>
              <a:rPr lang="cs-CZ" sz="1800" b="1" dirty="0" smtClean="0"/>
              <a:t>nic“</a:t>
            </a:r>
            <a:r>
              <a:rPr lang="cs-CZ" sz="1800" b="1" i="1" dirty="0"/>
              <a:t> </a:t>
            </a:r>
            <a:r>
              <a:rPr lang="cs-CZ" sz="1800" b="1" i="1" dirty="0" smtClean="0"/>
              <a:t>– </a:t>
            </a:r>
            <a:r>
              <a:rPr lang="cs-CZ" sz="1800" dirty="0" smtClean="0"/>
              <a:t>pro </a:t>
            </a:r>
            <a:r>
              <a:rPr lang="cs-CZ" sz="1800" dirty="0"/>
              <a:t>podnik jsou typičtí individualisté, jejich velmi temperamentní a mladistvé jednání je hodnoceno pozitivně</a:t>
            </a:r>
            <a:r>
              <a:rPr lang="cs-CZ" sz="1800" dirty="0" smtClean="0"/>
              <a:t>. </a:t>
            </a:r>
            <a:endParaRPr lang="cs-CZ" sz="1800" dirty="0"/>
          </a:p>
          <a:p>
            <a:pPr lvl="0" algn="just"/>
            <a:r>
              <a:rPr lang="cs-CZ" sz="1800" b="1" dirty="0"/>
              <a:t>Kultura „chléb a </a:t>
            </a:r>
            <a:r>
              <a:rPr lang="cs-CZ" sz="1800" b="1" dirty="0" smtClean="0"/>
              <a:t>hry“ </a:t>
            </a:r>
            <a:r>
              <a:rPr lang="cs-CZ" sz="1800" b="1" i="1" dirty="0" smtClean="0"/>
              <a:t>– </a:t>
            </a:r>
            <a:r>
              <a:rPr lang="cs-CZ" sz="1800" dirty="0"/>
              <a:t>p</a:t>
            </a:r>
            <a:r>
              <a:rPr lang="cs-CZ" sz="1800" dirty="0" smtClean="0"/>
              <a:t>odniky </a:t>
            </a:r>
            <a:r>
              <a:rPr lang="cs-CZ" sz="1800" dirty="0"/>
              <a:t>jsou silně extrovertně orientovány, přátelští a sympatičtí pracovníci jsou hodnoceni pozitivně. Spolupráce mezi pracovníky je týmová a nekomplikovaná, důraz je kladen na úspěch</a:t>
            </a:r>
            <a:r>
              <a:rPr lang="cs-CZ" sz="1800" dirty="0" smtClean="0"/>
              <a:t>. </a:t>
            </a:r>
          </a:p>
          <a:p>
            <a:pPr lvl="0" algn="just"/>
            <a:r>
              <a:rPr lang="cs-CZ" sz="1800" b="1" dirty="0" smtClean="0"/>
              <a:t>„</a:t>
            </a:r>
            <a:r>
              <a:rPr lang="cs-CZ" sz="1800" b="1" dirty="0"/>
              <a:t>Analyticko-projektová“ </a:t>
            </a:r>
            <a:r>
              <a:rPr lang="cs-CZ" sz="1800" b="1" dirty="0" smtClean="0"/>
              <a:t>kultura</a:t>
            </a:r>
            <a:r>
              <a:rPr lang="cs-CZ" sz="1800" dirty="0"/>
              <a:t> </a:t>
            </a:r>
            <a:r>
              <a:rPr lang="cs-CZ" sz="1800" dirty="0" smtClean="0"/>
              <a:t>– podniky </a:t>
            </a:r>
            <a:r>
              <a:rPr lang="cs-CZ" sz="1800" dirty="0"/>
              <a:t>jsou orientovány na vědeckotechnickou racionalitu, jsou uplatňovány komplexní analýzy a dlouhodobé prognózy. </a:t>
            </a:r>
            <a:endParaRPr lang="cs-CZ" sz="1800" dirty="0" smtClean="0"/>
          </a:p>
          <a:p>
            <a:pPr lvl="0" algn="just"/>
            <a:r>
              <a:rPr lang="cs-CZ" sz="1800" b="1" dirty="0" smtClean="0"/>
              <a:t>Procesní kultura</a:t>
            </a:r>
            <a:r>
              <a:rPr lang="cs-CZ" sz="1800" dirty="0"/>
              <a:t> </a:t>
            </a:r>
            <a:r>
              <a:rPr lang="cs-CZ" sz="1800" dirty="0" smtClean="0"/>
              <a:t>– všechny </a:t>
            </a:r>
            <a:r>
              <a:rPr lang="cs-CZ" sz="1800" dirty="0"/>
              <a:t>činnosti pracovníků v podniku jsou orientovány na proces, samotný cíl není příliš důležitý. Chyby se v podniku nedělají, vše je pečlivě kontrolováno.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a:t>
            </a:r>
            <a:r>
              <a:rPr lang="cs-CZ" sz="2200" dirty="0" smtClean="0"/>
              <a:t> podnikové kultury podle </a:t>
            </a:r>
            <a:r>
              <a:rPr lang="cs-CZ" sz="2200" dirty="0" err="1" smtClean="0"/>
              <a:t>Deala</a:t>
            </a:r>
            <a:r>
              <a:rPr lang="cs-CZ" sz="2200" dirty="0" smtClean="0"/>
              <a:t> a Kennedyho</a:t>
            </a:r>
            <a:endParaRPr lang="cs-CZ" sz="2200" dirty="0"/>
          </a:p>
        </p:txBody>
      </p:sp>
    </p:spTree>
    <p:extLst>
      <p:ext uri="{BB962C8B-B14F-4D97-AF65-F5344CB8AC3E}">
        <p14:creationId xmlns:p14="http://schemas.microsoft.com/office/powerpoint/2010/main" val="125890495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Deala</a:t>
            </a:r>
            <a:r>
              <a:rPr lang="cs-CZ" dirty="0" smtClean="0"/>
              <a:t> a Kennedyho</a:t>
            </a:r>
            <a:endParaRPr lang="cs-CZ" dirty="0"/>
          </a:p>
        </p:txBody>
      </p:sp>
      <p:pic>
        <p:nvPicPr>
          <p:cNvPr id="5" name="Zástupný symbol pro obsah 3" descr="kultura1.png"/>
          <p:cNvPicPr>
            <a:picLocks noChangeAspect="1"/>
          </p:cNvPicPr>
          <p:nvPr/>
        </p:nvPicPr>
        <p:blipFill>
          <a:blip r:embed="rId2" cstate="print"/>
          <a:stretch>
            <a:fillRect/>
          </a:stretch>
        </p:blipFill>
        <p:spPr>
          <a:xfrm>
            <a:off x="827584" y="756838"/>
            <a:ext cx="6056237" cy="3921503"/>
          </a:xfrm>
          <a:prstGeom prst="rect">
            <a:avLst/>
          </a:prstGeom>
        </p:spPr>
      </p:pic>
    </p:spTree>
    <p:extLst>
      <p:ext uri="{BB962C8B-B14F-4D97-AF65-F5344CB8AC3E}">
        <p14:creationId xmlns:p14="http://schemas.microsoft.com/office/powerpoint/2010/main" val="318421702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err="1" smtClean="0"/>
              <a:t>Schein</a:t>
            </a:r>
            <a:r>
              <a:rPr lang="cs-CZ" sz="1800" dirty="0" smtClean="0"/>
              <a:t> dělí </a:t>
            </a:r>
            <a:r>
              <a:rPr lang="cs-CZ" sz="1800" dirty="0"/>
              <a:t>kultury do čtyř </a:t>
            </a:r>
            <a:r>
              <a:rPr lang="cs-CZ" sz="1800" dirty="0" smtClean="0"/>
              <a:t>druhů: </a:t>
            </a:r>
          </a:p>
          <a:p>
            <a:pPr algn="just"/>
            <a:r>
              <a:rPr lang="cs-CZ" sz="1800" b="1" dirty="0" smtClean="0"/>
              <a:t>Kultura </a:t>
            </a:r>
            <a:r>
              <a:rPr lang="cs-CZ" sz="1800" b="1" dirty="0"/>
              <a:t>moci</a:t>
            </a:r>
            <a:r>
              <a:rPr lang="cs-CZ" sz="1800" dirty="0"/>
              <a:t> představuje kulturu, kde vedení podniku je svěřeno do několika málo pracovníkům. Podnik se pak následně spoléhá na jejich schopnosti a dovednosti</a:t>
            </a:r>
            <a:r>
              <a:rPr lang="cs-CZ" sz="1800" dirty="0" smtClean="0"/>
              <a:t>.</a:t>
            </a:r>
          </a:p>
          <a:p>
            <a:pPr algn="just"/>
            <a:r>
              <a:rPr lang="cs-CZ" sz="1800" b="1" dirty="0" smtClean="0"/>
              <a:t>Kultura </a:t>
            </a:r>
            <a:r>
              <a:rPr lang="cs-CZ" sz="1800" b="1" dirty="0"/>
              <a:t>role</a:t>
            </a:r>
            <a:r>
              <a:rPr lang="cs-CZ" sz="1800" dirty="0"/>
              <a:t> je založena na rovnoměrném rozdělení moci mezi vůdce a byrokraty. Prostředí podniku je s největší pravděpodobností stabilní a zároveň jsou zde zcela jasně určeny pravidla</a:t>
            </a:r>
            <a:r>
              <a:rPr lang="cs-CZ" sz="1800" dirty="0" smtClean="0"/>
              <a:t>.</a:t>
            </a:r>
          </a:p>
          <a:p>
            <a:pPr algn="just"/>
            <a:r>
              <a:rPr lang="cs-CZ" sz="1800" b="1" dirty="0" smtClean="0"/>
              <a:t>Kultura </a:t>
            </a:r>
            <a:r>
              <a:rPr lang="cs-CZ" sz="1800" b="1" dirty="0"/>
              <a:t>úspěchu</a:t>
            </a:r>
            <a:r>
              <a:rPr lang="cs-CZ" sz="1800" dirty="0"/>
              <a:t> klade důraz na osobní motivaci, oddanost, aktivitu, nadšení a účinek. </a:t>
            </a:r>
            <a:endParaRPr lang="cs-CZ" sz="1800" dirty="0" smtClean="0"/>
          </a:p>
          <a:p>
            <a:pPr algn="just"/>
            <a:r>
              <a:rPr lang="cs-CZ" sz="1800" b="1" i="1" dirty="0" smtClean="0"/>
              <a:t>Kultura podpory</a:t>
            </a:r>
            <a:r>
              <a:rPr lang="cs-CZ" sz="1800" dirty="0"/>
              <a:t> </a:t>
            </a:r>
            <a:r>
              <a:rPr lang="cs-CZ" sz="1800" dirty="0" smtClean="0"/>
              <a:t>je založena na oddanosti a solidaritě zaměstnanců, což vede k úspěchu podniku. Vztahy </a:t>
            </a:r>
            <a:r>
              <a:rPr lang="cs-CZ" sz="1800" dirty="0"/>
              <a:t>mezi pracovníky jsou založeny na </a:t>
            </a:r>
            <a:r>
              <a:rPr lang="cs-CZ" sz="1800" dirty="0" smtClean="0"/>
              <a:t>důvěře.</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Scheina</a:t>
            </a:r>
            <a:endParaRPr lang="cs-CZ" dirty="0"/>
          </a:p>
        </p:txBody>
      </p:sp>
    </p:spTree>
    <p:extLst>
      <p:ext uri="{BB962C8B-B14F-4D97-AF65-F5344CB8AC3E}">
        <p14:creationId xmlns:p14="http://schemas.microsoft.com/office/powerpoint/2010/main" val="271330899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Pffeiffer</a:t>
            </a:r>
            <a:r>
              <a:rPr lang="cs-CZ" sz="1800" b="1" dirty="0"/>
              <a:t> a Umlaufová</a:t>
            </a:r>
            <a:r>
              <a:rPr lang="cs-CZ" sz="1800" dirty="0"/>
              <a:t> </a:t>
            </a:r>
            <a:r>
              <a:rPr lang="cs-CZ" sz="1800" dirty="0" smtClean="0"/>
              <a:t>rozčleňují </a:t>
            </a:r>
            <a:r>
              <a:rPr lang="cs-CZ" sz="1800" dirty="0"/>
              <a:t>manažerskou kulturu na základě těchto dimenzí: rychlost zpětné vazby trhu (malá a velká) a míra rizikovosti podnikání (velká a malá). Na základě těchto dimenzí pak vymezili tyto typy manažerské kultury: </a:t>
            </a:r>
          </a:p>
          <a:p>
            <a:pPr lvl="0" algn="just"/>
            <a:r>
              <a:rPr lang="cs-CZ" sz="1800" b="1" i="1" dirty="0"/>
              <a:t>Kultura přátelský experimentů</a:t>
            </a:r>
            <a:r>
              <a:rPr lang="cs-CZ" sz="1800" dirty="0" smtClean="0"/>
              <a:t>: </a:t>
            </a:r>
            <a:r>
              <a:rPr lang="cs-CZ" sz="1800" dirty="0"/>
              <a:t>V těchto podnicích je prostor pro inovace a experimentování díky tomu, že podnik rychle ví, co se povedlo a co ne a díky malé míře ohrožení. Je zde kladen důraz na týmovou práci. </a:t>
            </a:r>
            <a:endParaRPr lang="cs-CZ" sz="1800" dirty="0" smtClean="0"/>
          </a:p>
          <a:p>
            <a:pPr lvl="0" algn="just"/>
            <a:endParaRPr lang="cs-CZ" sz="1800" dirty="0"/>
          </a:p>
          <a:p>
            <a:pPr lvl="0" algn="just"/>
            <a:r>
              <a:rPr lang="cs-CZ" sz="1800" b="1" i="1" dirty="0"/>
              <a:t>Kultura jízdy na jistotu</a:t>
            </a:r>
            <a:r>
              <a:rPr lang="cs-CZ" sz="1800" dirty="0"/>
              <a:t>: </a:t>
            </a:r>
            <a:r>
              <a:rPr lang="cs-CZ" sz="1800" dirty="0" smtClean="0"/>
              <a:t>Je typická pro podniky </a:t>
            </a:r>
            <a:r>
              <a:rPr lang="cs-CZ" sz="1800" dirty="0"/>
              <a:t>velmi </a:t>
            </a:r>
            <a:r>
              <a:rPr lang="cs-CZ" sz="1800" dirty="0" smtClean="0"/>
              <a:t>silně ohroženy </a:t>
            </a:r>
            <a:r>
              <a:rPr lang="cs-CZ" sz="1800" dirty="0"/>
              <a:t>potenciálním neúspěchem a také rizikem, že případné chyby se podnik nedoví rychle, ale třeba i za několik </a:t>
            </a:r>
            <a:r>
              <a:rPr lang="cs-CZ" sz="1800" dirty="0" smtClean="0"/>
              <a:t>let. </a:t>
            </a:r>
            <a:r>
              <a:rPr lang="cs-CZ" sz="1800" dirty="0"/>
              <a:t>Proto se vždy provádějí několikanásobné kontroly, které nejsou příliš oblíbené.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Typologie podnikové kultury podle </a:t>
            </a:r>
            <a:r>
              <a:rPr lang="cs-CZ" dirty="0" err="1" smtClean="0"/>
              <a:t>Pffeiffera</a:t>
            </a:r>
            <a:r>
              <a:rPr lang="cs-CZ" dirty="0" smtClean="0"/>
              <a:t> a Umlaufové I</a:t>
            </a:r>
            <a:endParaRPr lang="cs-CZ" dirty="0"/>
          </a:p>
        </p:txBody>
      </p:sp>
    </p:spTree>
    <p:extLst>
      <p:ext uri="{BB962C8B-B14F-4D97-AF65-F5344CB8AC3E}">
        <p14:creationId xmlns:p14="http://schemas.microsoft.com/office/powerpoint/2010/main" val="103386988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i="1" dirty="0" smtClean="0"/>
              <a:t>Kultura </a:t>
            </a:r>
            <a:r>
              <a:rPr lang="cs-CZ" sz="1800" b="1" i="1" dirty="0"/>
              <a:t>ostrých hochů</a:t>
            </a:r>
            <a:r>
              <a:rPr lang="cs-CZ" sz="1800" dirty="0"/>
              <a:t>: Vyskytuje se u podniků, pro které je typická vysoká míra rizikovosti podnikání a současně rychlá zpětná vazba trhu (reklamní agentury, cestovní kanceláře). Podniky zaměstnávají pracovníky, kteří dosahují vysokých výkonů, na týmovou práci se však zapomíná. Důležitým nástrojem podniků je účelný marketing. </a:t>
            </a:r>
            <a:endParaRPr lang="cs-CZ" sz="1800" dirty="0" smtClean="0"/>
          </a:p>
          <a:p>
            <a:pPr lvl="0" algn="just"/>
            <a:endParaRPr lang="cs-CZ" sz="1800" dirty="0"/>
          </a:p>
          <a:p>
            <a:pPr algn="just"/>
            <a:r>
              <a:rPr lang="cs-CZ" sz="1800" b="1" i="1" dirty="0"/>
              <a:t>Kultura mašliček</a:t>
            </a:r>
            <a:r>
              <a:rPr lang="cs-CZ" sz="1800" dirty="0"/>
              <a:t>: Rizikovost podnikání je velmi malá u těchto podniků a časová prodleva zpětné vazby je velká (státní orgány, školství). Pracovníci se často nesnaží být lepší, něco měnit nebo rozvíjet, důvodem je absence hrozeb a často i motivů pro zlepšování sama sebe</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Typologie podnikové kultury podle </a:t>
            </a:r>
            <a:r>
              <a:rPr lang="cs-CZ" dirty="0" err="1" smtClean="0"/>
              <a:t>Pffeiffera</a:t>
            </a:r>
            <a:r>
              <a:rPr lang="cs-CZ" dirty="0" smtClean="0"/>
              <a:t> a Umlaufové II</a:t>
            </a:r>
            <a:endParaRPr lang="cs-CZ" dirty="0"/>
          </a:p>
        </p:txBody>
      </p:sp>
    </p:spTree>
    <p:extLst>
      <p:ext uri="{BB962C8B-B14F-4D97-AF65-F5344CB8AC3E}">
        <p14:creationId xmlns:p14="http://schemas.microsoft.com/office/powerpoint/2010/main" val="278404109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Determinanty manažerské </a:t>
            </a:r>
            <a:r>
              <a:rPr lang="cs-CZ" sz="1800" dirty="0" smtClean="0"/>
              <a:t>kultury určují, </a:t>
            </a:r>
            <a:r>
              <a:rPr lang="cs-CZ" sz="1800" dirty="0"/>
              <a:t>zda manažerská kultura konkrétního podniku je silná nebo slabá</a:t>
            </a:r>
            <a:r>
              <a:rPr lang="cs-CZ" sz="1800" dirty="0" smtClean="0"/>
              <a:t>.</a:t>
            </a:r>
          </a:p>
          <a:p>
            <a:pPr marL="0" indent="0" algn="just">
              <a:buNone/>
            </a:pPr>
            <a:r>
              <a:rPr lang="cs-CZ" sz="1800" dirty="0"/>
              <a:t>Silná manažerská kultura musí splňovat podle </a:t>
            </a:r>
            <a:r>
              <a:rPr lang="cs-CZ" sz="1800" dirty="0" err="1"/>
              <a:t>Bedrnové</a:t>
            </a:r>
            <a:r>
              <a:rPr lang="cs-CZ" sz="1800" dirty="0"/>
              <a:t> a Nového (2002) tři kritéria: </a:t>
            </a:r>
          </a:p>
          <a:p>
            <a:pPr lvl="0" algn="just"/>
            <a:r>
              <a:rPr lang="cs-CZ" sz="1800" b="1" dirty="0"/>
              <a:t>Pregnantnost</a:t>
            </a:r>
            <a:r>
              <a:rPr lang="cs-CZ" sz="1800" dirty="0"/>
              <a:t> – jednotlivé oblasti manažerské kultury musí přesně definovat všem pracovníkům, které aktivity jsou nutné, žádoucí, akceptovatelné, vyloučené a nepřijatelné. </a:t>
            </a:r>
            <a:endParaRPr lang="cs-CZ" sz="1800" dirty="0" smtClean="0"/>
          </a:p>
          <a:p>
            <a:pPr lvl="0" algn="just"/>
            <a:r>
              <a:rPr lang="cs-CZ" sz="1800" b="1" dirty="0" smtClean="0"/>
              <a:t>Rozšířenost</a:t>
            </a:r>
            <a:r>
              <a:rPr lang="cs-CZ" sz="1800" dirty="0" smtClean="0"/>
              <a:t> </a:t>
            </a:r>
            <a:r>
              <a:rPr lang="cs-CZ" sz="1800" dirty="0"/>
              <a:t>– manažerská kultura musí být dostatečně rozšířena v podniku, všichni pracovníci musí být dostatečně seznámeni s jednotlivými prvky manažerské kultury, a musí se s jejich existencí a vlivem setkávat v každé situaci, v každém okamžiku a na každém místě.</a:t>
            </a:r>
          </a:p>
          <a:p>
            <a:pPr algn="just"/>
            <a:r>
              <a:rPr lang="cs-CZ" sz="1800" b="1" dirty="0"/>
              <a:t>Zakotvenost</a:t>
            </a:r>
            <a:r>
              <a:rPr lang="cs-CZ" sz="1800" dirty="0"/>
              <a:t> – znamená míru identifikace jednotlivých podnikových hodnot, vzorů a norem jednání.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Síla podnikové kultury</a:t>
            </a:r>
            <a:endParaRPr lang="cs-CZ" dirty="0"/>
          </a:p>
        </p:txBody>
      </p:sp>
    </p:spTree>
    <p:extLst>
      <p:ext uri="{BB962C8B-B14F-4D97-AF65-F5344CB8AC3E}">
        <p14:creationId xmlns:p14="http://schemas.microsoft.com/office/powerpoint/2010/main" val="1057379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 období klasického managementu rozeznáváme čtyři školy managementu, jejichž vliv se projevuje i v dalším období rozvoje managementu (Veber a kol., 2009):</a:t>
            </a:r>
          </a:p>
          <a:p>
            <a:pPr lvl="0" algn="just"/>
            <a:r>
              <a:rPr lang="cs-CZ" sz="1800" b="1" dirty="0"/>
              <a:t>škola vědeckého řízení</a:t>
            </a:r>
            <a:r>
              <a:rPr lang="cs-CZ" sz="1800" dirty="0"/>
              <a:t> – aplikuje vědecké metody do řízení výroby, zkoumá činnost dělníka a výrobně-technické kapacity dílny, cílem bylo zvýšit produktivitu práce a výkonnost podniku; představitelé F. W. </a:t>
            </a:r>
            <a:r>
              <a:rPr lang="cs-CZ" sz="1800" dirty="0" err="1"/>
              <a:t>Taylor</a:t>
            </a:r>
            <a:r>
              <a:rPr lang="cs-CZ" sz="1800" dirty="0"/>
              <a:t>, H. Ford, T. Baťa</a:t>
            </a:r>
            <a:r>
              <a:rPr lang="cs-CZ" sz="1800" dirty="0" smtClean="0"/>
              <a:t>;</a:t>
            </a:r>
          </a:p>
          <a:p>
            <a:pPr lvl="0" algn="just"/>
            <a:r>
              <a:rPr lang="cs-CZ" sz="1800" b="1" dirty="0" smtClean="0"/>
              <a:t>škola </a:t>
            </a:r>
            <a:r>
              <a:rPr lang="cs-CZ" sz="1800" b="1" dirty="0"/>
              <a:t>správního řízení</a:t>
            </a:r>
            <a:r>
              <a:rPr lang="cs-CZ" sz="1800" dirty="0"/>
              <a:t> – vnímá podnik jako jeden celek se sladěnými aktivitami, orientuje se na řízení podniku jako celku a řídící činnosti vyčleňuje jako samostatný předmět zkoumání; představitelé H. </a:t>
            </a:r>
            <a:r>
              <a:rPr lang="cs-CZ" sz="1800" dirty="0" err="1"/>
              <a:t>Fayol</a:t>
            </a:r>
            <a:r>
              <a:rPr lang="cs-CZ" sz="1800" dirty="0" smtClean="0"/>
              <a:t>;</a:t>
            </a:r>
          </a:p>
          <a:p>
            <a:pPr lvl="0" algn="just"/>
            <a:r>
              <a:rPr lang="cs-CZ" sz="1800" b="1" dirty="0" smtClean="0"/>
              <a:t>škola </a:t>
            </a:r>
            <a:r>
              <a:rPr lang="cs-CZ" sz="1800" b="1" dirty="0"/>
              <a:t>byrokratického řízení</a:t>
            </a:r>
            <a:r>
              <a:rPr lang="cs-CZ" sz="1800" dirty="0"/>
              <a:t> – vymezuje hierarchii moci a pořádek v podniku; představitelé M. Weber.</a:t>
            </a:r>
          </a:p>
          <a:p>
            <a:pPr lvl="0" algn="just"/>
            <a:r>
              <a:rPr lang="cs-CZ" sz="1800" b="1" dirty="0"/>
              <a:t>škola lidských vztahů</a:t>
            </a:r>
            <a:r>
              <a:rPr lang="cs-CZ" sz="1800" dirty="0"/>
              <a:t> – zabývá se rolí lidských vztahů v organizaci a často se nazývá jako tzv. neoklasická teorie managementu.</a:t>
            </a:r>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Školy klasického období managementu</a:t>
            </a:r>
            <a:endParaRPr lang="cs-CZ" dirty="0"/>
          </a:p>
        </p:txBody>
      </p:sp>
    </p:spTree>
    <p:extLst>
      <p:ext uri="{BB962C8B-B14F-4D97-AF65-F5344CB8AC3E}">
        <p14:creationId xmlns:p14="http://schemas.microsoft.com/office/powerpoint/2010/main" val="171755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Manažerská etika se zabývá problematikou morálního, etického chování manažera/podnikatele. </a:t>
            </a:r>
            <a:r>
              <a:rPr lang="cs-CZ" sz="1800" dirty="0" smtClean="0"/>
              <a:t>Etické </a:t>
            </a:r>
            <a:r>
              <a:rPr lang="cs-CZ" sz="1800" dirty="0"/>
              <a:t>chování znamená chování podle morálních hodnot, tj. správné chování. </a:t>
            </a:r>
            <a:endParaRPr lang="cs-CZ" sz="1800" dirty="0" smtClean="0"/>
          </a:p>
          <a:p>
            <a:pPr lvl="0" algn="just"/>
            <a:r>
              <a:rPr lang="cs-CZ" sz="1800" dirty="0" smtClean="0"/>
              <a:t>Etika </a:t>
            </a:r>
            <a:r>
              <a:rPr lang="cs-CZ" sz="1800" dirty="0"/>
              <a:t>v podnikání, potažmo manažerská etika, se vztahuje k chování podnikatelů a manažerů vůči zákazníkům, zaměstnancům a společnosti jako celku. </a:t>
            </a:r>
            <a:endParaRPr lang="cs-CZ" sz="1800" dirty="0" smtClean="0"/>
          </a:p>
          <a:p>
            <a:pPr lvl="0" algn="just"/>
            <a:r>
              <a:rPr lang="cs-CZ" sz="1800" dirty="0" smtClean="0"/>
              <a:t>Nástrojem</a:t>
            </a:r>
            <a:r>
              <a:rPr lang="cs-CZ" sz="1800" dirty="0"/>
              <a:t>, který pomáhá podporovat a rozvíjet etické chování v organizacích, je etický kodex</a:t>
            </a:r>
            <a:r>
              <a:rPr lang="cs-CZ" sz="1800" dirty="0" smtClean="0"/>
              <a:t>.</a:t>
            </a:r>
            <a:endParaRPr lang="cs-CZ" sz="1800" dirty="0"/>
          </a:p>
          <a:p>
            <a:pPr lvl="0" algn="just"/>
            <a:r>
              <a:rPr lang="cs-CZ" sz="1800" b="1" dirty="0"/>
              <a:t>Etika</a:t>
            </a:r>
            <a:r>
              <a:rPr lang="cs-CZ" sz="1800" dirty="0"/>
              <a:t> je vědní disciplína zkoumající vznik, vývoj a funkce morálky, mravní význam a vztah člověka ke světu. Přičemž morálka je charakterizována jako soubor specifických zvyklostí, norem, standardů, etických a kulturních pravidel nebo vzorců, které jsou požadovány a očekávány od jedince ve společnosti. Takovýto jedinec bývá pak charakterizován jako „dobrý člověk“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Management podniku a manažerská etika</a:t>
            </a:r>
            <a:endParaRPr lang="cs-CZ" dirty="0"/>
          </a:p>
        </p:txBody>
      </p:sp>
    </p:spTree>
    <p:extLst>
      <p:ext uri="{BB962C8B-B14F-4D97-AF65-F5344CB8AC3E}">
        <p14:creationId xmlns:p14="http://schemas.microsoft.com/office/powerpoint/2010/main" val="83420021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Etický kodex</a:t>
            </a:r>
            <a:r>
              <a:rPr lang="cs-CZ" sz="1800" dirty="0"/>
              <a:t> je soubor pravidel a zásad, které posilují odpovědné, střídmé a pospolité chování a představují minimální práh přijatelného chování při výkonu zaměstnání, nebo jsou směřovány k dodržování následujících idejí: vždy se chovat způsobem prospívajícím důvěryhodnosti;  není dovoleno činit přímo to, co je přímo zakázáno; nutno zabránit nekorektnosti. </a:t>
            </a:r>
            <a:endParaRPr lang="cs-CZ" sz="1800" dirty="0" smtClean="0"/>
          </a:p>
          <a:p>
            <a:pPr algn="just"/>
            <a:r>
              <a:rPr lang="cs-CZ" sz="1800" dirty="0" smtClean="0"/>
              <a:t>Cílem </a:t>
            </a:r>
            <a:r>
              <a:rPr lang="cs-CZ" sz="1800" dirty="0"/>
              <a:t>etického kodexu je usnadňovat řešení etických dilemat zaměstnanců a vést organizaci k etickému a spravedlivému chování</a:t>
            </a:r>
            <a:r>
              <a:rPr lang="cs-CZ" sz="1800" dirty="0" smtClean="0"/>
              <a:t>. Etické </a:t>
            </a:r>
            <a:r>
              <a:rPr lang="cs-CZ" sz="1800" dirty="0"/>
              <a:t>kodexy jsou </a:t>
            </a:r>
            <a:r>
              <a:rPr lang="cs-CZ" sz="1800" dirty="0" smtClean="0"/>
              <a:t>nejvýznamnějšími </a:t>
            </a:r>
            <a:r>
              <a:rPr lang="cs-CZ" sz="1800" dirty="0"/>
              <a:t>a také nejpoužívanějšími nástroji etického řízení. Jsou vnímány jako preventivní nástroj</a:t>
            </a:r>
            <a:r>
              <a:rPr lang="cs-CZ" sz="1800" dirty="0" smtClean="0"/>
              <a:t>.</a:t>
            </a:r>
          </a:p>
          <a:p>
            <a:pPr algn="just"/>
            <a:r>
              <a:rPr lang="cs-CZ" sz="1800" dirty="0"/>
              <a:t>Z pohledu organizace může etický kodex přispívat </a:t>
            </a:r>
            <a:r>
              <a:rPr lang="cs-CZ" sz="1800" dirty="0" smtClean="0"/>
              <a:t>k eliminaci </a:t>
            </a:r>
            <a:r>
              <a:rPr lang="cs-CZ" sz="1800" dirty="0"/>
              <a:t>nežádoucích praktik, které jsou příčinou ztráty zákazníků</a:t>
            </a:r>
            <a:r>
              <a:rPr lang="cs-CZ" sz="1800" dirty="0" smtClean="0"/>
              <a:t>; zavádění </a:t>
            </a:r>
            <a:r>
              <a:rPr lang="cs-CZ" sz="1800" dirty="0"/>
              <a:t>nových postupů</a:t>
            </a:r>
            <a:r>
              <a:rPr lang="cs-CZ" sz="1800" dirty="0" smtClean="0"/>
              <a:t>; zabránění </a:t>
            </a:r>
            <a:r>
              <a:rPr lang="cs-CZ" sz="1800" dirty="0"/>
              <a:t>zneužití pravomocí nadřízených</a:t>
            </a:r>
            <a:r>
              <a:rPr lang="cs-CZ" sz="1800" dirty="0" smtClean="0"/>
              <a:t>; řešení </a:t>
            </a:r>
            <a:r>
              <a:rPr lang="cs-CZ" sz="1800" dirty="0"/>
              <a:t>etických přestupků, týkajících se disciplíny zaměstnanců</a:t>
            </a:r>
            <a:r>
              <a:rPr lang="cs-CZ" sz="1800" dirty="0" smtClean="0"/>
              <a:t>; řešení </a:t>
            </a:r>
            <a:r>
              <a:rPr lang="cs-CZ" sz="1800" dirty="0"/>
              <a:t>strukturálních změn a krizových </a:t>
            </a:r>
            <a:r>
              <a:rPr lang="cs-CZ" sz="1800" dirty="0" smtClean="0"/>
              <a:t>situací a dalším nežádoucím projevům.</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Etický kodex</a:t>
            </a:r>
            <a:endParaRPr lang="cs-CZ" dirty="0"/>
          </a:p>
        </p:txBody>
      </p:sp>
    </p:spTree>
    <p:extLst>
      <p:ext uri="{BB962C8B-B14F-4D97-AF65-F5344CB8AC3E}">
        <p14:creationId xmlns:p14="http://schemas.microsoft.com/office/powerpoint/2010/main" val="58527255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Koncepce společenské odpovědnosti organizací je uceleným konceptem sledujícím a určujícím odpovědné chování organizací vůči společnosti. </a:t>
            </a:r>
            <a:endParaRPr lang="cs-CZ" sz="1800" dirty="0" smtClean="0"/>
          </a:p>
          <a:p>
            <a:pPr algn="just"/>
            <a:r>
              <a:rPr lang="cs-CZ" sz="1800" dirty="0" smtClean="0"/>
              <a:t>V</a:t>
            </a:r>
            <a:r>
              <a:rPr lang="cs-CZ" sz="1800" dirty="0"/>
              <a:t> podstatě se jedná o stanovení správného chování organizací vůči zákazníkům, zaměstnancům, společnosti a přírodnímu prostředí</a:t>
            </a:r>
            <a:r>
              <a:rPr lang="cs-CZ" sz="1800" dirty="0" smtClean="0"/>
              <a:t>.</a:t>
            </a:r>
          </a:p>
          <a:p>
            <a:pPr algn="just"/>
            <a:r>
              <a:rPr lang="cs-CZ" sz="1800" dirty="0"/>
              <a:t>Společenská odpovědnost organizací (</a:t>
            </a:r>
            <a:r>
              <a:rPr lang="cs-CZ" sz="1800" dirty="0" err="1"/>
              <a:t>Corporate</a:t>
            </a:r>
            <a:r>
              <a:rPr lang="cs-CZ" sz="1800" dirty="0"/>
              <a:t> </a:t>
            </a:r>
            <a:r>
              <a:rPr lang="cs-CZ" sz="1800" dirty="0" err="1"/>
              <a:t>Social</a:t>
            </a:r>
            <a:r>
              <a:rPr lang="cs-CZ" sz="1800" dirty="0"/>
              <a:t> </a:t>
            </a:r>
            <a:r>
              <a:rPr lang="cs-CZ" sz="1800" dirty="0" err="1"/>
              <a:t>Responsiblity</a:t>
            </a:r>
            <a:r>
              <a:rPr lang="cs-CZ" sz="1800" dirty="0"/>
              <a:t> CSR) představuje komplexní koncepci zaměřenou na oblast společenské odpovědnosti </a:t>
            </a:r>
            <a:r>
              <a:rPr lang="cs-CZ" sz="1800" dirty="0" smtClean="0"/>
              <a:t>organizací. </a:t>
            </a:r>
          </a:p>
          <a:p>
            <a:pPr algn="just"/>
            <a:r>
              <a:rPr lang="cs-CZ" sz="1800" dirty="0"/>
              <a:t>Evropská unie vymezuje CSR jako „dobrovolné integrování sociálních a ekologických hledisek do každodenních firemních operací a interakcí s firemními </a:t>
            </a:r>
            <a:r>
              <a:rPr lang="cs-CZ" sz="1800" dirty="0" err="1"/>
              <a:t>stakeholdery</a:t>
            </a:r>
            <a:r>
              <a:rPr lang="cs-CZ" sz="1800" dirty="0"/>
              <a:t>“ (KOM, 2001, s. 8</a:t>
            </a:r>
            <a:r>
              <a:rPr lang="cs-CZ" sz="1800" dirty="0" smtClean="0"/>
              <a:t>)</a:t>
            </a:r>
          </a:p>
          <a:p>
            <a:pPr algn="just"/>
            <a:r>
              <a:rPr lang="cs-CZ" sz="1800" dirty="0" smtClean="0"/>
              <a:t>Koncepce </a:t>
            </a:r>
            <a:r>
              <a:rPr lang="cs-CZ" sz="1800" dirty="0"/>
              <a:t>společenské odpovědnosti organizace je takové chování a jednání organizace v oblasti ekonomické, etické a ekologické, které je odpovědné vůči zaměstnancům, zákazníkům a společnosti jako celku.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Společenská odpovědnost organizací I</a:t>
            </a:r>
            <a:endParaRPr lang="cs-CZ" dirty="0"/>
          </a:p>
        </p:txBody>
      </p:sp>
    </p:spTree>
    <p:extLst>
      <p:ext uri="{BB962C8B-B14F-4D97-AF65-F5344CB8AC3E}">
        <p14:creationId xmlns:p14="http://schemas.microsoft.com/office/powerpoint/2010/main" val="15481185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6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a:t>
            </a:r>
            <a:r>
              <a:rPr lang="cs-CZ" sz="1800" dirty="0" smtClean="0"/>
              <a:t>oncept </a:t>
            </a:r>
            <a:r>
              <a:rPr lang="cs-CZ" sz="1800" dirty="0"/>
              <a:t>CSR </a:t>
            </a:r>
            <a:r>
              <a:rPr lang="cs-CZ" sz="1800" dirty="0" smtClean="0"/>
              <a:t>se opírá o </a:t>
            </a:r>
            <a:r>
              <a:rPr lang="cs-CZ" sz="1800" dirty="0"/>
              <a:t>tzv. tři </a:t>
            </a:r>
            <a:r>
              <a:rPr lang="cs-CZ" sz="1800" dirty="0" smtClean="0"/>
              <a:t>pilíře:</a:t>
            </a:r>
          </a:p>
          <a:p>
            <a:pPr algn="just"/>
            <a:r>
              <a:rPr lang="cs-CZ" sz="1800" b="1" dirty="0" smtClean="0"/>
              <a:t>Profit </a:t>
            </a:r>
            <a:r>
              <a:rPr lang="cs-CZ" sz="1800" b="1" dirty="0"/>
              <a:t>– zisk (ekonomická oblast</a:t>
            </a:r>
            <a:r>
              <a:rPr lang="cs-CZ" sz="1800" b="1" dirty="0" smtClean="0"/>
              <a:t>)</a:t>
            </a:r>
            <a:r>
              <a:rPr lang="cs-CZ" sz="1800" dirty="0" smtClean="0"/>
              <a:t> – zde </a:t>
            </a:r>
            <a:r>
              <a:rPr lang="cs-CZ" sz="1800" dirty="0"/>
              <a:t>spadají například tyto aktivity:</a:t>
            </a:r>
            <a:r>
              <a:rPr lang="cs-CZ" sz="1800" i="1" dirty="0"/>
              <a:t> </a:t>
            </a:r>
            <a:r>
              <a:rPr lang="cs-CZ" sz="1800" dirty="0"/>
              <a:t>vytvoření etického kodexu (případně jiného podnikového dokumentu, který upravuje podnikatelské chování firmy); transparentnost jednání a chování organizace.; uplatňování principů dobrého řízení; podnikání s uplatněním protikorupční </a:t>
            </a:r>
            <a:r>
              <a:rPr lang="cs-CZ" sz="1800" dirty="0" smtClean="0"/>
              <a:t>politiky a další.</a:t>
            </a:r>
          </a:p>
          <a:p>
            <a:pPr algn="just"/>
            <a:r>
              <a:rPr lang="cs-CZ" sz="1800" b="1" dirty="0" err="1"/>
              <a:t>P</a:t>
            </a:r>
            <a:r>
              <a:rPr lang="cs-CZ" sz="1800" b="1" dirty="0" err="1" smtClean="0"/>
              <a:t>eople</a:t>
            </a:r>
            <a:r>
              <a:rPr lang="cs-CZ" sz="1800" b="1" dirty="0" smtClean="0"/>
              <a:t> </a:t>
            </a:r>
            <a:r>
              <a:rPr lang="cs-CZ" sz="1800" b="1" dirty="0"/>
              <a:t>– lidé (sociální oblast</a:t>
            </a:r>
            <a:r>
              <a:rPr lang="cs-CZ" sz="1800" b="1" dirty="0" smtClean="0"/>
              <a:t>)</a:t>
            </a:r>
            <a:r>
              <a:rPr lang="cs-CZ" sz="1800" dirty="0" smtClean="0"/>
              <a:t> – může </a:t>
            </a:r>
            <a:r>
              <a:rPr lang="cs-CZ" sz="1800" dirty="0"/>
              <a:t>zahrnovat aktivity jako je firemní filantropie, sponzorství a firemní dobrovolnictví; vedení dialogu se </a:t>
            </a:r>
            <a:r>
              <a:rPr lang="cs-CZ" sz="1800" dirty="0" err="1"/>
              <a:t>stakeholdery</a:t>
            </a:r>
            <a:r>
              <a:rPr lang="cs-CZ" sz="1800" dirty="0"/>
              <a:t>; podpora rozvoje lidského kapitálu </a:t>
            </a:r>
            <a:r>
              <a:rPr lang="cs-CZ" sz="1800" dirty="0" smtClean="0"/>
              <a:t>firmy a další.</a:t>
            </a:r>
          </a:p>
          <a:p>
            <a:pPr algn="just"/>
            <a:r>
              <a:rPr lang="cs-CZ" sz="1800" b="1" dirty="0"/>
              <a:t>P</a:t>
            </a:r>
            <a:r>
              <a:rPr lang="cs-CZ" sz="1800" b="1" dirty="0" smtClean="0"/>
              <a:t>lanet </a:t>
            </a:r>
            <a:r>
              <a:rPr lang="cs-CZ" sz="1800" b="1" dirty="0"/>
              <a:t>– planeta (environmentální oblast</a:t>
            </a:r>
            <a:r>
              <a:rPr lang="cs-CZ" sz="1800" b="1" dirty="0" smtClean="0"/>
              <a:t>)</a:t>
            </a:r>
            <a:r>
              <a:rPr lang="cs-CZ" sz="1800" dirty="0" smtClean="0"/>
              <a:t> - </a:t>
            </a:r>
            <a:r>
              <a:rPr lang="cs-CZ" sz="1800" dirty="0"/>
              <a:t>je tvořena těmito aktivitami: zajištění ekologické výroby, ekologických produktů a ekologických </a:t>
            </a:r>
            <a:r>
              <a:rPr lang="cs-CZ" sz="1800" dirty="0" smtClean="0"/>
              <a:t>služeb; </a:t>
            </a:r>
            <a:r>
              <a:rPr lang="cs-CZ" sz="1800" dirty="0"/>
              <a:t>ekologická firemní </a:t>
            </a:r>
            <a:r>
              <a:rPr lang="cs-CZ" sz="1800" dirty="0" smtClean="0"/>
              <a:t>politika; </a:t>
            </a:r>
            <a:r>
              <a:rPr lang="cs-CZ" sz="1800" dirty="0"/>
              <a:t>aktivity vedoucí k ochraně přírodních zdrojů a ke zmenšování dopadů na životní </a:t>
            </a:r>
            <a:r>
              <a:rPr lang="cs-CZ" sz="1800" dirty="0" smtClean="0"/>
              <a:t>prostředí a další.</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Společenská odpovědnost organizací II</a:t>
            </a:r>
            <a:endParaRPr lang="cs-CZ" dirty="0"/>
          </a:p>
        </p:txBody>
      </p:sp>
    </p:spTree>
    <p:extLst>
      <p:ext uri="{BB962C8B-B14F-4D97-AF65-F5344CB8AC3E}">
        <p14:creationId xmlns:p14="http://schemas.microsoft.com/office/powerpoint/2010/main" val="3067521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2921</TotalTime>
  <Words>11238</Words>
  <Application>Microsoft Office PowerPoint</Application>
  <PresentationFormat>Předvádění na obrazovce (16:9)</PresentationFormat>
  <Paragraphs>695</Paragraphs>
  <Slides>93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93</vt:i4>
      </vt:variant>
    </vt:vector>
  </HeadingPairs>
  <TitlesOfParts>
    <vt:vector size="98" baseType="lpstr">
      <vt:lpstr>Arial</vt:lpstr>
      <vt:lpstr>Calibri</vt:lpstr>
      <vt:lpstr>Enriqueta</vt:lpstr>
      <vt:lpstr>Times New Roman</vt:lpstr>
      <vt:lpstr>SLU</vt:lpstr>
      <vt:lpstr>Historický vývoj managementu</vt:lpstr>
      <vt:lpstr>Základní informace k předmětu</vt:lpstr>
      <vt:lpstr>Management – jeho podstata a definice</vt:lpstr>
      <vt:lpstr>Pojetí managementu jako vědní disciplíny</vt:lpstr>
      <vt:lpstr>Historický vývoj teorií managementu</vt:lpstr>
      <vt:lpstr>Etapy vývoje novodobého managementu</vt:lpstr>
      <vt:lpstr>Klasické období managementu I</vt:lpstr>
      <vt:lpstr>Klasické období managementu II</vt:lpstr>
      <vt:lpstr>Školy klasického období managementu</vt:lpstr>
      <vt:lpstr>Škola vědeckého řízení I</vt:lpstr>
      <vt:lpstr>Škola vědeckého řízení II</vt:lpstr>
      <vt:lpstr>Frederick Winslow Taylor (1856 – 1915)</vt:lpstr>
      <vt:lpstr>Henry Ford (1863 - 1947)</vt:lpstr>
      <vt:lpstr>Tomáš Baťa (1876 – 1932) I </vt:lpstr>
      <vt:lpstr>Tomáš Baťa (1876 – 1932) II </vt:lpstr>
      <vt:lpstr>Škola správního řízení </vt:lpstr>
      <vt:lpstr>Henri Fayol (1841 - 1925) I</vt:lpstr>
      <vt:lpstr>Henri Fayol (1841 - 1925) II</vt:lpstr>
      <vt:lpstr>Škola byrokratického řízení I</vt:lpstr>
      <vt:lpstr>Max Weber (1864 – 1920) </vt:lpstr>
      <vt:lpstr>Škola lidských vztahů</vt:lpstr>
      <vt:lpstr>Neoklasická teorie managementu</vt:lpstr>
      <vt:lpstr>Moderní směry vývoje managementu</vt:lpstr>
      <vt:lpstr>Management 40. – 70. let 20. století</vt:lpstr>
      <vt:lpstr>Sociální přístupy</vt:lpstr>
      <vt:lpstr>Procesní přístupy</vt:lpstr>
      <vt:lpstr>Systémové přístupy</vt:lpstr>
      <vt:lpstr>Kvantitativní přístupy</vt:lpstr>
      <vt:lpstr>Empirické přístupy</vt:lpstr>
      <vt:lpstr>Management konce dvacátého století</vt:lpstr>
      <vt:lpstr>Management počátku dvacátého prvního století</vt:lpstr>
      <vt:lpstr>Moderní přístupy k managementu</vt:lpstr>
      <vt:lpstr>Vybrané současné přístupy k managementu</vt:lpstr>
      <vt:lpstr>Management změny I</vt:lpstr>
      <vt:lpstr>Management změny II</vt:lpstr>
      <vt:lpstr>Management znalostí I</vt:lpstr>
      <vt:lpstr>Procesní management I</vt:lpstr>
      <vt:lpstr>Procesní management II</vt:lpstr>
      <vt:lpstr>Management inovací I</vt:lpstr>
      <vt:lpstr>Management inovací II</vt:lpstr>
      <vt:lpstr>Management inovací III</vt:lpstr>
      <vt:lpstr>Management inovací IV</vt:lpstr>
      <vt:lpstr>Informační management I</vt:lpstr>
      <vt:lpstr>Informační management II</vt:lpstr>
      <vt:lpstr>Informační management III</vt:lpstr>
      <vt:lpstr>Informační management IV</vt:lpstr>
      <vt:lpstr>Management jakosti I</vt:lpstr>
      <vt:lpstr>Management jakosti II</vt:lpstr>
      <vt:lpstr>Management jakosti III</vt:lpstr>
      <vt:lpstr>Management jakosti IV</vt:lpstr>
      <vt:lpstr>Management jakosti V</vt:lpstr>
      <vt:lpstr>Management jakosti VI</vt:lpstr>
      <vt:lpstr>Management jakosti VII</vt:lpstr>
      <vt:lpstr>Environmentální management I</vt:lpstr>
      <vt:lpstr>Environmentální management II</vt:lpstr>
      <vt:lpstr>Environmentální management III</vt:lpstr>
      <vt:lpstr>Environmentální management IV</vt:lpstr>
      <vt:lpstr>Strategický management I</vt:lpstr>
      <vt:lpstr>Strategický management II</vt:lpstr>
      <vt:lpstr>Management rizika</vt:lpstr>
      <vt:lpstr>Krizový management I</vt:lpstr>
      <vt:lpstr>Krizový management II</vt:lpstr>
      <vt:lpstr>Koncepční vymezení managementu</vt:lpstr>
      <vt:lpstr>Vybrané definice managementu</vt:lpstr>
      <vt:lpstr>Pojetí managementu</vt:lpstr>
      <vt:lpstr>Management jako funkce a aktivita</vt:lpstr>
      <vt:lpstr>Úrovně managementu v organizaci </vt:lpstr>
      <vt:lpstr>Management jako skupina řídících pracovníků</vt:lpstr>
      <vt:lpstr>Manažer</vt:lpstr>
      <vt:lpstr>Typologie manažerů I</vt:lpstr>
      <vt:lpstr>Typologie manažerů II</vt:lpstr>
      <vt:lpstr>Typologie manažerů III</vt:lpstr>
      <vt:lpstr>Typologie manažerů IV</vt:lpstr>
      <vt:lpstr>Podnikatelské prostředí a jeho vliv na management organizace</vt:lpstr>
      <vt:lpstr>Struktura podnikatelského prostředí</vt:lpstr>
      <vt:lpstr>Změny v podnikatelském prostředí</vt:lpstr>
      <vt:lpstr>Management organizace a podniková kultura</vt:lpstr>
      <vt:lpstr>Vymezení pojmu podniková kultura</vt:lpstr>
      <vt:lpstr>Funkce podnikové kultury</vt:lpstr>
      <vt:lpstr>Prvky podnikové kultury</vt:lpstr>
      <vt:lpstr>Typologie podnikové kultury podle Harrisona</vt:lpstr>
      <vt:lpstr>Typologie podnikové kultury podle Handyho</vt:lpstr>
      <vt:lpstr>Typologie podnikové kultury podle Harrisona</vt:lpstr>
      <vt:lpstr>Typologie podnikové kultury podle Deala a Kennedyho</vt:lpstr>
      <vt:lpstr>Typologie podnikové kultury podle Deala a Kennedyho</vt:lpstr>
      <vt:lpstr>Typologie podnikové kultury podle Scheina</vt:lpstr>
      <vt:lpstr>Typologie podnikové kultury podle Pffeiffera a Umlaufové I</vt:lpstr>
      <vt:lpstr>Typologie podnikové kultury podle Pffeiffera a Umlaufové II</vt:lpstr>
      <vt:lpstr>Síla podnikové kultury</vt:lpstr>
      <vt:lpstr>Management podniku a manažerská etika</vt:lpstr>
      <vt:lpstr>Etický kodex</vt:lpstr>
      <vt:lpstr>Společenská odpovědnost organizací I</vt:lpstr>
      <vt:lpstr>Společenská odpovědnost organizací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164</cp:revision>
  <dcterms:created xsi:type="dcterms:W3CDTF">2016-07-06T15:42:34Z</dcterms:created>
  <dcterms:modified xsi:type="dcterms:W3CDTF">2021-03-09T14:35:03Z</dcterms:modified>
</cp:coreProperties>
</file>