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8" r:id="rId2"/>
    <p:sldId id="258" r:id="rId3"/>
    <p:sldId id="263" r:id="rId4"/>
    <p:sldId id="393" r:id="rId5"/>
    <p:sldId id="386" r:id="rId6"/>
    <p:sldId id="387" r:id="rId7"/>
    <p:sldId id="384" r:id="rId8"/>
    <p:sldId id="385" r:id="rId9"/>
    <p:sldId id="359" r:id="rId10"/>
    <p:sldId id="361" r:id="rId11"/>
    <p:sldId id="394" r:id="rId12"/>
    <p:sldId id="395" r:id="rId13"/>
    <p:sldId id="362" r:id="rId14"/>
    <p:sldId id="363" r:id="rId15"/>
    <p:sldId id="388" r:id="rId16"/>
    <p:sldId id="364" r:id="rId17"/>
    <p:sldId id="372" r:id="rId18"/>
    <p:sldId id="373" r:id="rId19"/>
    <p:sldId id="367" r:id="rId20"/>
    <p:sldId id="379" r:id="rId21"/>
    <p:sldId id="374" r:id="rId22"/>
    <p:sldId id="378" r:id="rId23"/>
    <p:sldId id="380" r:id="rId24"/>
    <p:sldId id="381" r:id="rId25"/>
    <p:sldId id="369" r:id="rId26"/>
    <p:sldId id="382" r:id="rId27"/>
    <p:sldId id="383" r:id="rId28"/>
    <p:sldId id="375" r:id="rId29"/>
    <p:sldId id="392" r:id="rId30"/>
    <p:sldId id="391" r:id="rId31"/>
    <p:sldId id="376" r:id="rId32"/>
    <p:sldId id="389" r:id="rId33"/>
    <p:sldId id="390" r:id="rId34"/>
    <p:sldId id="377" r:id="rId35"/>
    <p:sldId id="327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FFFFCC"/>
    <a:srgbClr val="CCFFFF"/>
    <a:srgbClr val="FFFF66"/>
    <a:srgbClr val="0099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4660"/>
  </p:normalViewPr>
  <p:slideViewPr>
    <p:cSldViewPr snapToGrid="0">
      <p:cViewPr varScale="1">
        <p:scale>
          <a:sx n="56" d="100"/>
          <a:sy n="56" d="100"/>
        </p:scale>
        <p:origin x="69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4505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9729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973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239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5200" y="457200"/>
            <a:ext cx="9347200" cy="1295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235200" y="1981200"/>
            <a:ext cx="4572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235200" y="4114800"/>
            <a:ext cx="45720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7010400" y="1981200"/>
            <a:ext cx="4572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7B0A5-CDDD-4C0F-9519-72A067A340C0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5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5200" y="457200"/>
            <a:ext cx="9347200" cy="12954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2235200" y="1981200"/>
            <a:ext cx="4572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010400" y="1981200"/>
            <a:ext cx="45720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F7084-3D5E-479F-897D-BEFDD74B00B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360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905000"/>
            <a:ext cx="53848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4038600"/>
            <a:ext cx="5384800" cy="19812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046A1-5A37-4335-B948-20D100E7D810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267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02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005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3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46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399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581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AEC6-A37A-4403-B919-4854A6448652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AEC6-A37A-4403-B919-4854A6448652}" type="datetimeFigureOut">
              <a:rPr lang="cs-CZ" smtClean="0"/>
              <a:t>04.05.2021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23C2D-3845-4F8C-9F64-DBE4B5B810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35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6" r:id="rId14"/>
    <p:sldLayoutId id="214748366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437" y="5253203"/>
            <a:ext cx="1248139" cy="97354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27382" y="3154411"/>
            <a:ext cx="8939369" cy="3072341"/>
          </a:xfrm>
          <a:prstGeom prst="rect">
            <a:avLst/>
          </a:prstGeom>
          <a:solidFill>
            <a:srgbClr val="00808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EKONOMIKA OBCHODU</a:t>
            </a:r>
          </a:p>
          <a:p>
            <a:pPr algn="ctr"/>
            <a:endParaRPr lang="cs-CZ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Doc. Ing. Halina </a:t>
            </a:r>
            <a:r>
              <a:rPr lang="cs-CZ" sz="28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Starzyczná</a:t>
            </a:r>
            <a:r>
              <a:rPr lang="cs-CZ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Ph.D.</a:t>
            </a:r>
          </a:p>
          <a:p>
            <a:pPr algn="ctr"/>
            <a:endParaRPr lang="cs-CZ" sz="24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933451"/>
            <a:ext cx="6815667" cy="287866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5333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719403" y="2085202"/>
          <a:ext cx="8640960" cy="580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22555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5618405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90407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Název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Rozvoj vzdělávání na Slezské univerzitě v Opavě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90407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Registrační číslo projektu</a:t>
                      </a:r>
                      <a:endParaRPr lang="cs-CZ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6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67" marR="59267" marT="0" marB="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04018" y="3769097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400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765" y="333771"/>
            <a:ext cx="7340600" cy="16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504018" y="6076264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1869952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/>
          <p:cNvSpPr txBox="1">
            <a:spLocks noChangeArrowheads="1"/>
          </p:cNvSpPr>
          <p:nvPr/>
        </p:nvSpPr>
        <p:spPr bwMode="auto">
          <a:xfrm>
            <a:off x="985625" y="506460"/>
            <a:ext cx="5497062" cy="1786363"/>
          </a:xfrm>
          <a:prstGeom prst="rect">
            <a:avLst/>
          </a:prstGeom>
          <a:solidFill>
            <a:srgbClr val="008080"/>
          </a:solidFill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3 základní kategorie zákazníků</a:t>
            </a:r>
            <a:endParaRPr lang="cs-CZ" altLang="cs-CZ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171" name="AutoShape 4"/>
          <p:cNvSpPr>
            <a:spLocks noChangeArrowheads="1"/>
          </p:cNvSpPr>
          <p:nvPr/>
        </p:nvSpPr>
        <p:spPr bwMode="auto">
          <a:xfrm>
            <a:off x="7593615" y="816023"/>
            <a:ext cx="914400" cy="914400"/>
          </a:xfrm>
          <a:prstGeom prst="smileyFace">
            <a:avLst>
              <a:gd name="adj" fmla="val 4653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1524001" y="25204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985624" y="3012876"/>
            <a:ext cx="8008251" cy="1738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 dirty="0">
                <a:solidFill>
                  <a:schemeClr val="tx1"/>
                </a:solidFill>
              </a:rPr>
            </a:br>
            <a:r>
              <a:rPr lang="cs-CZ" altLang="cs-CZ" sz="32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</a:t>
            </a:r>
            <a:r>
              <a:rPr lang="cs-CZ" altLang="cs-CZ" sz="3200" dirty="0">
                <a:solidFill>
                  <a:srgbClr val="008080"/>
                </a:solidFill>
                <a:cs typeface="Times New Roman" panose="02020603050405020304" pitchFamily="18" charset="0"/>
              </a:rPr>
              <a:t> </a:t>
            </a:r>
            <a:r>
              <a:rPr lang="cs-CZ" altLang="cs-CZ" sz="3200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zákazníci s jasnou představou o koupi</a:t>
            </a:r>
            <a:endParaRPr lang="cs-CZ" altLang="cs-CZ" sz="3200" dirty="0">
              <a:solidFill>
                <a:srgbClr val="008080"/>
              </a:solidFill>
              <a:latin typeface="+mn-lt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</a:t>
            </a:r>
            <a:r>
              <a:rPr lang="cs-CZ" altLang="cs-CZ" sz="3200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cs-CZ" altLang="cs-CZ" sz="3200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zákazníci nemající představu o koupi</a:t>
            </a:r>
            <a:endParaRPr lang="cs-CZ" altLang="cs-CZ" sz="3200" dirty="0">
              <a:solidFill>
                <a:srgbClr val="008080"/>
              </a:solidFill>
              <a:latin typeface="+mn-lt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</a:t>
            </a:r>
            <a:r>
              <a:rPr lang="cs-CZ" altLang="cs-CZ" sz="3200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cs-CZ" altLang="cs-CZ" sz="3200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zákazníci, kteří nemají zájem něco koupit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D581527-587D-4B2B-9AED-02B09405E9B4}"/>
              </a:ext>
            </a:extLst>
          </p:cNvPr>
          <p:cNvSpPr txBox="1"/>
          <p:nvPr/>
        </p:nvSpPr>
        <p:spPr>
          <a:xfrm>
            <a:off x="985624" y="5124175"/>
            <a:ext cx="8345010" cy="46166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Existují různé typologie zákazníků, podívejme se na jednu z nich:</a:t>
            </a:r>
          </a:p>
        </p:txBody>
      </p:sp>
      <p:sp>
        <p:nvSpPr>
          <p:cNvPr id="3" name="Šipka: dolů 2">
            <a:extLst>
              <a:ext uri="{FF2B5EF4-FFF2-40B4-BE49-F238E27FC236}">
                <a16:creationId xmlns:a16="http://schemas.microsoft.com/office/drawing/2014/main" id="{CC60003E-FBAA-4C56-819F-40A137DAAA60}"/>
              </a:ext>
            </a:extLst>
          </p:cNvPr>
          <p:cNvSpPr/>
          <p:nvPr/>
        </p:nvSpPr>
        <p:spPr>
          <a:xfrm>
            <a:off x="4891799" y="5860720"/>
            <a:ext cx="532660" cy="490820"/>
          </a:xfrm>
          <a:prstGeom prst="downArrow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890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4151313" y="404813"/>
            <a:ext cx="4032250" cy="1008062"/>
          </a:xfrm>
          <a:prstGeom prst="rect">
            <a:avLst/>
          </a:prstGeom>
          <a:solidFill>
            <a:srgbClr val="FFFF99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Základní osobnostní typy zákazníků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159375" y="1700213"/>
            <a:ext cx="2305050" cy="1223962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vůdčí typ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(rozhodný, nezávislý</a:t>
            </a:r>
            <a:r>
              <a:rPr lang="cs-CZ" altLang="cs-CZ" sz="2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196" name="AutoShape 6"/>
          <p:cNvSpPr>
            <a:spLocks noChangeArrowheads="1"/>
          </p:cNvSpPr>
          <p:nvPr/>
        </p:nvSpPr>
        <p:spPr bwMode="auto">
          <a:xfrm>
            <a:off x="5375276" y="3141664"/>
            <a:ext cx="2016125" cy="1800225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1131 w 21600"/>
              <a:gd name="T13" fmla="*/ 9823 h 21600"/>
              <a:gd name="T14" fmla="*/ 20469 w 21600"/>
              <a:gd name="T15" fmla="*/ 117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5002"/>
                </a:lnTo>
                <a:lnTo>
                  <a:pt x="9823" y="5002"/>
                </a:lnTo>
                <a:lnTo>
                  <a:pt x="9823" y="9823"/>
                </a:lnTo>
                <a:lnTo>
                  <a:pt x="5002" y="9823"/>
                </a:lnTo>
                <a:lnTo>
                  <a:pt x="5002" y="6480"/>
                </a:lnTo>
                <a:lnTo>
                  <a:pt x="0" y="10800"/>
                </a:lnTo>
                <a:lnTo>
                  <a:pt x="5002" y="15120"/>
                </a:lnTo>
                <a:lnTo>
                  <a:pt x="5002" y="11777"/>
                </a:lnTo>
                <a:lnTo>
                  <a:pt x="9823" y="11777"/>
                </a:lnTo>
                <a:lnTo>
                  <a:pt x="9823" y="16598"/>
                </a:lnTo>
                <a:lnTo>
                  <a:pt x="6480" y="16598"/>
                </a:lnTo>
                <a:lnTo>
                  <a:pt x="10800" y="21600"/>
                </a:lnTo>
                <a:lnTo>
                  <a:pt x="15120" y="16598"/>
                </a:lnTo>
                <a:lnTo>
                  <a:pt x="11777" y="16598"/>
                </a:lnTo>
                <a:lnTo>
                  <a:pt x="11777" y="11777"/>
                </a:lnTo>
                <a:lnTo>
                  <a:pt x="16598" y="11777"/>
                </a:lnTo>
                <a:lnTo>
                  <a:pt x="16598" y="15120"/>
                </a:lnTo>
                <a:lnTo>
                  <a:pt x="21600" y="10800"/>
                </a:lnTo>
                <a:lnTo>
                  <a:pt x="16598" y="6480"/>
                </a:lnTo>
                <a:lnTo>
                  <a:pt x="16598" y="9823"/>
                </a:lnTo>
                <a:lnTo>
                  <a:pt x="11777" y="9823"/>
                </a:lnTo>
                <a:lnTo>
                  <a:pt x="11777" y="5002"/>
                </a:lnTo>
                <a:lnTo>
                  <a:pt x="15120" y="5002"/>
                </a:lnTo>
                <a:lnTo>
                  <a:pt x="10800" y="0"/>
                </a:lnTo>
                <a:close/>
              </a:path>
            </a:pathLst>
          </a:custGeom>
          <a:solidFill>
            <a:srgbClr val="008080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2063750" y="2997201"/>
            <a:ext cx="2592388" cy="14398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přátelský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(orientovaný na jiné, citlivý)</a:t>
            </a:r>
          </a:p>
        </p:txBody>
      </p:sp>
      <p:sp>
        <p:nvSpPr>
          <p:cNvPr id="8198" name="Text Box 8"/>
          <p:cNvSpPr txBox="1">
            <a:spLocks noChangeArrowheads="1"/>
          </p:cNvSpPr>
          <p:nvPr/>
        </p:nvSpPr>
        <p:spPr bwMode="auto">
          <a:xfrm>
            <a:off x="4943475" y="5084764"/>
            <a:ext cx="2592388" cy="1296987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podřízený typ /nerozhodný, pasivní</a:t>
            </a:r>
            <a:r>
              <a:rPr lang="cs-CZ" altLang="cs-CZ" sz="2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8040688" y="3068639"/>
            <a:ext cx="2449512" cy="1584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FFCC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nepřátelský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(orientovaný na sebe, necitlivý)</a:t>
            </a:r>
          </a:p>
        </p:txBody>
      </p:sp>
      <p:pic>
        <p:nvPicPr>
          <p:cNvPr id="8200" name="Picture 13" descr="j0423842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76251"/>
            <a:ext cx="2236788" cy="2238375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201" name="Picture 18" descr="j0423836[2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1" y="476250"/>
            <a:ext cx="2079625" cy="2305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95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95534" y="413078"/>
            <a:ext cx="100174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tabLst>
                <a:tab pos="457200" algn="l"/>
              </a:tabLs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457200" algn="l"/>
              </a:tabLst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tabLst>
                <a:tab pos="457200" algn="l"/>
              </a:tabLst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008080"/>
                </a:solidFill>
              </a:rPr>
              <a:t>Z výše uvedených typů vznikají 4 základní kombinace:</a:t>
            </a:r>
          </a:p>
        </p:txBody>
      </p:sp>
      <p:sp>
        <p:nvSpPr>
          <p:cNvPr id="921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091821" y="1196976"/>
            <a:ext cx="9134854" cy="521747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u="sng" dirty="0">
                <a:solidFill>
                  <a:srgbClr val="008080"/>
                </a:solidFill>
              </a:rPr>
              <a:t>Charakteristika základních kombinací: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chemeClr val="bg1"/>
                </a:solidFill>
              </a:rPr>
              <a:t>                  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b="1" u="sng" dirty="0">
                <a:solidFill>
                  <a:srgbClr val="FF0000"/>
                </a:solidFill>
              </a:rPr>
              <a:t>Vůdčí typ přátelský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400" b="1" dirty="0">
                <a:solidFill>
                  <a:srgbClr val="008080"/>
                </a:solidFill>
              </a:rPr>
              <a:t>– společenský, zdvořilý, respektující pocity druhých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 b="1" u="sng" dirty="0">
                <a:solidFill>
                  <a:srgbClr val="FF0000"/>
                </a:solidFill>
              </a:rPr>
              <a:t>Vůdčí typ nepřátelský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400" b="1" dirty="0">
                <a:solidFill>
                  <a:srgbClr val="008080"/>
                </a:solidFill>
              </a:rPr>
              <a:t>– nazývaný též diktátor, agresivní, zastává názor, že má vždy pravdu, hádavý, rád se předvádí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b="1" dirty="0">
              <a:solidFill>
                <a:srgbClr val="00808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 b="1" u="sng" dirty="0">
                <a:solidFill>
                  <a:srgbClr val="FF0000"/>
                </a:solidFill>
              </a:rPr>
              <a:t>Podřízený typ přátelský</a:t>
            </a:r>
            <a:r>
              <a:rPr lang="cs-CZ" altLang="cs-CZ" sz="2400" b="1" dirty="0">
                <a:solidFill>
                  <a:srgbClr val="FF0000"/>
                </a:solidFill>
              </a:rPr>
              <a:t> </a:t>
            </a:r>
            <a:r>
              <a:rPr lang="cs-CZ" altLang="cs-CZ" sz="2400" b="1" dirty="0">
                <a:solidFill>
                  <a:srgbClr val="008080"/>
                </a:solidFill>
              </a:rPr>
              <a:t>– tzv. sociabilní, ovlivnitelný davem, posledním trendem, je upovídaný a nerozhodný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 b="1" u="sng" dirty="0">
                <a:solidFill>
                  <a:srgbClr val="FF0000"/>
                </a:solidFill>
              </a:rPr>
              <a:t>Podřízený typ nepřátelský</a:t>
            </a:r>
            <a:r>
              <a:rPr lang="cs-CZ" altLang="cs-CZ" sz="2400" b="1" dirty="0">
                <a:solidFill>
                  <a:schemeClr val="bg1"/>
                </a:solidFill>
              </a:rPr>
              <a:t> </a:t>
            </a:r>
            <a:r>
              <a:rPr lang="cs-CZ" altLang="cs-CZ" sz="2400" b="1" dirty="0">
                <a:solidFill>
                  <a:srgbClr val="008080"/>
                </a:solidFill>
              </a:rPr>
              <a:t>– tzv. byrokrat, postupující dle „předpisů“, nevybočuje z davu, ale reptá, je nedůvěřivý, nerozhodný, spíše málomluvný.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645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68739" y="404813"/>
            <a:ext cx="7055893" cy="12954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Vedení prodejního rozhovoru</a:t>
            </a:r>
            <a:br>
              <a:rPr lang="cs-CZ" altLang="cs-CZ" sz="3600" b="1" dirty="0">
                <a:solidFill>
                  <a:srgbClr val="008080"/>
                </a:solidFill>
                <a:latin typeface="+mn-lt"/>
              </a:rPr>
            </a:b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Příprava na jednání se zákazníkem</a:t>
            </a:r>
          </a:p>
        </p:txBody>
      </p:sp>
      <p:sp>
        <p:nvSpPr>
          <p:cNvPr id="10243" name="AutoShape 5"/>
          <p:cNvSpPr>
            <a:spLocks noChangeArrowheads="1"/>
          </p:cNvSpPr>
          <p:nvPr/>
        </p:nvSpPr>
        <p:spPr bwMode="auto">
          <a:xfrm>
            <a:off x="1866900" y="2060575"/>
            <a:ext cx="2592388" cy="2376488"/>
          </a:xfrm>
          <a:prstGeom prst="smileyFace">
            <a:avLst>
              <a:gd name="adj" fmla="val 4653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808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10244" name="AutoShape 8"/>
          <p:cNvSpPr>
            <a:spLocks noChangeArrowheads="1"/>
          </p:cNvSpPr>
          <p:nvPr/>
        </p:nvSpPr>
        <p:spPr bwMode="auto">
          <a:xfrm>
            <a:off x="8059739" y="2709864"/>
            <a:ext cx="2232025" cy="1944687"/>
          </a:xfrm>
          <a:prstGeom prst="wedgeRoundRectCallout">
            <a:avLst>
              <a:gd name="adj1" fmla="val -189759"/>
              <a:gd name="adj2" fmla="val -18245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CO 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Kdy ?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</a:rPr>
              <a:t>Jak 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chemeClr val="bg1"/>
              </a:solidFill>
            </a:endParaRPr>
          </a:p>
        </p:txBody>
      </p:sp>
      <p:pic>
        <p:nvPicPr>
          <p:cNvPr id="10245" name="Picture 10" descr="j02991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5" y="549276"/>
            <a:ext cx="1316038" cy="2016125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ovéPole 1"/>
          <p:cNvSpPr txBox="1">
            <a:spLocks noChangeArrowheads="1"/>
          </p:cNvSpPr>
          <p:nvPr/>
        </p:nvSpPr>
        <p:spPr bwMode="auto">
          <a:xfrm>
            <a:off x="1866900" y="5057326"/>
            <a:ext cx="8803065" cy="1384995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bg1"/>
                </a:solidFill>
              </a:rPr>
              <a:t>Při prodejním rozhovoru hraje roli verbální komunikace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bg1"/>
                </a:solidFill>
              </a:rPr>
              <a:t>a neverbální komunikace 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437" y="260539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355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5"/>
          <p:cNvSpPr>
            <a:spLocks noGrp="1" noChangeArrowheads="1"/>
          </p:cNvSpPr>
          <p:nvPr>
            <p:ph type="title"/>
          </p:nvPr>
        </p:nvSpPr>
        <p:spPr>
          <a:xfrm>
            <a:off x="341193" y="140541"/>
            <a:ext cx="10166299" cy="528199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Argumentační agenda při prodeji </a:t>
            </a:r>
            <a:r>
              <a:rPr lang="cs-CZ" altLang="cs-CZ" sz="3600" b="1" dirty="0"/>
              <a:t>- </a:t>
            </a:r>
            <a:r>
              <a:rPr lang="cs-CZ" altLang="cs-CZ" sz="3600" b="1" dirty="0">
                <a:solidFill>
                  <a:srgbClr val="FF0000"/>
                </a:solidFill>
                <a:latin typeface="+mn-lt"/>
              </a:rPr>
              <a:t>verbální komunikace</a:t>
            </a:r>
          </a:p>
        </p:txBody>
      </p:sp>
      <p:sp>
        <p:nvSpPr>
          <p:cNvPr id="11267" name="Rectangle 12"/>
          <p:cNvSpPr>
            <a:spLocks noGrp="1" noChangeArrowheads="1"/>
          </p:cNvSpPr>
          <p:nvPr>
            <p:ph type="body" sz="half" idx="3"/>
          </p:nvPr>
        </p:nvSpPr>
        <p:spPr>
          <a:xfrm>
            <a:off x="4783540" y="1233917"/>
            <a:ext cx="5570372" cy="523512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Co ? </a:t>
            </a:r>
            <a:r>
              <a:rPr lang="cs-CZ" altLang="cs-CZ" b="1" dirty="0">
                <a:solidFill>
                  <a:srgbClr val="008080"/>
                </a:solidFill>
              </a:rPr>
              <a:t>znalost odpovědi dle druhu námitky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Kdy ? </a:t>
            </a:r>
            <a:r>
              <a:rPr lang="cs-CZ" altLang="cs-CZ" b="1" dirty="0">
                <a:solidFill>
                  <a:srgbClr val="008080"/>
                </a:solidFill>
              </a:rPr>
              <a:t>dříve, ihned, později, nikdy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Jak ?</a:t>
            </a:r>
          </a:p>
          <a:p>
            <a:pPr eaLnBrk="1" hangingPunct="1"/>
            <a:r>
              <a:rPr lang="cs-CZ" altLang="cs-CZ" b="1" dirty="0">
                <a:solidFill>
                  <a:srgbClr val="008080"/>
                </a:solidFill>
              </a:rPr>
              <a:t>metoda preventivní</a:t>
            </a:r>
          </a:p>
          <a:p>
            <a:pPr eaLnBrk="1" hangingPunct="1"/>
            <a:r>
              <a:rPr lang="cs-CZ" altLang="cs-CZ" b="1" dirty="0">
                <a:solidFill>
                  <a:srgbClr val="008080"/>
                </a:solidFill>
              </a:rPr>
              <a:t>metoda ano…ne, ale…</a:t>
            </a:r>
          </a:p>
          <a:p>
            <a:pPr eaLnBrk="1" hangingPunct="1"/>
            <a:r>
              <a:rPr lang="cs-CZ" altLang="cs-CZ" b="1" dirty="0">
                <a:solidFill>
                  <a:srgbClr val="008080"/>
                </a:solidFill>
              </a:rPr>
              <a:t>metoda </a:t>
            </a:r>
            <a:r>
              <a:rPr lang="cs-CZ" altLang="cs-CZ" b="1" dirty="0" err="1">
                <a:solidFill>
                  <a:srgbClr val="008080"/>
                </a:solidFill>
              </a:rPr>
              <a:t>odsouvací</a:t>
            </a:r>
            <a:endParaRPr lang="cs-CZ" altLang="cs-CZ" b="1" dirty="0">
              <a:solidFill>
                <a:srgbClr val="008080"/>
              </a:solidFill>
            </a:endParaRPr>
          </a:p>
          <a:p>
            <a:pPr eaLnBrk="1" hangingPunct="1"/>
            <a:r>
              <a:rPr lang="cs-CZ" altLang="cs-CZ" b="1" dirty="0">
                <a:solidFill>
                  <a:srgbClr val="008080"/>
                </a:solidFill>
              </a:rPr>
              <a:t>metoda ztotožnění se s námitkami</a:t>
            </a:r>
          </a:p>
          <a:p>
            <a:pPr eaLnBrk="1" hangingPunct="1"/>
            <a:r>
              <a:rPr lang="cs-CZ" altLang="cs-CZ" b="1" dirty="0">
                <a:solidFill>
                  <a:srgbClr val="008080"/>
                </a:solidFill>
              </a:rPr>
              <a:t>metoda odpovědi otázkami</a:t>
            </a:r>
          </a:p>
          <a:p>
            <a:pPr eaLnBrk="1" hangingPunct="1"/>
            <a:r>
              <a:rPr lang="cs-CZ" altLang="cs-CZ" b="1" dirty="0">
                <a:solidFill>
                  <a:srgbClr val="008080"/>
                </a:solidFill>
              </a:rPr>
              <a:t>metoda tmavých brýlí - přeslechnutí</a:t>
            </a:r>
          </a:p>
        </p:txBody>
      </p:sp>
      <p:pic>
        <p:nvPicPr>
          <p:cNvPr id="11268" name="Picture 16" descr="j0429827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601" y="838132"/>
            <a:ext cx="3313112" cy="3313113"/>
          </a:xfrm>
          <a:solidFill>
            <a:srgbClr val="FFCC99"/>
          </a:solidFill>
        </p:spPr>
      </p:pic>
      <p:sp>
        <p:nvSpPr>
          <p:cNvPr id="11269" name="TextovéPole 1"/>
          <p:cNvSpPr txBox="1">
            <a:spLocks noChangeArrowheads="1"/>
          </p:cNvSpPr>
          <p:nvPr/>
        </p:nvSpPr>
        <p:spPr bwMode="auto">
          <a:xfrm>
            <a:off x="427657" y="4198338"/>
            <a:ext cx="3297699" cy="2677656"/>
          </a:xfrm>
          <a:prstGeom prst="rect">
            <a:avLst/>
          </a:prstGeom>
          <a:solidFill>
            <a:srgbClr val="00808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bg1"/>
                </a:solidFill>
              </a:rPr>
              <a:t>Uzavřené otázky: odpověď ano/ne, libí/nelíbí, špatné/dobré,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bg1"/>
                </a:solidFill>
              </a:rPr>
              <a:t>Otevřené otázky: jak, co?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75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5003042" cy="83587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Příklady otázek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4" name="Obrázek 3" descr="Vector gratis: &lt;strong&gt;Silueta&lt;/strong&gt; De Un Hombre - Imagen gratis en ..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943" y="2101757"/>
            <a:ext cx="2696783" cy="2361062"/>
          </a:xfrm>
          <a:prstGeom prst="rect">
            <a:avLst/>
          </a:prstGeom>
        </p:spPr>
      </p:pic>
      <p:sp>
        <p:nvSpPr>
          <p:cNvPr id="5" name="Čárový bublinový popisek 1 4"/>
          <p:cNvSpPr/>
          <p:nvPr/>
        </p:nvSpPr>
        <p:spPr>
          <a:xfrm>
            <a:off x="8543498" y="1883390"/>
            <a:ext cx="3428828" cy="3835021"/>
          </a:xfrm>
          <a:prstGeom prst="borderCallout1">
            <a:avLst>
              <a:gd name="adj1" fmla="val 18750"/>
              <a:gd name="adj2" fmla="val -8333"/>
              <a:gd name="adj3" fmla="val 35723"/>
              <a:gd name="adj4" fmla="val -56190"/>
            </a:avLst>
          </a:prstGeom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Čárový bublinový popisek 1 5"/>
          <p:cNvSpPr/>
          <p:nvPr/>
        </p:nvSpPr>
        <p:spPr>
          <a:xfrm rot="10800000">
            <a:off x="664759" y="1201004"/>
            <a:ext cx="2674962" cy="2505761"/>
          </a:xfrm>
          <a:prstGeom prst="borderCallout1">
            <a:avLst>
              <a:gd name="adj1" fmla="val 18750"/>
              <a:gd name="adj2" fmla="val -8333"/>
              <a:gd name="adj3" fmla="val 35723"/>
              <a:gd name="adj4" fmla="val -56190"/>
            </a:avLst>
          </a:prstGeom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/>
              <a:t>?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760294" y="1299723"/>
            <a:ext cx="2501521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Prodejce: </a:t>
            </a:r>
          </a:p>
          <a:p>
            <a:r>
              <a:rPr lang="cs-CZ" sz="2400" dirty="0">
                <a:solidFill>
                  <a:srgbClr val="008080"/>
                </a:solidFill>
              </a:rPr>
              <a:t>Líbí se Vám tato barva látky?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                </a:t>
            </a:r>
            <a:r>
              <a:rPr lang="cs-CZ" sz="2400" dirty="0">
                <a:solidFill>
                  <a:srgbClr val="008080"/>
                </a:solidFill>
              </a:rPr>
              <a:t>Potřebujete tuto funkci výrobku?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8797601" y="2101757"/>
            <a:ext cx="2920621" cy="33239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Otázky se zpětnou vazbou:</a:t>
            </a:r>
            <a:endParaRPr lang="cs-CZ" sz="2400" dirty="0">
              <a:solidFill>
                <a:srgbClr val="008080"/>
              </a:solidFill>
            </a:endParaRPr>
          </a:p>
          <a:p>
            <a:r>
              <a:rPr lang="cs-CZ" sz="2400" b="1" dirty="0">
                <a:solidFill>
                  <a:srgbClr val="008080"/>
                </a:solidFill>
              </a:rPr>
              <a:t>Zákazník: </a:t>
            </a:r>
            <a:r>
              <a:rPr lang="cs-CZ" sz="2400" dirty="0">
                <a:solidFill>
                  <a:srgbClr val="008080"/>
                </a:solidFill>
              </a:rPr>
              <a:t>Tento výrobek je neprodejný.</a:t>
            </a:r>
          </a:p>
          <a:p>
            <a:r>
              <a:rPr lang="cs-CZ" sz="2400" b="1" dirty="0">
                <a:solidFill>
                  <a:srgbClr val="008080"/>
                </a:solidFill>
              </a:rPr>
              <a:t>Prodejce: </a:t>
            </a:r>
            <a:r>
              <a:rPr lang="cs-CZ" sz="2400" dirty="0">
                <a:solidFill>
                  <a:srgbClr val="008080"/>
                </a:solidFill>
              </a:rPr>
              <a:t>Chcete říci, že tento výrobek vůbec neprodáme…</a:t>
            </a:r>
          </a:p>
          <a:p>
            <a:endParaRPr lang="cs-CZ" dirty="0"/>
          </a:p>
        </p:txBody>
      </p:sp>
      <p:sp>
        <p:nvSpPr>
          <p:cNvPr id="9" name="Čárový bublinový popisek 2 (se zvýrazněním) 8"/>
          <p:cNvSpPr/>
          <p:nvPr/>
        </p:nvSpPr>
        <p:spPr>
          <a:xfrm rot="10800000">
            <a:off x="960545" y="4278119"/>
            <a:ext cx="3398293" cy="2395635"/>
          </a:xfrm>
          <a:prstGeom prst="accentCallout2">
            <a:avLst/>
          </a:prstGeom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113271" y="4285868"/>
            <a:ext cx="3092840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8080"/>
                </a:solidFill>
              </a:rPr>
              <a:t>Otázky orientované přímo na cíl:</a:t>
            </a:r>
            <a:endParaRPr lang="cs-CZ" sz="2400" dirty="0">
              <a:solidFill>
                <a:srgbClr val="008080"/>
              </a:solidFill>
            </a:endParaRPr>
          </a:p>
          <a:p>
            <a:r>
              <a:rPr lang="cs-CZ" sz="2400" dirty="0">
                <a:solidFill>
                  <a:srgbClr val="008080"/>
                </a:solidFill>
              </a:rPr>
              <a:t>Prodejce: Myslíte si, že bílá barva nábytku Vám bude ladit s hnědým řešením stěn?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4139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23331" y="457201"/>
            <a:ext cx="9487469" cy="9556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Kdy mluvit o ceně?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547" y="2014705"/>
            <a:ext cx="6741994" cy="310356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b="1" dirty="0">
                <a:solidFill>
                  <a:srgbClr val="008080"/>
                </a:solidFill>
              </a:rPr>
              <a:t>Je třeba poznat, zda zákazníkovi na ceně záleží.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dirty="0">
                <a:solidFill>
                  <a:srgbClr val="008080"/>
                </a:solidFill>
              </a:rPr>
              <a:t>Cenu vysvětlujeme srovnávacími argumenty - protihodnota toho, co zákazník koupí.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dirty="0">
                <a:solidFill>
                  <a:srgbClr val="008080"/>
                </a:solidFill>
              </a:rPr>
              <a:t>Cena versus funkce zboží.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 dirty="0">
                <a:solidFill>
                  <a:srgbClr val="008080"/>
                </a:solidFill>
              </a:rPr>
              <a:t>Je nutno znát konkurenční ceny.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747" y="2014705"/>
            <a:ext cx="3732906" cy="332323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8265994" y="5750505"/>
            <a:ext cx="3498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https://www.publicdomainpictures.net/en/view-image.php?image=48479</a:t>
            </a:r>
          </a:p>
        </p:txBody>
      </p:sp>
    </p:spTree>
    <p:extLst>
      <p:ext uri="{BB962C8B-B14F-4D97-AF65-F5344CB8AC3E}">
        <p14:creationId xmlns:p14="http://schemas.microsoft.com/office/powerpoint/2010/main" val="1780725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8364" y="226219"/>
            <a:ext cx="6373505" cy="78371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dirty="0">
                <a:solidFill>
                  <a:srgbClr val="008080"/>
                </a:solidFill>
                <a:latin typeface="+mn-lt"/>
              </a:rPr>
              <a:t>Prodávající – jeho úkol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7721" y="637158"/>
            <a:ext cx="5113338" cy="4608513"/>
          </a:xfrm>
          <a:solidFill>
            <a:srgbClr val="008080"/>
          </a:solidFill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Přesvědčit zákazníka, že se neobejde bez našeho zboží</a:t>
            </a: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Vyvolat zájem zákazníka</a:t>
            </a: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Zdůraznit výhody. (délka užívání, úspory, uspokojení potřeb…)</a:t>
            </a: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Vysvětlit ztrátu výhod</a:t>
            </a:r>
          </a:p>
          <a:p>
            <a:pPr eaLnBrk="1" hangingPunct="1"/>
            <a:r>
              <a:rPr lang="cs-CZ" altLang="cs-CZ" b="1" dirty="0">
                <a:solidFill>
                  <a:schemeClr val="bg1"/>
                </a:solidFill>
              </a:rPr>
              <a:t>Přirozená asertivita - </a:t>
            </a:r>
            <a:r>
              <a:rPr lang="cs-CZ" altLang="cs-CZ" b="1" i="1" dirty="0">
                <a:solidFill>
                  <a:schemeClr val="bg1"/>
                </a:solidFill>
              </a:rPr>
              <a:t>nenásilné, vlídné, ale pevné, sebejisté, otevřené vyjadřování a prosazování svého názoru.</a:t>
            </a:r>
            <a:endParaRPr lang="cs-CZ" altLang="cs-CZ" b="1" dirty="0">
              <a:solidFill>
                <a:schemeClr val="bg1"/>
              </a:solidFill>
            </a:endParaRPr>
          </a:p>
          <a:p>
            <a:pPr eaLnBrk="1" hangingPunct="1"/>
            <a:endParaRPr lang="cs-CZ" altLang="cs-CZ" sz="2400" b="1" dirty="0">
              <a:solidFill>
                <a:schemeClr val="bg1"/>
              </a:solidFill>
            </a:endParaRPr>
          </a:p>
        </p:txBody>
      </p:sp>
      <p:pic>
        <p:nvPicPr>
          <p:cNvPr id="13316" name="Picture 4" descr="j0404289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6057" y="1067348"/>
            <a:ext cx="3097212" cy="3313112"/>
          </a:xfr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13317" name="TextovéPole 1"/>
          <p:cNvSpPr txBox="1">
            <a:spLocks noChangeArrowheads="1"/>
          </p:cNvSpPr>
          <p:nvPr/>
        </p:nvSpPr>
        <p:spPr bwMode="auto">
          <a:xfrm>
            <a:off x="2215088" y="5431452"/>
            <a:ext cx="7921625" cy="1200329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</a:rPr>
              <a:t>Krátkodobým cílem prodeje je uzavření zakázky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FF0000"/>
                </a:solidFill>
              </a:rPr>
              <a:t>Dlouhodobým cílem je návrat zákazníka a opakovaný nákup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028" y="0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83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627797" y="292101"/>
            <a:ext cx="9583003" cy="473075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Neverbální komunikace při prodejním rozhovoru</a:t>
            </a: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6003635" y="-323165"/>
            <a:ext cx="1847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800">
                <a:solidFill>
                  <a:schemeClr val="tx1"/>
                </a:solidFill>
                <a:latin typeface="Tahoma" panose="020B0604030504040204" pitchFamily="34" charset="0"/>
              </a:rPr>
            </a:br>
            <a:endParaRPr lang="cs-CZ" altLang="cs-CZ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6002842" y="-180697"/>
            <a:ext cx="184731" cy="369332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1" name="Zástupný symbol pro obsah 9"/>
          <p:cNvSpPr>
            <a:spLocks noGrp="1"/>
          </p:cNvSpPr>
          <p:nvPr>
            <p:ph sz="half" idx="1"/>
          </p:nvPr>
        </p:nvSpPr>
        <p:spPr>
          <a:xfrm>
            <a:off x="762594" y="870555"/>
            <a:ext cx="6716379" cy="4863303"/>
          </a:xfrm>
          <a:solidFill>
            <a:srgbClr val="008080"/>
          </a:solidFill>
        </p:spPr>
        <p:txBody>
          <a:bodyPr/>
          <a:lstStyle/>
          <a:p>
            <a:endParaRPr lang="cs-CZ" altLang="cs-CZ" b="1" u="sng" dirty="0">
              <a:solidFill>
                <a:schemeClr val="bg1"/>
              </a:solidFill>
            </a:endParaRPr>
          </a:p>
          <a:p>
            <a:r>
              <a:rPr lang="cs-CZ" altLang="cs-CZ" b="1" u="sng" dirty="0">
                <a:solidFill>
                  <a:schemeClr val="bg1"/>
                </a:solidFill>
              </a:rPr>
              <a:t>Neverbální komunikace</a:t>
            </a:r>
            <a:r>
              <a:rPr lang="cs-CZ" altLang="cs-CZ" b="1" dirty="0">
                <a:solidFill>
                  <a:schemeClr val="bg1"/>
                </a:solidFill>
              </a:rPr>
              <a:t>:</a:t>
            </a:r>
          </a:p>
          <a:p>
            <a:r>
              <a:rPr lang="cs-CZ" altLang="cs-CZ" b="1" dirty="0">
                <a:solidFill>
                  <a:schemeClr val="bg1"/>
                </a:solidFill>
              </a:rPr>
              <a:t>řeč obličeje (</a:t>
            </a:r>
            <a:r>
              <a:rPr lang="cs-CZ" altLang="cs-CZ" b="1" dirty="0">
                <a:solidFill>
                  <a:srgbClr val="FF0000"/>
                </a:solidFill>
              </a:rPr>
              <a:t>mimika</a:t>
            </a:r>
            <a:r>
              <a:rPr lang="cs-CZ" altLang="cs-CZ" b="1" dirty="0">
                <a:solidFill>
                  <a:schemeClr val="bg1"/>
                </a:solidFill>
              </a:rPr>
              <a:t>) </a:t>
            </a:r>
          </a:p>
          <a:p>
            <a:r>
              <a:rPr lang="cs-CZ" altLang="cs-CZ" b="1" dirty="0">
                <a:solidFill>
                  <a:schemeClr val="bg1"/>
                </a:solidFill>
              </a:rPr>
              <a:t>řeč rukou (</a:t>
            </a:r>
            <a:r>
              <a:rPr lang="cs-CZ" altLang="cs-CZ" b="1" dirty="0">
                <a:solidFill>
                  <a:srgbClr val="FF0000"/>
                </a:solidFill>
              </a:rPr>
              <a:t>gesta</a:t>
            </a:r>
            <a:r>
              <a:rPr lang="cs-CZ" altLang="cs-CZ" b="1" dirty="0">
                <a:solidFill>
                  <a:schemeClr val="bg1"/>
                </a:solidFill>
              </a:rPr>
              <a:t>)</a:t>
            </a:r>
          </a:p>
          <a:p>
            <a:r>
              <a:rPr lang="cs-CZ" altLang="cs-CZ" b="1" dirty="0">
                <a:solidFill>
                  <a:schemeClr val="bg1"/>
                </a:solidFill>
              </a:rPr>
              <a:t>řeč doteků (</a:t>
            </a:r>
            <a:r>
              <a:rPr lang="cs-CZ" altLang="cs-CZ" b="1" dirty="0" err="1">
                <a:solidFill>
                  <a:srgbClr val="FF0000"/>
                </a:solidFill>
              </a:rPr>
              <a:t>haptika</a:t>
            </a:r>
            <a:r>
              <a:rPr lang="cs-CZ" altLang="cs-CZ" b="1" dirty="0">
                <a:solidFill>
                  <a:schemeClr val="bg1"/>
                </a:solidFill>
              </a:rPr>
              <a:t>)</a:t>
            </a:r>
          </a:p>
          <a:p>
            <a:r>
              <a:rPr lang="cs-CZ" altLang="cs-CZ" b="1" dirty="0">
                <a:solidFill>
                  <a:schemeClr val="bg1"/>
                </a:solidFill>
              </a:rPr>
              <a:t>řeč pohybu (</a:t>
            </a:r>
            <a:r>
              <a:rPr lang="cs-CZ" altLang="cs-CZ" b="1" dirty="0">
                <a:solidFill>
                  <a:srgbClr val="FF0000"/>
                </a:solidFill>
              </a:rPr>
              <a:t>kinetika</a:t>
            </a:r>
            <a:r>
              <a:rPr lang="cs-CZ" altLang="cs-CZ" b="1" dirty="0">
                <a:solidFill>
                  <a:schemeClr val="bg1"/>
                </a:solidFill>
              </a:rPr>
              <a:t>)</a:t>
            </a:r>
          </a:p>
          <a:p>
            <a:r>
              <a:rPr lang="cs-CZ" altLang="cs-CZ" b="1" dirty="0">
                <a:solidFill>
                  <a:schemeClr val="bg1"/>
                </a:solidFill>
              </a:rPr>
              <a:t>vzdálenost osob (</a:t>
            </a:r>
            <a:r>
              <a:rPr lang="cs-CZ" altLang="cs-CZ" b="1" dirty="0" err="1">
                <a:solidFill>
                  <a:srgbClr val="FF0000"/>
                </a:solidFill>
              </a:rPr>
              <a:t>proxemika</a:t>
            </a:r>
            <a:r>
              <a:rPr lang="cs-CZ" altLang="cs-CZ" b="1" dirty="0">
                <a:solidFill>
                  <a:schemeClr val="bg1"/>
                </a:solidFill>
              </a:rPr>
              <a:t>) </a:t>
            </a:r>
          </a:p>
          <a:p>
            <a:r>
              <a:rPr lang="cs-CZ" altLang="cs-CZ" b="1" dirty="0">
                <a:solidFill>
                  <a:schemeClr val="bg1"/>
                </a:solidFill>
              </a:rPr>
              <a:t>použití intenzity hlasu …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2" name="Obrázek 1" descr="Piensa en positivo: Don´t worry be happ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867" y="3559437"/>
            <a:ext cx="1787858" cy="1561104"/>
          </a:xfrm>
          <a:prstGeom prst="rect">
            <a:avLst/>
          </a:prstGeom>
        </p:spPr>
      </p:pic>
      <p:pic>
        <p:nvPicPr>
          <p:cNvPr id="3" name="Obrázek 2" descr="Tango Face Sad Clip Art at Clker.com - vector clip art ..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638" y="3429000"/>
            <a:ext cx="2006220" cy="1834060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8677923" y="6143578"/>
            <a:ext cx="30657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http://www.clker.com/clipart-tango-face-sad.html</a:t>
            </a:r>
          </a:p>
        </p:txBody>
      </p:sp>
      <p:sp>
        <p:nvSpPr>
          <p:cNvPr id="6" name="Obdélník 5"/>
          <p:cNvSpPr/>
          <p:nvPr/>
        </p:nvSpPr>
        <p:spPr>
          <a:xfrm>
            <a:off x="7762094" y="5752895"/>
            <a:ext cx="43490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http://fjredondo.com/blog/index.php/piensa-en-positivo-dont-worry-be-happy/</a:t>
            </a:r>
          </a:p>
        </p:txBody>
      </p:sp>
      <p:pic>
        <p:nvPicPr>
          <p:cNvPr id="7" name="Obrázek 6" descr="Time out (sport)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519" y="949708"/>
            <a:ext cx="1817427" cy="218616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493E5AF-DA2A-4718-BE86-F2A77E625DF3}"/>
              </a:ext>
            </a:extLst>
          </p:cNvPr>
          <p:cNvSpPr txBox="1"/>
          <p:nvPr/>
        </p:nvSpPr>
        <p:spPr>
          <a:xfrm>
            <a:off x="762594" y="5919568"/>
            <a:ext cx="6632505" cy="830997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rgbClr val="FF0000"/>
                </a:solidFill>
              </a:rPr>
              <a:t>Neverbální komunikace může být různá u různých národů</a:t>
            </a:r>
          </a:p>
        </p:txBody>
      </p:sp>
    </p:spTree>
    <p:extLst>
      <p:ext uri="{BB962C8B-B14F-4D97-AF65-F5344CB8AC3E}">
        <p14:creationId xmlns:p14="http://schemas.microsoft.com/office/powerpoint/2010/main" val="1570406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0"/>
          <p:cNvSpPr txBox="1">
            <a:spLocks noChangeArrowheads="1"/>
          </p:cNvSpPr>
          <p:nvPr/>
        </p:nvSpPr>
        <p:spPr bwMode="auto">
          <a:xfrm>
            <a:off x="3740836" y="404019"/>
            <a:ext cx="6099200" cy="576262"/>
          </a:xfrm>
          <a:prstGeom prst="rect">
            <a:avLst/>
          </a:prstGeom>
          <a:solidFill>
            <a:srgbClr val="008080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 bIns="0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Obchodní jednání s podniky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15363" name="Text Box 9"/>
          <p:cNvSpPr txBox="1">
            <a:spLocks noChangeArrowheads="1"/>
          </p:cNvSpPr>
          <p:nvPr/>
        </p:nvSpPr>
        <p:spPr bwMode="auto">
          <a:xfrm>
            <a:off x="1919288" y="2349501"/>
            <a:ext cx="3168650" cy="614363"/>
          </a:xfrm>
          <a:prstGeom prst="rect">
            <a:avLst/>
          </a:prstGeom>
          <a:solidFill>
            <a:srgbClr val="008080"/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chemeClr val="bg1"/>
                </a:solidFill>
                <a:cs typeface="Times New Roman" panose="02020603050405020304" pitchFamily="18" charset="0"/>
              </a:rPr>
              <a:t>Příprava návštěvy</a:t>
            </a:r>
            <a:endParaRPr lang="cs-CZ" altLang="cs-CZ" sz="2000">
              <a:solidFill>
                <a:schemeClr val="bg1"/>
              </a:solidFill>
            </a:endParaRPr>
          </a:p>
        </p:txBody>
      </p:sp>
      <p:sp>
        <p:nvSpPr>
          <p:cNvPr id="15364" name="Text Box 7"/>
          <p:cNvSpPr txBox="1">
            <a:spLocks noChangeArrowheads="1"/>
          </p:cNvSpPr>
          <p:nvPr/>
        </p:nvSpPr>
        <p:spPr bwMode="auto">
          <a:xfrm>
            <a:off x="1847851" y="4149725"/>
            <a:ext cx="3311525" cy="6477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chemeClr val="bg1"/>
                </a:solidFill>
                <a:cs typeface="Times New Roman" panose="02020603050405020304" pitchFamily="18" charset="0"/>
              </a:rPr>
              <a:t>Vlastní schůzka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chemeClr val="bg1"/>
                </a:solidFill>
                <a:cs typeface="Times New Roman" panose="02020603050405020304" pitchFamily="18" charset="0"/>
              </a:rPr>
              <a:t>Kompetentní osoba</a:t>
            </a:r>
            <a:endParaRPr lang="cs-CZ" altLang="cs-CZ" sz="2000">
              <a:solidFill>
                <a:schemeClr val="bg1"/>
              </a:solidFill>
            </a:endParaRP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1847850" y="5013325"/>
            <a:ext cx="3240088" cy="8509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4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chemeClr val="bg1"/>
                </a:solidFill>
                <a:cs typeface="Times New Roman" panose="02020603050405020304" pitchFamily="18" charset="0"/>
              </a:rPr>
              <a:t>Zhodnocení návštěvy</a:t>
            </a:r>
            <a:endParaRPr lang="cs-CZ" altLang="cs-CZ" sz="2000" dirty="0">
              <a:solidFill>
                <a:schemeClr val="bg1"/>
              </a:solidFill>
            </a:endParaRPr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1919288" y="3284538"/>
            <a:ext cx="3168650" cy="5762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dirty="0">
                <a:solidFill>
                  <a:srgbClr val="008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Dojednání schůzky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chemeClr val="tx1"/>
              </a:solidFill>
            </a:endParaRPr>
          </a:p>
        </p:txBody>
      </p:sp>
      <p:sp>
        <p:nvSpPr>
          <p:cNvPr id="15367" name="Text Box 6"/>
          <p:cNvSpPr txBox="1">
            <a:spLocks noChangeArrowheads="1"/>
          </p:cNvSpPr>
          <p:nvPr/>
        </p:nvSpPr>
        <p:spPr bwMode="auto">
          <a:xfrm>
            <a:off x="6024564" y="2236028"/>
            <a:ext cx="5947762" cy="25923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tabLst>
                <a:tab pos="457200" algn="l"/>
              </a:tabLs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457200" algn="l"/>
              </a:tabLst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tabLst>
                <a:tab pos="457200" algn="l"/>
              </a:tabLst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Informace o zákazníkovi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bg1"/>
                </a:solidFill>
                <a:cs typeface="Times New Roman" panose="02020603050405020304" pitchFamily="18" charset="0"/>
              </a:rPr>
              <a:t>Kdo je naším zákazníkem /osoba/?</a:t>
            </a:r>
            <a:endParaRPr lang="cs-CZ" altLang="cs-CZ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bg1"/>
                </a:solidFill>
                <a:cs typeface="Times New Roman" panose="02020603050405020304" pitchFamily="18" charset="0"/>
              </a:rPr>
              <a:t>Jaký je podnik našeho zákazníka ?</a:t>
            </a:r>
            <a:endParaRPr lang="cs-CZ" altLang="cs-CZ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bg1"/>
                </a:solidFill>
                <a:cs typeface="Times New Roman" panose="02020603050405020304" pitchFamily="18" charset="0"/>
              </a:rPr>
              <a:t>Co si náš zákazník přeje ?</a:t>
            </a:r>
            <a:endParaRPr lang="cs-CZ" altLang="cs-CZ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chemeClr val="bg1"/>
                </a:solidFill>
                <a:cs typeface="Times New Roman" panose="02020603050405020304" pitchFamily="18" charset="0"/>
              </a:rPr>
              <a:t>Jaký máme blok argumentů ?</a:t>
            </a:r>
            <a:endParaRPr lang="cs-CZ" altLang="cs-CZ" dirty="0">
              <a:solidFill>
                <a:schemeClr val="bg1"/>
              </a:solidFill>
            </a:endParaRPr>
          </a:p>
        </p:txBody>
      </p:sp>
      <p:sp>
        <p:nvSpPr>
          <p:cNvPr id="15368" name="Text Box 5"/>
          <p:cNvSpPr txBox="1">
            <a:spLocks noChangeArrowheads="1"/>
          </p:cNvSpPr>
          <p:nvPr/>
        </p:nvSpPr>
        <p:spPr bwMode="auto">
          <a:xfrm>
            <a:off x="6699102" y="5364116"/>
            <a:ext cx="4309209" cy="115209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800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  <a:cs typeface="Times New Roman" panose="02020603050405020304" pitchFamily="18" charset="0"/>
              </a:rPr>
              <a:t>Proč jsme byli úspěšní a proč jsme byli neúspěšní ?</a:t>
            </a:r>
            <a:endParaRPr lang="cs-CZ" altLang="cs-CZ" sz="2400" dirty="0">
              <a:solidFill>
                <a:schemeClr val="bg1"/>
              </a:solidFill>
            </a:endParaRPr>
          </a:p>
        </p:txBody>
      </p:sp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1565276" y="1060420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15370" name="Rectangle 12"/>
          <p:cNvSpPr>
            <a:spLocks noChangeArrowheads="1"/>
          </p:cNvSpPr>
          <p:nvPr/>
        </p:nvSpPr>
        <p:spPr bwMode="auto">
          <a:xfrm>
            <a:off x="709684" y="959411"/>
            <a:ext cx="7329416" cy="149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tabLst>
                <a:tab pos="457200" algn="l"/>
              </a:tabLs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457200" algn="l"/>
              </a:tabLst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tabLst>
                <a:tab pos="457200" algn="l"/>
              </a:tabLst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457200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 dirty="0">
                <a:solidFill>
                  <a:schemeClr val="tx1"/>
                </a:solidFill>
              </a:rPr>
            </a:br>
            <a:r>
              <a:rPr lang="cs-CZ" altLang="cs-CZ" dirty="0">
                <a:solidFill>
                  <a:schemeClr val="tx1"/>
                </a:solidFill>
                <a:cs typeface="Times New Roman" panose="02020603050405020304" pitchFamily="18" charset="0"/>
              </a:rPr>
              <a:t>Vzhled prodejce – zboží – firma</a:t>
            </a:r>
            <a:endParaRPr lang="cs-CZ" altLang="cs-CZ" dirty="0">
              <a:solidFill>
                <a:schemeClr val="tx1"/>
              </a:solidFill>
            </a:endParaRPr>
          </a:p>
          <a:p>
            <a:pPr indent="0">
              <a:spcBef>
                <a:spcPct val="0"/>
              </a:spcBef>
              <a:buClrTx/>
              <a:buSzTx/>
              <a:buNone/>
            </a:pPr>
            <a:r>
              <a:rPr lang="cs-CZ" altLang="cs-CZ" dirty="0">
                <a:solidFill>
                  <a:schemeClr val="tx1"/>
                </a:solidFill>
                <a:cs typeface="Times New Roman" panose="02020603050405020304" pitchFamily="18" charset="0"/>
              </a:rPr>
              <a:t>Fáze obchodního jednání:</a:t>
            </a:r>
            <a:endParaRPr lang="cs-CZ" altLang="cs-CZ" dirty="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15371" name="Rectangle 14"/>
          <p:cNvSpPr>
            <a:spLocks noChangeArrowheads="1"/>
          </p:cNvSpPr>
          <p:nvPr/>
        </p:nvSpPr>
        <p:spPr bwMode="auto">
          <a:xfrm>
            <a:off x="1565275" y="2310884"/>
            <a:ext cx="6386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5372" name="Rectangle 17"/>
          <p:cNvSpPr>
            <a:spLocks noChangeArrowheads="1"/>
          </p:cNvSpPr>
          <p:nvPr/>
        </p:nvSpPr>
        <p:spPr bwMode="auto">
          <a:xfrm>
            <a:off x="1565275" y="2310884"/>
            <a:ext cx="6386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5373" name="AutoShape 18"/>
          <p:cNvSpPr>
            <a:spLocks noChangeArrowheads="1"/>
          </p:cNvSpPr>
          <p:nvPr/>
        </p:nvSpPr>
        <p:spPr bwMode="auto">
          <a:xfrm>
            <a:off x="5232400" y="2565400"/>
            <a:ext cx="431800" cy="287338"/>
          </a:xfrm>
          <a:prstGeom prst="rightArrow">
            <a:avLst>
              <a:gd name="adj1" fmla="val 50000"/>
              <a:gd name="adj2" fmla="val 37569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15374" name="AutoShape 19"/>
          <p:cNvSpPr>
            <a:spLocks noChangeArrowheads="1"/>
          </p:cNvSpPr>
          <p:nvPr/>
        </p:nvSpPr>
        <p:spPr bwMode="auto">
          <a:xfrm>
            <a:off x="5448301" y="5229226"/>
            <a:ext cx="576263" cy="576263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28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692931" y="210830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ct val="50000"/>
              </a:spcBef>
              <a:buNone/>
            </a:pPr>
            <a:endParaRPr lang="cs-CZ" altLang="cs-CZ" b="1" i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545690"/>
            <a:ext cx="4297080" cy="33941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cs-CZ" sz="4000" b="1" cap="all" dirty="0"/>
          </a:p>
          <a:p>
            <a:pPr>
              <a:defRPr/>
            </a:pPr>
            <a:r>
              <a:rPr lang="cs-CZ" sz="4000" b="1" dirty="0"/>
              <a:t>Psychologie </a:t>
            </a:r>
          </a:p>
          <a:p>
            <a:pPr>
              <a:defRPr/>
            </a:pPr>
            <a:r>
              <a:rPr lang="cs-CZ" sz="4000" b="1" dirty="0"/>
              <a:t>a technika prodeje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274729" y="4965171"/>
            <a:ext cx="2688299" cy="657707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2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Halina </a:t>
            </a:r>
            <a:r>
              <a:rPr lang="cs-CZ" altLang="cs-CZ" sz="12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Starzyczná</a:t>
            </a:r>
            <a:endParaRPr lang="en-GB" altLang="cs-CZ" sz="12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cs-CZ" altLang="cs-CZ" sz="12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 předmětu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100548" y="1660132"/>
            <a:ext cx="4203511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altLang="cs-CZ" sz="3200" b="1" i="1" dirty="0">
                <a:solidFill>
                  <a:srgbClr val="008080"/>
                </a:solidFill>
              </a:rPr>
              <a:t>Cílem přednášky je pochopit psychologické aspekty prodeje </a:t>
            </a:r>
          </a:p>
          <a:p>
            <a:pPr algn="ctr">
              <a:spcBef>
                <a:spcPct val="0"/>
              </a:spcBef>
            </a:pPr>
            <a:r>
              <a:rPr lang="cs-CZ" altLang="cs-CZ" sz="3200" b="1" i="1" dirty="0">
                <a:solidFill>
                  <a:srgbClr val="008080"/>
                </a:solidFill>
              </a:rPr>
              <a:t>v maloobchodě a jejich vliv na ekonomické výsledky</a:t>
            </a:r>
          </a:p>
        </p:txBody>
      </p:sp>
    </p:spTree>
    <p:extLst>
      <p:ext uri="{BB962C8B-B14F-4D97-AF65-F5344CB8AC3E}">
        <p14:creationId xmlns:p14="http://schemas.microsoft.com/office/powerpoint/2010/main" val="1118584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908554" y="2195228"/>
            <a:ext cx="10331355" cy="4233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*Člověk je schopen všeho </a:t>
            </a:r>
            <a:r>
              <a:rPr lang="cs-CZ" altLang="cs-CZ" sz="3200" dirty="0">
                <a:solidFill>
                  <a:srgbClr val="008080"/>
                </a:solidFill>
                <a:cs typeface="Arial" panose="020B0604020202020204" pitchFamily="34" charset="0"/>
              </a:rPr>
              <a:t>– dnes ne, zítra ano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3200" dirty="0">
              <a:solidFill>
                <a:srgbClr val="008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b="1" dirty="0">
                <a:solidFill>
                  <a:srgbClr val="FF0000"/>
                </a:solidFill>
              </a:rPr>
              <a:t>Platí: 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Char char="-"/>
            </a:pPr>
            <a:r>
              <a:rPr lang="cs-CZ" dirty="0">
                <a:solidFill>
                  <a:srgbClr val="008080"/>
                </a:solidFill>
              </a:rPr>
              <a:t>zákazník, který dnes říká ne, může za chvíli nebo zítra říci ano 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Char char="-"/>
            </a:pPr>
            <a:r>
              <a:rPr lang="cs-CZ" dirty="0">
                <a:solidFill>
                  <a:srgbClr val="008080"/>
                </a:solidFill>
              </a:rPr>
              <a:t>tzn., že neztrácíme naději na změnu stanoviska zákazníka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b="1" dirty="0">
                <a:solidFill>
                  <a:srgbClr val="FF0000"/>
                </a:solidFill>
              </a:rPr>
              <a:t>= v pondělí nemá ochotu na schůzku, ve středu již ano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b="1" dirty="0">
                <a:solidFill>
                  <a:srgbClr val="FF0000"/>
                </a:solidFill>
              </a:rPr>
              <a:t>= dnes je proti kontraktu, zítra změní názor.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524001" y="12810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1524001" y="1481139"/>
            <a:ext cx="6334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>
                <a:solidFill>
                  <a:schemeClr val="tx1"/>
                </a:solidFill>
              </a:rPr>
            </a:br>
            <a:endParaRPr lang="cs-CZ" altLang="cs-CZ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6390" name="Rectangle 10"/>
          <p:cNvSpPr>
            <a:spLocks noChangeArrowheads="1"/>
          </p:cNvSpPr>
          <p:nvPr/>
        </p:nvSpPr>
        <p:spPr bwMode="auto">
          <a:xfrm>
            <a:off x="178231" y="1567093"/>
            <a:ext cx="1133547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>
                <a:solidFill>
                  <a:srgbClr val="008080"/>
                </a:solidFill>
                <a:cs typeface="Times New Roman" panose="02020603050405020304" pitchFamily="18" charset="0"/>
              </a:rPr>
              <a:t>Při obchodním jednání se využívají některá psychologická pravidla:</a:t>
            </a:r>
            <a:endParaRPr lang="cs-CZ" altLang="cs-CZ" dirty="0">
              <a:solidFill>
                <a:srgbClr val="008080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 dirty="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24001" y="270548"/>
            <a:ext cx="8643937" cy="1086229"/>
          </a:xfrm>
          <a:prstGeom prst="rect">
            <a:avLst/>
          </a:prstGeom>
          <a:solidFill>
            <a:srgbClr val="008080"/>
          </a:solidFill>
          <a:ln w="2857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Psychologická pravidla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při obchodním jednání</a:t>
            </a:r>
            <a:endParaRPr lang="cs-CZ" altLang="cs-CZ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95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1524001" y="177421"/>
            <a:ext cx="8643937" cy="1086229"/>
          </a:xfrm>
          <a:prstGeom prst="rect">
            <a:avLst/>
          </a:prstGeom>
          <a:solidFill>
            <a:srgbClr val="008080"/>
          </a:solidFill>
          <a:ln w="2857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Psychologická pravidla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při obchodním jednání</a:t>
            </a:r>
            <a:endParaRPr lang="cs-CZ" altLang="cs-CZ" sz="3600" dirty="0">
              <a:solidFill>
                <a:schemeClr val="bg1"/>
              </a:solidFill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570183" y="2019452"/>
            <a:ext cx="8551572" cy="4233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b="1" dirty="0">
                <a:solidFill>
                  <a:srgbClr val="008080"/>
                </a:solidFill>
                <a:latin typeface="+mn-lt"/>
                <a:cs typeface="Times New Roman" panose="02020603050405020304" pitchFamily="18" charset="0"/>
              </a:rPr>
              <a:t>*</a:t>
            </a:r>
            <a:r>
              <a:rPr lang="cs-CZ" altLang="cs-CZ" sz="3200" b="1" dirty="0">
                <a:solidFill>
                  <a:srgbClr val="008080"/>
                </a:solidFill>
                <a:cs typeface="Arial" panose="020B0604020202020204" pitchFamily="34" charset="0"/>
              </a:rPr>
              <a:t>V určitém okamžiku má člověk v hlavě jen jednu myšlenku a jen jeden záměr </a:t>
            </a:r>
            <a:r>
              <a:rPr lang="cs-CZ" altLang="cs-CZ" sz="3200" dirty="0">
                <a:solidFill>
                  <a:srgbClr val="008080"/>
                </a:solidFill>
                <a:cs typeface="Arial" panose="020B0604020202020204" pitchFamily="34" charset="0"/>
              </a:rPr>
              <a:t>– </a:t>
            </a:r>
            <a:endParaRPr lang="cs-CZ" altLang="cs-CZ" sz="4800" dirty="0">
              <a:solidFill>
                <a:srgbClr val="00808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b="1" dirty="0">
                <a:solidFill>
                  <a:srgbClr val="FF0000"/>
                </a:solidFill>
                <a:cs typeface="Arial" panose="020B0604020202020204" pitchFamily="34" charset="0"/>
              </a:rPr>
              <a:t>Platí: 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Char char="-"/>
            </a:pPr>
            <a:r>
              <a:rPr lang="cs-CZ" dirty="0">
                <a:solidFill>
                  <a:srgbClr val="008080"/>
                </a:solidFill>
                <a:cs typeface="Arial" panose="020B0604020202020204" pitchFamily="34" charset="0"/>
              </a:rPr>
              <a:t>je na nás přivést zákazníka na směr, který sledujeme při jednání, </a:t>
            </a:r>
            <a:r>
              <a:rPr lang="cs-CZ" altLang="cs-CZ" dirty="0">
                <a:solidFill>
                  <a:srgbClr val="008080"/>
                </a:solidFill>
                <a:cs typeface="Arial" panose="020B0604020202020204" pitchFamily="34" charset="0"/>
              </a:rPr>
              <a:t>iniciujeme směr přemýšlení zákazníka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b="1" dirty="0">
                <a:solidFill>
                  <a:srgbClr val="FF0000"/>
                </a:solidFill>
                <a:cs typeface="Arial" panose="020B0604020202020204" pitchFamily="34" charset="0"/>
              </a:rPr>
              <a:t>= sdělíme nějakou myšlenku týkající se produktu, jeho funkce např., která zákazníka zaujme.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3200" dirty="0">
              <a:solidFill>
                <a:srgbClr val="FF0000"/>
              </a:solidFill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524001" y="12810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44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891832" y="2290764"/>
            <a:ext cx="9935570" cy="37415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sz="3200" b="1" dirty="0">
                <a:solidFill>
                  <a:srgbClr val="008080"/>
                </a:solidFill>
                <a:cs typeface="Times New Roman" panose="02020603050405020304" pitchFamily="18" charset="0"/>
              </a:rPr>
              <a:t>*Každý vnější popud vyvolává určitou představu 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rgbClr val="FF0000"/>
                </a:solidFill>
                <a:cs typeface="Times New Roman" panose="02020603050405020304" pitchFamily="18" charset="0"/>
              </a:rPr>
              <a:t>Platí: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dirty="0">
                <a:solidFill>
                  <a:srgbClr val="008080"/>
                </a:solidFill>
                <a:cs typeface="Times New Roman" panose="02020603050405020304" pitchFamily="18" charset="0"/>
              </a:rPr>
              <a:t>– </a:t>
            </a:r>
            <a:r>
              <a:rPr lang="cs-CZ" dirty="0">
                <a:solidFill>
                  <a:srgbClr val="008080"/>
                </a:solidFill>
              </a:rPr>
              <a:t>zde působí index zapamatování, tzn., že argumentace pronesená v několika formách může pozitivně ovlivnit rozhodnutí našeho partnera.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b="1" dirty="0">
                <a:solidFill>
                  <a:srgbClr val="FF0000"/>
                </a:solidFill>
              </a:rPr>
              <a:t>= kromě slovní argumentace jsou vhodné i další formy, jako například významná reference, prospekty, schémata, makety, možnost vzít výrobek do ruky, ochutnat atd.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endParaRPr lang="cs-CZ" altLang="cs-CZ" sz="2400" dirty="0">
              <a:solidFill>
                <a:schemeClr val="tx1"/>
              </a:solidFill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524001" y="12810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1524001" y="1481139"/>
            <a:ext cx="6334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>
                <a:solidFill>
                  <a:schemeClr val="tx1"/>
                </a:solidFill>
              </a:rPr>
            </a:br>
            <a:endParaRPr lang="cs-CZ" altLang="cs-CZ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24001" y="270548"/>
            <a:ext cx="8643937" cy="1086229"/>
          </a:xfrm>
          <a:prstGeom prst="rect">
            <a:avLst/>
          </a:prstGeom>
          <a:solidFill>
            <a:srgbClr val="008080"/>
          </a:solidFill>
          <a:ln w="2857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Psychologická pravidla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při obchodním jednání</a:t>
            </a:r>
            <a:endParaRPr lang="cs-CZ" altLang="cs-CZ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802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524001" y="1885951"/>
            <a:ext cx="8256589" cy="4233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b="1" dirty="0">
                <a:solidFill>
                  <a:srgbClr val="008080"/>
                </a:solidFill>
                <a:cs typeface="Times New Roman" panose="02020603050405020304" pitchFamily="18" charset="0"/>
              </a:rPr>
              <a:t>*Zákazník má mít stále právo výběru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3200" b="1" dirty="0">
              <a:solidFill>
                <a:srgbClr val="00808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b="1" dirty="0">
                <a:solidFill>
                  <a:srgbClr val="FF0000"/>
                </a:solidFill>
                <a:cs typeface="Times New Roman" panose="02020603050405020304" pitchFamily="18" charset="0"/>
              </a:rPr>
              <a:t>Platí: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dirty="0">
                <a:solidFill>
                  <a:srgbClr val="008080"/>
                </a:solidFill>
                <a:cs typeface="Times New Roman" panose="02020603050405020304" pitchFamily="18" charset="0"/>
              </a:rPr>
              <a:t>zákazníka musíme přesvědčit, ne ho nutit ke koupi.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altLang="cs-CZ" b="1" dirty="0">
                <a:solidFill>
                  <a:srgbClr val="FF0000"/>
                </a:solidFill>
                <a:cs typeface="Times New Roman" panose="02020603050405020304" pitchFamily="18" charset="0"/>
              </a:rPr>
              <a:t>= přesvědčujeme argumentací, předváděním funkcí a vlastností produktu, srovnáváním s konkurenčními produkty a vysvětlujeme přínos pro zákazníka</a:t>
            </a:r>
            <a:endParaRPr lang="cs-CZ" altLang="cs-CZ" b="1" dirty="0">
              <a:solidFill>
                <a:srgbClr val="FF0000"/>
              </a:solidFill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524001" y="12810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1524001" y="1481139"/>
            <a:ext cx="6334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>
                <a:solidFill>
                  <a:schemeClr val="tx1"/>
                </a:solidFill>
              </a:rPr>
            </a:br>
            <a:endParaRPr lang="cs-CZ" altLang="cs-CZ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24001" y="270548"/>
            <a:ext cx="8643937" cy="1086229"/>
          </a:xfrm>
          <a:prstGeom prst="rect">
            <a:avLst/>
          </a:prstGeom>
          <a:solidFill>
            <a:srgbClr val="008080"/>
          </a:solidFill>
          <a:ln w="2857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Psychologická pravidla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při obchodním jednání</a:t>
            </a:r>
            <a:endParaRPr lang="cs-CZ" altLang="cs-CZ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602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616366" y="1817143"/>
            <a:ext cx="8551572" cy="42338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b="1" dirty="0">
                <a:solidFill>
                  <a:srgbClr val="008080"/>
                </a:solidFill>
                <a:cs typeface="Times New Roman" panose="02020603050405020304" pitchFamily="18" charset="0"/>
              </a:rPr>
              <a:t>*Zákazník zapomíná třetí řešení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3200" dirty="0">
              <a:solidFill>
                <a:srgbClr val="008080"/>
              </a:solidFill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Platí: </a:t>
            </a:r>
          </a:p>
          <a:p>
            <a:pPr marL="457200" indent="-457200">
              <a:spcBef>
                <a:spcPct val="0"/>
              </a:spcBef>
              <a:buClrTx/>
              <a:buSzTx/>
              <a:buFontTx/>
              <a:buChar char="-"/>
            </a:pPr>
            <a:r>
              <a:rPr lang="cs-CZ" altLang="cs-CZ" dirty="0">
                <a:solidFill>
                  <a:srgbClr val="008080"/>
                </a:solidFill>
              </a:rPr>
              <a:t>j</a:t>
            </a:r>
            <a:r>
              <a:rPr lang="cs-CZ" dirty="0">
                <a:solidFill>
                  <a:srgbClr val="008080"/>
                </a:solidFill>
              </a:rPr>
              <a:t>e-li zákazník postaven před dvě možnosti, pak zapomíná třetí, obvykle negativní. 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cs-CZ" b="1" dirty="0">
                <a:solidFill>
                  <a:srgbClr val="FF0000"/>
                </a:solidFill>
              </a:rPr>
              <a:t>= např. vyhovuje Vám pondělí nebo středa ke schůzce, tato otázka jakoby vylučovala možnost neuskutečnění schůzky vůbec.</a:t>
            </a:r>
            <a:endParaRPr lang="cs-CZ" altLang="cs-CZ" sz="2400" b="1" dirty="0">
              <a:solidFill>
                <a:srgbClr val="FF0000"/>
              </a:solidFill>
            </a:endParaRPr>
          </a:p>
        </p:txBody>
      </p:sp>
      <p:sp>
        <p:nvSpPr>
          <p:cNvPr id="16388" name="Rectangle 6"/>
          <p:cNvSpPr>
            <a:spLocks noChangeArrowheads="1"/>
          </p:cNvSpPr>
          <p:nvPr/>
        </p:nvSpPr>
        <p:spPr bwMode="auto">
          <a:xfrm>
            <a:off x="1524001" y="1281083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2000">
              <a:solidFill>
                <a:schemeClr val="tx1"/>
              </a:solidFill>
            </a:endParaRPr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1524001" y="1481139"/>
            <a:ext cx="6334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>
                <a:solidFill>
                  <a:schemeClr val="tx1"/>
                </a:solidFill>
              </a:rPr>
            </a:br>
            <a:endParaRPr lang="cs-CZ" altLang="cs-CZ" sz="1800">
              <a:solidFill>
                <a:schemeClr val="tx1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24001" y="270548"/>
            <a:ext cx="8643937" cy="1086229"/>
          </a:xfrm>
          <a:prstGeom prst="rect">
            <a:avLst/>
          </a:prstGeom>
          <a:solidFill>
            <a:srgbClr val="008080"/>
          </a:solidFill>
          <a:ln w="28575">
            <a:solidFill>
              <a:srgbClr val="99CCFF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Psychologická pravidla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při obchodním jednání</a:t>
            </a:r>
            <a:endParaRPr lang="cs-CZ" altLang="cs-CZ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726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1524000" y="2445822"/>
            <a:ext cx="6386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960201" y="437638"/>
            <a:ext cx="8374868" cy="1152525"/>
          </a:xfrm>
          <a:prstGeom prst="rect">
            <a:avLst/>
          </a:prstGeom>
          <a:solidFill>
            <a:srgbClr val="008080"/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Psychologické aspekty rozmístění zboží na prodejní ploše</a:t>
            </a:r>
            <a:endParaRPr lang="cs-CZ" altLang="cs-CZ" sz="3600" dirty="0">
              <a:solidFill>
                <a:schemeClr val="bg1"/>
              </a:solidFill>
            </a:endParaRP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772352" y="2522070"/>
            <a:ext cx="9735141" cy="32162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tabLst>
                <a:tab pos="906463" algn="l"/>
              </a:tabLs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906463" algn="l"/>
              </a:tabLst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tabLst>
                <a:tab pos="906463" algn="l"/>
              </a:tabLst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cs-CZ" altLang="cs-CZ" sz="1100" dirty="0">
                <a:solidFill>
                  <a:schemeClr val="tx1"/>
                </a:solidFill>
              </a:rPr>
            </a:br>
            <a:r>
              <a:rPr lang="cs-CZ" altLang="cs-CZ" sz="3200" dirty="0">
                <a:solidFill>
                  <a:srgbClr val="008080"/>
                </a:solidFill>
                <a:cs typeface="Times New Roman" panose="02020603050405020304" pitchFamily="18" charset="0"/>
              </a:rPr>
              <a:t>Orientace zákazníka na prodejní ploše, 87% se točí </a:t>
            </a:r>
            <a:r>
              <a:rPr lang="cs-CZ" altLang="cs-CZ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doprava.</a:t>
            </a:r>
            <a:endParaRPr lang="cs-CZ" altLang="cs-CZ" sz="3200" b="1" dirty="0">
              <a:solidFill>
                <a:srgbClr val="FF000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 typeface="Symbol" panose="05050102010706020507" pitchFamily="18" charset="2"/>
              <a:buChar char=""/>
            </a:pPr>
            <a:r>
              <a:rPr lang="cs-CZ" altLang="cs-CZ" sz="3200" dirty="0">
                <a:solidFill>
                  <a:srgbClr val="008080"/>
                </a:solidFill>
                <a:cs typeface="Times New Roman" panose="02020603050405020304" pitchFamily="18" charset="0"/>
              </a:rPr>
              <a:t> Vytváření hlavních a vedlejších proudů zákazníků </a:t>
            </a:r>
          </a:p>
          <a:p>
            <a:pPr algn="just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3200" dirty="0">
                <a:solidFill>
                  <a:srgbClr val="008080"/>
                </a:solidFill>
                <a:cs typeface="Times New Roman" panose="02020603050405020304" pitchFamily="18" charset="0"/>
              </a:rPr>
              <a:t>   na prodejní ploše.</a:t>
            </a:r>
            <a:endParaRPr lang="cs-CZ" altLang="cs-CZ" sz="3200" dirty="0">
              <a:solidFill>
                <a:srgbClr val="00808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 typeface="Symbol" panose="05050102010706020507" pitchFamily="18" charset="2"/>
              <a:buChar char=""/>
            </a:pPr>
            <a:r>
              <a:rPr lang="cs-CZ" altLang="cs-CZ" sz="3200" dirty="0">
                <a:solidFill>
                  <a:srgbClr val="008080"/>
                </a:solidFill>
                <a:cs typeface="Times New Roman" panose="02020603050405020304" pitchFamily="18" charset="0"/>
              </a:rPr>
              <a:t> Umístění zboží pravidelně kupovaného – dvojí přístup, co nejblíže, co nejdále</a:t>
            </a:r>
            <a:endParaRPr lang="cs-CZ" altLang="cs-CZ" sz="3200" dirty="0">
              <a:solidFill>
                <a:srgbClr val="00808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224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1524000" y="2445822"/>
            <a:ext cx="6386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indent="449263"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960201" y="437638"/>
            <a:ext cx="8374868" cy="1152525"/>
          </a:xfrm>
          <a:prstGeom prst="rect">
            <a:avLst/>
          </a:prstGeom>
          <a:solidFill>
            <a:srgbClr val="008080"/>
          </a:solidFill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chemeClr val="bg1"/>
                </a:solidFill>
                <a:cs typeface="Times New Roman" panose="02020603050405020304" pitchFamily="18" charset="0"/>
              </a:rPr>
              <a:t>Psychologické aspekty rozmístění zboží na prodejní ploše</a:t>
            </a:r>
            <a:endParaRPr lang="cs-CZ" altLang="cs-CZ" sz="3600" dirty="0">
              <a:solidFill>
                <a:schemeClr val="bg1"/>
              </a:solidFill>
            </a:endParaRPr>
          </a:p>
        </p:txBody>
      </p:sp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1123230" y="2605197"/>
            <a:ext cx="8890784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tabLst>
                <a:tab pos="906463" algn="l"/>
              </a:tabLst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906463" algn="l"/>
              </a:tabLst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tabLst>
                <a:tab pos="906463" algn="l"/>
              </a:tabLst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tabLst>
                <a:tab pos="906463" algn="l"/>
              </a:tabLst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200" dirty="0">
                <a:solidFill>
                  <a:srgbClr val="008080"/>
                </a:solidFill>
                <a:cs typeface="Times New Roman" panose="02020603050405020304" pitchFamily="18" charset="0"/>
              </a:rPr>
              <a:t>Zásady vizuální nabídky (správné zboží, správné místo, správná cena, správná doba…)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3200" dirty="0">
              <a:solidFill>
                <a:srgbClr val="008080"/>
              </a:solidFill>
            </a:endParaRPr>
          </a:p>
          <a:p>
            <a:pPr algn="just">
              <a:spcBef>
                <a:spcPct val="0"/>
              </a:spcBef>
              <a:buClrTx/>
              <a:buSzTx/>
              <a:buFont typeface="Symbol" panose="05050102010706020507" pitchFamily="18" charset="2"/>
              <a:buChar char=""/>
            </a:pPr>
            <a:r>
              <a:rPr lang="cs-CZ" altLang="cs-CZ" sz="3200" dirty="0">
                <a:solidFill>
                  <a:srgbClr val="008080"/>
                </a:solidFill>
                <a:cs typeface="Times New Roman" panose="02020603050405020304" pitchFamily="18" charset="0"/>
              </a:rPr>
              <a:t>Umístění zboží v regále (ve výšce očí, v dohledu, ve výšce k uchopení, ve výši kolen).</a:t>
            </a:r>
            <a:endParaRPr lang="cs-CZ" altLang="cs-CZ" sz="3200" dirty="0">
              <a:solidFill>
                <a:srgbClr val="00808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71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4275" y="146482"/>
            <a:ext cx="9446525" cy="88423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Zásady předvádění zboží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6419" y="838133"/>
            <a:ext cx="9533822" cy="236435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Správné zboží </a:t>
            </a:r>
            <a:r>
              <a:rPr lang="cs-CZ" altLang="cs-CZ" sz="3200" b="1" dirty="0">
                <a:solidFill>
                  <a:srgbClr val="FF0000"/>
                </a:solidFill>
              </a:rPr>
              <a:t>(průzkum trhu, informace od spotřebitelů, výběr zboží…zvláštní nabídky …</a:t>
            </a:r>
          </a:p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Správné množství </a:t>
            </a:r>
            <a:r>
              <a:rPr lang="cs-CZ" altLang="cs-CZ" sz="3200" b="1" dirty="0">
                <a:solidFill>
                  <a:srgbClr val="FF0000"/>
                </a:solidFill>
              </a:rPr>
              <a:t>(sledování evidence prodejnosti, plánování zásob, analýza ABC, výprodeje …)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5FF85B2A-93D2-450C-B38C-0CE6473C40F7}"/>
              </a:ext>
            </a:extLst>
          </p:cNvPr>
          <p:cNvSpPr txBox="1">
            <a:spLocks noChangeArrowheads="1"/>
          </p:cNvSpPr>
          <p:nvPr/>
        </p:nvSpPr>
        <p:spPr>
          <a:xfrm>
            <a:off x="826419" y="3743471"/>
            <a:ext cx="9986584" cy="236435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3200" b="1" dirty="0">
                <a:solidFill>
                  <a:srgbClr val="008080"/>
                </a:solidFill>
              </a:rPr>
              <a:t>Správná cena </a:t>
            </a:r>
            <a:r>
              <a:rPr lang="cs-CZ" altLang="cs-CZ" sz="3200" b="1" dirty="0">
                <a:solidFill>
                  <a:srgbClr val="FF0000"/>
                </a:solidFill>
              </a:rPr>
              <a:t>(dle tržního segmentu, dle konkurence…)</a:t>
            </a:r>
          </a:p>
          <a:p>
            <a:r>
              <a:rPr lang="cs-CZ" altLang="cs-CZ" sz="3200" b="1" dirty="0">
                <a:solidFill>
                  <a:srgbClr val="008080"/>
                </a:solidFill>
              </a:rPr>
              <a:t>Správné místo </a:t>
            </a:r>
            <a:r>
              <a:rPr lang="cs-CZ" altLang="cs-CZ" sz="3200" b="1" dirty="0">
                <a:solidFill>
                  <a:srgbClr val="FF0000"/>
                </a:solidFill>
              </a:rPr>
              <a:t>(sledování pohybu zákazníků, regál…merchandising, tepelné mapy)</a:t>
            </a:r>
          </a:p>
          <a:p>
            <a:r>
              <a:rPr lang="cs-CZ" altLang="cs-CZ" sz="3200" b="1" dirty="0">
                <a:solidFill>
                  <a:srgbClr val="008080"/>
                </a:solidFill>
              </a:rPr>
              <a:t>Správná doba </a:t>
            </a:r>
            <a:r>
              <a:rPr lang="cs-CZ" altLang="cs-CZ" sz="3200" b="1" dirty="0">
                <a:solidFill>
                  <a:srgbClr val="FF0000"/>
                </a:solidFill>
              </a:rPr>
              <a:t>(dle zájmu zákazníka, dle sezóny, dle ŽC).</a:t>
            </a:r>
          </a:p>
        </p:txBody>
      </p:sp>
    </p:spTree>
    <p:extLst>
      <p:ext uri="{BB962C8B-B14F-4D97-AF65-F5344CB8AC3E}">
        <p14:creationId xmlns:p14="http://schemas.microsoft.com/office/powerpoint/2010/main" val="470929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Zvláštní nabídky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43857"/>
            <a:ext cx="8194983" cy="370645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Zavedení nových výrobků</a:t>
            </a:r>
          </a:p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Výprodej posledních kusů</a:t>
            </a:r>
          </a:p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Sezónní zboží</a:t>
            </a:r>
          </a:p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Prodej zboží časově omezeného (dle cen, dle místa původu…)</a:t>
            </a:r>
          </a:p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Výprodeje, akční slevy…</a:t>
            </a:r>
          </a:p>
          <a:p>
            <a:pPr eaLnBrk="1" hangingPunct="1"/>
            <a:r>
              <a:rPr lang="cs-CZ" altLang="cs-CZ" sz="3200" b="1" dirty="0">
                <a:solidFill>
                  <a:srgbClr val="008080"/>
                </a:solidFill>
              </a:rPr>
              <a:t>Produktové letáky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061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498075" cy="1325563"/>
          </a:xfrm>
        </p:spPr>
        <p:txBody>
          <a:bodyPr/>
          <a:lstStyle/>
          <a:p>
            <a:r>
              <a:rPr lang="cs-CZ" dirty="0"/>
              <a:t>Produktové letáky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4" name="Picture 5" descr="Leták BILLA akční leták - strana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390" y="1811266"/>
            <a:ext cx="3482144" cy="401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eták Lidl magazín - Zahrada a balkon JARO 2018 - strana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255" y="1811266"/>
            <a:ext cx="3263780" cy="418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5194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251520" y="195486"/>
            <a:ext cx="4536504" cy="50770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525178" y="514222"/>
            <a:ext cx="4784758" cy="6063916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9" name="Nadpis 1"/>
          <p:cNvSpPr txBox="1">
            <a:spLocks/>
          </p:cNvSpPr>
          <p:nvPr/>
        </p:nvSpPr>
        <p:spPr>
          <a:xfrm>
            <a:off x="666806" y="1165203"/>
            <a:ext cx="4297080" cy="22838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cs-CZ" sz="4000" b="1" dirty="0"/>
          </a:p>
          <a:p>
            <a:r>
              <a:rPr lang="cs-CZ" sz="4000" b="1" dirty="0"/>
              <a:t>Psychologie </a:t>
            </a:r>
          </a:p>
          <a:p>
            <a:r>
              <a:rPr lang="cs-CZ" sz="4000" b="1" dirty="0"/>
              <a:t>a technika prodeje</a:t>
            </a:r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396842" y="2976893"/>
            <a:ext cx="4837008" cy="2884351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5701403" y="1747569"/>
            <a:ext cx="6270923" cy="44485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Motivace zákazníků</a:t>
            </a:r>
          </a:p>
          <a:p>
            <a:pPr marL="0" indent="0"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Komunikace se zákazníkem</a:t>
            </a:r>
          </a:p>
          <a:p>
            <a:pPr marL="0" indent="0"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verbální a neverbální)</a:t>
            </a:r>
          </a:p>
          <a:p>
            <a:pPr marL="0" indent="0"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Námitky zákazníka – argumentační agenda</a:t>
            </a:r>
          </a:p>
          <a:p>
            <a:pPr marL="0" indent="0"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Obchodní jednání, jeho průběh a pravidla</a:t>
            </a:r>
          </a:p>
          <a:p>
            <a:pPr marL="0" indent="0">
              <a:buNone/>
            </a:pPr>
            <a:r>
              <a:rPr lang="cs-CZ" altLang="cs-CZ" sz="2800" b="1" dirty="0">
                <a:solidFill>
                  <a:srgbClr val="008080"/>
                </a:solidFill>
              </a:rPr>
              <a:t>Psychologické aspekty rozmístění zboží na prodejně</a:t>
            </a:r>
            <a:r>
              <a:rPr lang="cs-CZ" altLang="cs-CZ" sz="2800" dirty="0">
                <a:solidFill>
                  <a:srgbClr val="008080"/>
                </a:solidFill>
              </a:rPr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60612" y="3872753"/>
            <a:ext cx="36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Struktura přednášky</a:t>
            </a:r>
          </a:p>
        </p:txBody>
      </p:sp>
    </p:spTree>
    <p:extLst>
      <p:ext uri="{BB962C8B-B14F-4D97-AF65-F5344CB8AC3E}">
        <p14:creationId xmlns:p14="http://schemas.microsoft.com/office/powerpoint/2010/main" val="16285217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7077" y="906664"/>
            <a:ext cx="8509987" cy="740344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Výprodeje – jako podpora prodeje  - </a:t>
            </a:r>
            <a:r>
              <a:rPr lang="cs-CZ" sz="3600" b="1" dirty="0">
                <a:solidFill>
                  <a:srgbClr val="FF0000"/>
                </a:solidFill>
                <a:latin typeface="+mn-lt"/>
              </a:rPr>
              <a:t>praxe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60294" y="2360868"/>
            <a:ext cx="7970292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8080"/>
                </a:solidFill>
              </a:rPr>
              <a:t>Firmy organizují výprodeje:</a:t>
            </a: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Předvánoční </a:t>
            </a:r>
            <a:r>
              <a:rPr lang="cs-CZ" sz="2800" dirty="0">
                <a:solidFill>
                  <a:srgbClr val="008080"/>
                </a:solidFill>
              </a:rPr>
              <a:t> - některé firmy realizují i výprodeje už před vánocemi (</a:t>
            </a:r>
            <a:r>
              <a:rPr lang="cs-CZ" sz="2800" dirty="0">
                <a:solidFill>
                  <a:srgbClr val="FF0000"/>
                </a:solidFill>
              </a:rPr>
              <a:t>např. LIDL </a:t>
            </a:r>
            <a:r>
              <a:rPr lang="cs-CZ" sz="2800" dirty="0">
                <a:solidFill>
                  <a:srgbClr val="008080"/>
                </a:solidFill>
              </a:rPr>
              <a:t>). </a:t>
            </a:r>
          </a:p>
          <a:p>
            <a:pPr marL="285750" indent="-285750">
              <a:buFontTx/>
              <a:buChar char="-"/>
            </a:pPr>
            <a:endParaRPr lang="cs-CZ" sz="2800" dirty="0">
              <a:solidFill>
                <a:srgbClr val="00808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Povánoční </a:t>
            </a:r>
            <a:r>
              <a:rPr lang="cs-CZ" sz="2800" dirty="0">
                <a:solidFill>
                  <a:srgbClr val="008080"/>
                </a:solidFill>
              </a:rPr>
              <a:t>– kamenné prodejny i e-shopy.</a:t>
            </a:r>
          </a:p>
          <a:p>
            <a:pPr marL="285750" indent="-285750">
              <a:buFontTx/>
              <a:buChar char="-"/>
            </a:pPr>
            <a:endParaRPr lang="cs-CZ" sz="2800" dirty="0">
              <a:solidFill>
                <a:srgbClr val="00808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2800" b="1" dirty="0">
                <a:solidFill>
                  <a:srgbClr val="008080"/>
                </a:solidFill>
              </a:rPr>
              <a:t>Sezónní</a:t>
            </a:r>
            <a:r>
              <a:rPr lang="cs-CZ" sz="2800" dirty="0">
                <a:solidFill>
                  <a:srgbClr val="008080"/>
                </a:solidFill>
              </a:rPr>
              <a:t> -  po uplynutí ročních období, po zahájení školního roku, …</a:t>
            </a:r>
          </a:p>
        </p:txBody>
      </p:sp>
      <p:sp>
        <p:nvSpPr>
          <p:cNvPr id="5" name="Obdélník 4"/>
          <p:cNvSpPr/>
          <p:nvPr/>
        </p:nvSpPr>
        <p:spPr>
          <a:xfrm>
            <a:off x="9962866" y="5351046"/>
            <a:ext cx="1610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https://retailnews.cz/aktualne/povanocni-vyprodeje-stouply-o-petinu-a-vice-utraceli-muzi/</a:t>
            </a:r>
          </a:p>
        </p:txBody>
      </p:sp>
    </p:spTree>
    <p:extLst>
      <p:ext uri="{BB962C8B-B14F-4D97-AF65-F5344CB8AC3E}">
        <p14:creationId xmlns:p14="http://schemas.microsoft.com/office/powerpoint/2010/main" val="23652054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4"/>
          <p:cNvGrpSpPr>
            <a:grpSpLocks noChangeAspect="1"/>
          </p:cNvGrpSpPr>
          <p:nvPr/>
        </p:nvGrpSpPr>
        <p:grpSpPr bwMode="auto">
          <a:xfrm>
            <a:off x="693738" y="838133"/>
            <a:ext cx="8426450" cy="4751387"/>
            <a:chOff x="2205" y="1893"/>
            <a:chExt cx="8064" cy="4464"/>
          </a:xfrm>
        </p:grpSpPr>
        <p:sp>
          <p:nvSpPr>
            <p:cNvPr id="20485" name="AutoShape 5"/>
            <p:cNvSpPr>
              <a:spLocks noChangeAspect="1" noChangeArrowheads="1"/>
            </p:cNvSpPr>
            <p:nvPr/>
          </p:nvSpPr>
          <p:spPr bwMode="auto">
            <a:xfrm>
              <a:off x="2205" y="1893"/>
              <a:ext cx="8064" cy="4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486" name="Text Box 6"/>
            <p:cNvSpPr txBox="1">
              <a:spLocks noChangeArrowheads="1"/>
            </p:cNvSpPr>
            <p:nvPr/>
          </p:nvSpPr>
          <p:spPr bwMode="auto">
            <a:xfrm>
              <a:off x="2205" y="1893"/>
              <a:ext cx="8064" cy="44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3501" y="2037"/>
              <a:ext cx="4320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200">
                  <a:solidFill>
                    <a:schemeClr val="tx1"/>
                  </a:solidFill>
                </a:rPr>
                <a:t>BB</a:t>
              </a: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6381" y="2037"/>
              <a:ext cx="1440" cy="720"/>
            </a:xfrm>
            <a:prstGeom prst="rect">
              <a:avLst/>
            </a:prstGeom>
            <a:solidFill>
              <a:schemeClr val="tx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>
              <a:off x="3501" y="2037"/>
              <a:ext cx="1296" cy="7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490" name="Text Box 10"/>
            <p:cNvSpPr txBox="1">
              <a:spLocks noChangeArrowheads="1"/>
            </p:cNvSpPr>
            <p:nvPr/>
          </p:nvSpPr>
          <p:spPr bwMode="auto">
            <a:xfrm>
              <a:off x="4797" y="2037"/>
              <a:ext cx="1584" cy="72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0491" name="Text Box 11"/>
            <p:cNvSpPr txBox="1">
              <a:spLocks noChangeArrowheads="1"/>
            </p:cNvSpPr>
            <p:nvPr/>
          </p:nvSpPr>
          <p:spPr bwMode="auto">
            <a:xfrm>
              <a:off x="8685" y="1893"/>
              <a:ext cx="1584" cy="12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chemeClr val="bg1"/>
                  </a:solidFill>
                </a:rPr>
                <a:t>87% orientace doprava</a:t>
              </a:r>
              <a:endParaRPr lang="cs-CZ" altLang="cs-CZ" sz="2000">
                <a:solidFill>
                  <a:schemeClr val="bg1"/>
                </a:solidFill>
              </a:endParaRPr>
            </a:p>
          </p:txBody>
        </p:sp>
        <p:sp>
          <p:nvSpPr>
            <p:cNvPr id="20492" name="Text Box 12"/>
            <p:cNvSpPr txBox="1">
              <a:spLocks noChangeArrowheads="1"/>
            </p:cNvSpPr>
            <p:nvPr/>
          </p:nvSpPr>
          <p:spPr bwMode="auto">
            <a:xfrm>
              <a:off x="2493" y="2181"/>
              <a:ext cx="720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20493" name="Line 13"/>
            <p:cNvSpPr>
              <a:spLocks noChangeShapeType="1"/>
            </p:cNvSpPr>
            <p:nvPr/>
          </p:nvSpPr>
          <p:spPr bwMode="auto">
            <a:xfrm flipH="1">
              <a:off x="3213" y="3189"/>
              <a:ext cx="4896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494" name="Text Box 14"/>
            <p:cNvSpPr txBox="1">
              <a:spLocks noChangeArrowheads="1"/>
            </p:cNvSpPr>
            <p:nvPr/>
          </p:nvSpPr>
          <p:spPr bwMode="auto">
            <a:xfrm>
              <a:off x="2493" y="3189"/>
              <a:ext cx="432" cy="86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495" name="Text Box 15"/>
            <p:cNvSpPr txBox="1">
              <a:spLocks noChangeArrowheads="1"/>
            </p:cNvSpPr>
            <p:nvPr/>
          </p:nvSpPr>
          <p:spPr bwMode="auto">
            <a:xfrm>
              <a:off x="2493" y="4053"/>
              <a:ext cx="432" cy="86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20496" name="Text Box 16"/>
            <p:cNvSpPr txBox="1">
              <a:spLocks noChangeArrowheads="1"/>
            </p:cNvSpPr>
            <p:nvPr/>
          </p:nvSpPr>
          <p:spPr bwMode="auto">
            <a:xfrm>
              <a:off x="2493" y="4917"/>
              <a:ext cx="432" cy="57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3501" y="5637"/>
              <a:ext cx="1008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498" name="Text Box 18"/>
            <p:cNvSpPr txBox="1">
              <a:spLocks noChangeArrowheads="1"/>
            </p:cNvSpPr>
            <p:nvPr/>
          </p:nvSpPr>
          <p:spPr bwMode="auto">
            <a:xfrm>
              <a:off x="4509" y="5637"/>
              <a:ext cx="2160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499" name="Text Box 19"/>
            <p:cNvSpPr txBox="1">
              <a:spLocks noChangeArrowheads="1"/>
            </p:cNvSpPr>
            <p:nvPr/>
          </p:nvSpPr>
          <p:spPr bwMode="auto">
            <a:xfrm>
              <a:off x="6669" y="5637"/>
              <a:ext cx="1152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500" name="Text Box 20"/>
            <p:cNvSpPr txBox="1">
              <a:spLocks noChangeArrowheads="1"/>
            </p:cNvSpPr>
            <p:nvPr/>
          </p:nvSpPr>
          <p:spPr bwMode="auto">
            <a:xfrm>
              <a:off x="5373" y="4917"/>
              <a:ext cx="720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2000">
                  <a:solidFill>
                    <a:schemeClr val="bg1"/>
                  </a:solidFill>
                </a:rPr>
                <a:t>F</a:t>
              </a:r>
            </a:p>
          </p:txBody>
        </p:sp>
        <p:sp>
          <p:nvSpPr>
            <p:cNvPr id="20501" name="Line 21"/>
            <p:cNvSpPr>
              <a:spLocks noChangeShapeType="1"/>
            </p:cNvSpPr>
            <p:nvPr/>
          </p:nvSpPr>
          <p:spPr bwMode="auto">
            <a:xfrm>
              <a:off x="3213" y="3189"/>
              <a:ext cx="0" cy="2016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02" name="Line 22"/>
            <p:cNvSpPr>
              <a:spLocks noChangeShapeType="1"/>
            </p:cNvSpPr>
            <p:nvPr/>
          </p:nvSpPr>
          <p:spPr bwMode="auto">
            <a:xfrm>
              <a:off x="3213" y="5205"/>
              <a:ext cx="1728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03" name="Line 23"/>
            <p:cNvSpPr>
              <a:spLocks noChangeShapeType="1"/>
            </p:cNvSpPr>
            <p:nvPr/>
          </p:nvSpPr>
          <p:spPr bwMode="auto">
            <a:xfrm flipV="1">
              <a:off x="4941" y="4341"/>
              <a:ext cx="0" cy="864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04" name="Line 24"/>
            <p:cNvSpPr>
              <a:spLocks noChangeShapeType="1"/>
            </p:cNvSpPr>
            <p:nvPr/>
          </p:nvSpPr>
          <p:spPr bwMode="auto">
            <a:xfrm>
              <a:off x="4941" y="4341"/>
              <a:ext cx="1440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05" name="Line 25"/>
            <p:cNvSpPr>
              <a:spLocks noChangeShapeType="1"/>
            </p:cNvSpPr>
            <p:nvPr/>
          </p:nvSpPr>
          <p:spPr bwMode="auto">
            <a:xfrm>
              <a:off x="6381" y="4341"/>
              <a:ext cx="0" cy="864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06" name="Line 26"/>
            <p:cNvSpPr>
              <a:spLocks noChangeShapeType="1"/>
            </p:cNvSpPr>
            <p:nvPr/>
          </p:nvSpPr>
          <p:spPr bwMode="auto">
            <a:xfrm>
              <a:off x="6381" y="5205"/>
              <a:ext cx="1584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07" name="Text Box 27"/>
            <p:cNvSpPr txBox="1">
              <a:spLocks noChangeArrowheads="1"/>
            </p:cNvSpPr>
            <p:nvPr/>
          </p:nvSpPr>
          <p:spPr bwMode="auto">
            <a:xfrm>
              <a:off x="8685" y="5061"/>
              <a:ext cx="1440" cy="57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chemeClr val="bg1"/>
                  </a:solidFill>
                </a:rPr>
                <a:t>Pokladna</a:t>
              </a:r>
              <a:endParaRPr lang="cs-CZ" altLang="cs-CZ" sz="2000">
                <a:solidFill>
                  <a:schemeClr val="bg1"/>
                </a:solidFill>
              </a:endParaRPr>
            </a:p>
          </p:txBody>
        </p:sp>
        <p:sp>
          <p:nvSpPr>
            <p:cNvPr id="20508" name="Text Box 28"/>
            <p:cNvSpPr txBox="1">
              <a:spLocks noChangeArrowheads="1"/>
            </p:cNvSpPr>
            <p:nvPr/>
          </p:nvSpPr>
          <p:spPr bwMode="auto">
            <a:xfrm>
              <a:off x="8685" y="3909"/>
              <a:ext cx="1440" cy="576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chemeClr val="bg1"/>
                  </a:solidFill>
                </a:rPr>
                <a:t>Pokladna</a:t>
              </a:r>
              <a:endParaRPr lang="cs-CZ" altLang="cs-CZ" sz="2000">
                <a:solidFill>
                  <a:schemeClr val="bg1"/>
                </a:solidFill>
              </a:endParaRPr>
            </a:p>
          </p:txBody>
        </p:sp>
        <p:sp>
          <p:nvSpPr>
            <p:cNvPr id="20509" name="Text Box 29"/>
            <p:cNvSpPr txBox="1">
              <a:spLocks noChangeArrowheads="1"/>
            </p:cNvSpPr>
            <p:nvPr/>
          </p:nvSpPr>
          <p:spPr bwMode="auto">
            <a:xfrm>
              <a:off x="2493" y="5637"/>
              <a:ext cx="864" cy="5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chemeClr val="bg1"/>
                  </a:solidFill>
                </a:rPr>
                <a:t>A</a:t>
              </a:r>
              <a:endParaRPr lang="cs-CZ" altLang="cs-CZ" sz="2000">
                <a:solidFill>
                  <a:schemeClr val="bg1"/>
                </a:solidFill>
              </a:endParaRPr>
            </a:p>
          </p:txBody>
        </p:sp>
        <p:sp>
          <p:nvSpPr>
            <p:cNvPr id="20510" name="Text Box 30"/>
            <p:cNvSpPr txBox="1">
              <a:spLocks noChangeArrowheads="1"/>
            </p:cNvSpPr>
            <p:nvPr/>
          </p:nvSpPr>
          <p:spPr bwMode="auto">
            <a:xfrm>
              <a:off x="3501" y="4485"/>
              <a:ext cx="115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511" name="Text Box 31"/>
            <p:cNvSpPr txBox="1">
              <a:spLocks noChangeArrowheads="1"/>
            </p:cNvSpPr>
            <p:nvPr/>
          </p:nvSpPr>
          <p:spPr bwMode="auto">
            <a:xfrm>
              <a:off x="3501" y="3477"/>
              <a:ext cx="1152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512" name="Text Box 32"/>
            <p:cNvSpPr txBox="1">
              <a:spLocks noChangeArrowheads="1"/>
            </p:cNvSpPr>
            <p:nvPr/>
          </p:nvSpPr>
          <p:spPr bwMode="auto">
            <a:xfrm>
              <a:off x="6525" y="3477"/>
              <a:ext cx="1296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513" name="Text Box 33"/>
            <p:cNvSpPr txBox="1">
              <a:spLocks noChangeArrowheads="1"/>
            </p:cNvSpPr>
            <p:nvPr/>
          </p:nvSpPr>
          <p:spPr bwMode="auto">
            <a:xfrm>
              <a:off x="6525" y="4485"/>
              <a:ext cx="1296" cy="43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514" name="Text Box 34"/>
            <p:cNvSpPr txBox="1">
              <a:spLocks noChangeArrowheads="1"/>
            </p:cNvSpPr>
            <p:nvPr/>
          </p:nvSpPr>
          <p:spPr bwMode="auto">
            <a:xfrm>
              <a:off x="6525" y="4053"/>
              <a:ext cx="1008" cy="43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rgbClr val="FF0000"/>
                  </a:solidFill>
                </a:rPr>
                <a:t>- 50%</a:t>
              </a:r>
              <a:endParaRPr lang="cs-CZ" altLang="cs-CZ" sz="2000">
                <a:solidFill>
                  <a:srgbClr val="FF0000"/>
                </a:solidFill>
              </a:endParaRPr>
            </a:p>
          </p:txBody>
        </p:sp>
        <p:sp>
          <p:nvSpPr>
            <p:cNvPr id="20515" name="Text Box 35"/>
            <p:cNvSpPr txBox="1">
              <a:spLocks noChangeArrowheads="1"/>
            </p:cNvSpPr>
            <p:nvPr/>
          </p:nvSpPr>
          <p:spPr bwMode="auto">
            <a:xfrm>
              <a:off x="8109" y="3909"/>
              <a:ext cx="432" cy="57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chemeClr val="bg1"/>
                  </a:solidFill>
                </a:rPr>
                <a:t>E</a:t>
              </a:r>
              <a:endParaRPr lang="cs-CZ" altLang="cs-CZ" sz="2000">
                <a:solidFill>
                  <a:schemeClr val="bg1"/>
                </a:solidFill>
              </a:endParaRPr>
            </a:p>
          </p:txBody>
        </p:sp>
        <p:sp>
          <p:nvSpPr>
            <p:cNvPr id="20516" name="Text Box 36"/>
            <p:cNvSpPr txBox="1">
              <a:spLocks noChangeArrowheads="1"/>
            </p:cNvSpPr>
            <p:nvPr/>
          </p:nvSpPr>
          <p:spPr bwMode="auto">
            <a:xfrm>
              <a:off x="8109" y="5061"/>
              <a:ext cx="432" cy="57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sz="1800">
                  <a:solidFill>
                    <a:schemeClr val="bg1"/>
                  </a:solidFill>
                </a:rPr>
                <a:t>E</a:t>
              </a:r>
              <a:endParaRPr lang="cs-CZ" altLang="cs-CZ" sz="2000">
                <a:solidFill>
                  <a:schemeClr val="bg1"/>
                </a:solidFill>
              </a:endParaRPr>
            </a:p>
          </p:txBody>
        </p:sp>
        <p:sp>
          <p:nvSpPr>
            <p:cNvPr id="20517" name="AutoShape 37"/>
            <p:cNvSpPr>
              <a:spLocks noChangeArrowheads="1"/>
            </p:cNvSpPr>
            <p:nvPr/>
          </p:nvSpPr>
          <p:spPr bwMode="auto">
            <a:xfrm>
              <a:off x="5949" y="3189"/>
              <a:ext cx="288" cy="57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518" name="AutoShape 38"/>
            <p:cNvSpPr>
              <a:spLocks noChangeArrowheads="1"/>
            </p:cNvSpPr>
            <p:nvPr/>
          </p:nvSpPr>
          <p:spPr bwMode="auto">
            <a:xfrm>
              <a:off x="3357" y="4053"/>
              <a:ext cx="720" cy="288"/>
            </a:xfrm>
            <a:prstGeom prst="rightArrow">
              <a:avLst>
                <a:gd name="adj1" fmla="val 50000"/>
                <a:gd name="adj2" fmla="val 625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0519" name="Line 39"/>
            <p:cNvSpPr>
              <a:spLocks noChangeShapeType="1"/>
            </p:cNvSpPr>
            <p:nvPr/>
          </p:nvSpPr>
          <p:spPr bwMode="auto">
            <a:xfrm flipH="1" flipV="1">
              <a:off x="7965" y="2613"/>
              <a:ext cx="576" cy="144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20" name="Line 40"/>
            <p:cNvSpPr>
              <a:spLocks noChangeShapeType="1"/>
            </p:cNvSpPr>
            <p:nvPr/>
          </p:nvSpPr>
          <p:spPr bwMode="auto">
            <a:xfrm flipH="1">
              <a:off x="8253" y="3045"/>
              <a:ext cx="288" cy="28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21" name="Line 41"/>
            <p:cNvSpPr>
              <a:spLocks noChangeShapeType="1"/>
            </p:cNvSpPr>
            <p:nvPr/>
          </p:nvSpPr>
          <p:spPr bwMode="auto">
            <a:xfrm>
              <a:off x="7533" y="4053"/>
              <a:ext cx="432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0522" name="Line 42"/>
            <p:cNvSpPr>
              <a:spLocks noChangeShapeType="1"/>
            </p:cNvSpPr>
            <p:nvPr/>
          </p:nvSpPr>
          <p:spPr bwMode="auto">
            <a:xfrm flipV="1">
              <a:off x="7389" y="5493"/>
              <a:ext cx="432" cy="1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0483" name="Text Box 43"/>
          <p:cNvSpPr txBox="1">
            <a:spLocks noChangeArrowheads="1"/>
          </p:cNvSpPr>
          <p:nvPr/>
        </p:nvSpPr>
        <p:spPr bwMode="auto">
          <a:xfrm>
            <a:off x="543265" y="-20247"/>
            <a:ext cx="81255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Pohyb zákazníků na prodejní ploše</a:t>
            </a:r>
          </a:p>
        </p:txBody>
      </p:sp>
      <p:sp>
        <p:nvSpPr>
          <p:cNvPr id="20484" name="Text Box 44"/>
          <p:cNvSpPr txBox="1">
            <a:spLocks noChangeArrowheads="1"/>
          </p:cNvSpPr>
          <p:nvPr/>
        </p:nvSpPr>
        <p:spPr bwMode="auto">
          <a:xfrm>
            <a:off x="655994" y="5675366"/>
            <a:ext cx="8501938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A – slabší prodej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B,C,E – silný prodej, F – přirozená překážka</a:t>
            </a:r>
          </a:p>
        </p:txBody>
      </p:sp>
      <p:pic>
        <p:nvPicPr>
          <p:cNvPr id="43" name="Obrázek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CCF0BAD-DD39-4219-AAD8-0E43FA013934}"/>
              </a:ext>
            </a:extLst>
          </p:cNvPr>
          <p:cNvSpPr txBox="1"/>
          <p:nvPr/>
        </p:nvSpPr>
        <p:spPr>
          <a:xfrm>
            <a:off x="4305074" y="4132941"/>
            <a:ext cx="389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2127914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9684" y="365125"/>
            <a:ext cx="9138313" cy="827362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rgbClr val="008080"/>
                </a:solidFill>
                <a:latin typeface="+mn-lt"/>
              </a:rPr>
              <a:t>Sledování</a:t>
            </a:r>
            <a:r>
              <a:rPr lang="cs-CZ" sz="3200" dirty="0">
                <a:solidFill>
                  <a:srgbClr val="008080"/>
                </a:solidFill>
                <a:latin typeface="+mn-lt"/>
              </a:rPr>
              <a:t> </a:t>
            </a:r>
            <a:r>
              <a:rPr lang="cs-CZ" sz="3200" b="1" dirty="0">
                <a:solidFill>
                  <a:srgbClr val="008080"/>
                </a:solidFill>
                <a:latin typeface="+mn-lt"/>
              </a:rPr>
              <a:t>pohybu zákazníků na prodejní ploše - praxe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709684" y="2565780"/>
            <a:ext cx="9416954" cy="42473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2800" b="1" dirty="0">
                <a:solidFill>
                  <a:srgbClr val="008080"/>
                </a:solidFill>
              </a:rPr>
              <a:t>Dochází tak k anonymnímu mapování pohybu velkého počtu (desítky tisíc) zákazníků po prodejně (kam chodí, zastavují se, nakupují, zobrazují se horké a chladné oblasti prodejny – tepelné mapy) a jeho vývoji v času (během dne, dni v týdnu, týdnů v měsících): </a:t>
            </a:r>
          </a:p>
          <a:p>
            <a:pPr>
              <a:spcBef>
                <a:spcPct val="0"/>
              </a:spcBef>
            </a:pPr>
            <a:r>
              <a:rPr lang="cs-CZ" altLang="cs-CZ" sz="2800" dirty="0">
                <a:solidFill>
                  <a:srgbClr val="008080"/>
                </a:solidFill>
              </a:rPr>
              <a:t>•Přítomnost na místě</a:t>
            </a:r>
          </a:p>
          <a:p>
            <a:pPr>
              <a:spcBef>
                <a:spcPct val="0"/>
              </a:spcBef>
            </a:pPr>
            <a:r>
              <a:rPr lang="cs-CZ" altLang="cs-CZ" sz="2800" dirty="0">
                <a:solidFill>
                  <a:srgbClr val="008080"/>
                </a:solidFill>
              </a:rPr>
              <a:t>•Zastavení </a:t>
            </a:r>
          </a:p>
          <a:p>
            <a:pPr>
              <a:spcBef>
                <a:spcPct val="0"/>
              </a:spcBef>
            </a:pPr>
            <a:r>
              <a:rPr lang="cs-CZ" altLang="cs-CZ" sz="2800" dirty="0">
                <a:solidFill>
                  <a:srgbClr val="008080"/>
                </a:solidFill>
              </a:rPr>
              <a:t>•Délka času </a:t>
            </a:r>
          </a:p>
          <a:p>
            <a:pPr>
              <a:spcBef>
                <a:spcPct val="0"/>
              </a:spcBef>
            </a:pPr>
            <a:r>
              <a:rPr lang="cs-CZ" altLang="cs-CZ" sz="2800" dirty="0">
                <a:solidFill>
                  <a:srgbClr val="008080"/>
                </a:solidFill>
              </a:rPr>
              <a:t>•Směr a rychlost pohybu. 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709684" y="1402080"/>
            <a:ext cx="9416953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8080"/>
                </a:solidFill>
              </a:rPr>
              <a:t>Na nákupní košíky či vozíky se umístí speciální RFID kódy, které mají propojení s PC, v němž se vytvářejí tzv. </a:t>
            </a:r>
            <a:r>
              <a:rPr lang="cs-CZ" sz="2800" dirty="0">
                <a:solidFill>
                  <a:srgbClr val="FF0000"/>
                </a:solidFill>
              </a:rPr>
              <a:t>tepelné mapy</a:t>
            </a:r>
            <a:r>
              <a:rPr lang="cs-CZ" sz="2800" dirty="0">
                <a:solidFill>
                  <a:srgbClr val="00808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382766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791569" y="1746913"/>
            <a:ext cx="9715923" cy="4524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228600" algn="just">
              <a:spcBef>
                <a:spcPts val="600"/>
              </a:spcBef>
              <a:spcAft>
                <a:spcPts val="0"/>
              </a:spcAft>
            </a:pP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Výška vystavení zboží v těchto pásmech, může ovlivňovat výši prodeje zboží. Umístění zboží v regále podmiňuje dosahované tržby. Statistika zachytila vliv změn pásem na růst nebo pokles tržeb v následující podobě:</a:t>
            </a:r>
          </a:p>
          <a:p>
            <a:pPr algn="just">
              <a:spcAft>
                <a:spcPts val="0"/>
              </a:spcAft>
            </a:pPr>
            <a:r>
              <a:rPr lang="cs-CZ" sz="32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-přesun zboží do sousedního pásma: 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nahoru (cca + 15- 20 %), dolů (cca - 15 %),</a:t>
            </a:r>
          </a:p>
          <a:p>
            <a:pPr algn="just">
              <a:spcAft>
                <a:spcPts val="0"/>
              </a:spcAft>
            </a:pPr>
            <a:r>
              <a:rPr lang="cs-CZ" sz="3200" b="1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-přesun zboží o dvě pásma: </a:t>
            </a:r>
            <a:r>
              <a:rPr lang="cs-CZ" sz="3200" dirty="0">
                <a:solidFill>
                  <a:srgbClr val="00808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nahoru (cca 30-50 %), dolů (cca 30-60 %).</a:t>
            </a: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557384" y="549276"/>
            <a:ext cx="70943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Umístění zboží v regále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86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4"/>
          <p:cNvGrpSpPr>
            <a:grpSpLocks noChangeAspect="1"/>
          </p:cNvGrpSpPr>
          <p:nvPr/>
        </p:nvGrpSpPr>
        <p:grpSpPr bwMode="auto">
          <a:xfrm>
            <a:off x="843987" y="1402080"/>
            <a:ext cx="9950109" cy="5473700"/>
            <a:chOff x="2198" y="1680"/>
            <a:chExt cx="7200" cy="4752"/>
          </a:xfrm>
        </p:grpSpPr>
        <p:sp>
          <p:nvSpPr>
            <p:cNvPr id="21508" name="AutoShape 5"/>
            <p:cNvSpPr>
              <a:spLocks noChangeAspect="1" noChangeArrowheads="1"/>
            </p:cNvSpPr>
            <p:nvPr/>
          </p:nvSpPr>
          <p:spPr bwMode="auto">
            <a:xfrm>
              <a:off x="2198" y="1680"/>
              <a:ext cx="7200" cy="4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1509" name="Text Box 6"/>
            <p:cNvSpPr txBox="1">
              <a:spLocks noChangeArrowheads="1"/>
            </p:cNvSpPr>
            <p:nvPr/>
          </p:nvSpPr>
          <p:spPr bwMode="auto">
            <a:xfrm>
              <a:off x="6950" y="1680"/>
              <a:ext cx="1872" cy="46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1510" name="AutoShape 7"/>
            <p:cNvSpPr>
              <a:spLocks noChangeArrowheads="1"/>
            </p:cNvSpPr>
            <p:nvPr/>
          </p:nvSpPr>
          <p:spPr bwMode="auto">
            <a:xfrm>
              <a:off x="2918" y="2688"/>
              <a:ext cx="1008" cy="720"/>
            </a:xfrm>
            <a:prstGeom prst="smileyFace">
              <a:avLst>
                <a:gd name="adj" fmla="val 4653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cs-CZ" altLang="cs-CZ" sz="2000">
                <a:solidFill>
                  <a:schemeClr val="tx1"/>
                </a:solidFill>
              </a:endParaRPr>
            </a:p>
          </p:txBody>
        </p:sp>
        <p:sp>
          <p:nvSpPr>
            <p:cNvPr id="21511" name="Line 8"/>
            <p:cNvSpPr>
              <a:spLocks noChangeShapeType="1"/>
            </p:cNvSpPr>
            <p:nvPr/>
          </p:nvSpPr>
          <p:spPr bwMode="auto">
            <a:xfrm>
              <a:off x="4214" y="2976"/>
              <a:ext cx="46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2" name="Line 9"/>
            <p:cNvSpPr>
              <a:spLocks noChangeShapeType="1"/>
            </p:cNvSpPr>
            <p:nvPr/>
          </p:nvSpPr>
          <p:spPr bwMode="auto">
            <a:xfrm>
              <a:off x="3494" y="3552"/>
              <a:ext cx="1" cy="1440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3" name="Line 10"/>
            <p:cNvSpPr>
              <a:spLocks noChangeShapeType="1"/>
            </p:cNvSpPr>
            <p:nvPr/>
          </p:nvSpPr>
          <p:spPr bwMode="auto">
            <a:xfrm>
              <a:off x="3494" y="3552"/>
              <a:ext cx="1152" cy="1152"/>
            </a:xfrm>
            <a:prstGeom prst="line">
              <a:avLst/>
            </a:prstGeom>
            <a:noFill/>
            <a:ln w="5715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4" name="Line 11"/>
            <p:cNvSpPr>
              <a:spLocks noChangeShapeType="1"/>
            </p:cNvSpPr>
            <p:nvPr/>
          </p:nvSpPr>
          <p:spPr bwMode="auto">
            <a:xfrm flipH="1">
              <a:off x="2486" y="3552"/>
              <a:ext cx="1008" cy="1152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5" name="Line 12"/>
            <p:cNvSpPr>
              <a:spLocks noChangeShapeType="1"/>
            </p:cNvSpPr>
            <p:nvPr/>
          </p:nvSpPr>
          <p:spPr bwMode="auto">
            <a:xfrm flipH="1">
              <a:off x="2918" y="4941"/>
              <a:ext cx="576" cy="1008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6" name="Line 13"/>
            <p:cNvSpPr>
              <a:spLocks noChangeShapeType="1"/>
            </p:cNvSpPr>
            <p:nvPr/>
          </p:nvSpPr>
          <p:spPr bwMode="auto">
            <a:xfrm>
              <a:off x="3494" y="4992"/>
              <a:ext cx="576" cy="1008"/>
            </a:xfrm>
            <a:prstGeom prst="line">
              <a:avLst/>
            </a:prstGeom>
            <a:noFill/>
            <a:ln w="76200">
              <a:solidFill>
                <a:srgbClr val="0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7" name="Text Box 14"/>
            <p:cNvSpPr txBox="1">
              <a:spLocks noChangeArrowheads="1"/>
            </p:cNvSpPr>
            <p:nvPr/>
          </p:nvSpPr>
          <p:spPr bwMode="auto">
            <a:xfrm>
              <a:off x="4214" y="2544"/>
              <a:ext cx="2592" cy="432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b="1" dirty="0">
                  <a:solidFill>
                    <a:schemeClr val="bg1"/>
                  </a:solidFill>
                </a:rPr>
                <a:t>Pásmo ve výši očí</a:t>
              </a:r>
            </a:p>
          </p:txBody>
        </p:sp>
        <p:sp>
          <p:nvSpPr>
            <p:cNvPr id="21518" name="Line 15"/>
            <p:cNvSpPr>
              <a:spLocks noChangeShapeType="1"/>
            </p:cNvSpPr>
            <p:nvPr/>
          </p:nvSpPr>
          <p:spPr bwMode="auto">
            <a:xfrm>
              <a:off x="4214" y="3840"/>
              <a:ext cx="46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19" name="Text Box 16"/>
            <p:cNvSpPr txBox="1">
              <a:spLocks noChangeArrowheads="1"/>
            </p:cNvSpPr>
            <p:nvPr/>
          </p:nvSpPr>
          <p:spPr bwMode="auto">
            <a:xfrm>
              <a:off x="4214" y="3408"/>
              <a:ext cx="2592" cy="432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b="1" dirty="0">
                  <a:solidFill>
                    <a:schemeClr val="bg1"/>
                  </a:solidFill>
                </a:rPr>
                <a:t>Pásmo v dohledu</a:t>
              </a:r>
            </a:p>
          </p:txBody>
        </p:sp>
        <p:sp>
          <p:nvSpPr>
            <p:cNvPr id="21520" name="Line 17"/>
            <p:cNvSpPr>
              <a:spLocks noChangeShapeType="1"/>
            </p:cNvSpPr>
            <p:nvPr/>
          </p:nvSpPr>
          <p:spPr bwMode="auto">
            <a:xfrm>
              <a:off x="4214" y="4704"/>
              <a:ext cx="460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21" name="Text Box 18"/>
            <p:cNvSpPr txBox="1">
              <a:spLocks noChangeArrowheads="1"/>
            </p:cNvSpPr>
            <p:nvPr/>
          </p:nvSpPr>
          <p:spPr bwMode="auto">
            <a:xfrm>
              <a:off x="4214" y="4272"/>
              <a:ext cx="2592" cy="432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b="1" dirty="0">
                  <a:solidFill>
                    <a:schemeClr val="bg1"/>
                  </a:solidFill>
                </a:rPr>
                <a:t>Pásmo k uchopení</a:t>
              </a:r>
            </a:p>
          </p:txBody>
        </p:sp>
        <p:sp>
          <p:nvSpPr>
            <p:cNvPr id="21522" name="Line 19"/>
            <p:cNvSpPr>
              <a:spLocks noChangeShapeType="1"/>
            </p:cNvSpPr>
            <p:nvPr/>
          </p:nvSpPr>
          <p:spPr bwMode="auto">
            <a:xfrm>
              <a:off x="3926" y="5568"/>
              <a:ext cx="489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1523" name="Text Box 20"/>
            <p:cNvSpPr txBox="1">
              <a:spLocks noChangeArrowheads="1"/>
            </p:cNvSpPr>
            <p:nvPr/>
          </p:nvSpPr>
          <p:spPr bwMode="auto">
            <a:xfrm>
              <a:off x="4111" y="5096"/>
              <a:ext cx="2655" cy="432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b="1" dirty="0">
                  <a:solidFill>
                    <a:schemeClr val="bg1"/>
                  </a:solidFill>
                </a:rPr>
                <a:t>Pásmo ve výši kolen kolen</a:t>
              </a:r>
            </a:p>
          </p:txBody>
        </p:sp>
        <p:sp>
          <p:nvSpPr>
            <p:cNvPr id="21524" name="Text Box 21"/>
            <p:cNvSpPr txBox="1">
              <a:spLocks noChangeArrowheads="1"/>
            </p:cNvSpPr>
            <p:nvPr/>
          </p:nvSpPr>
          <p:spPr bwMode="auto">
            <a:xfrm>
              <a:off x="7238" y="1824"/>
              <a:ext cx="1296" cy="432"/>
            </a:xfrm>
            <a:prstGeom prst="rect">
              <a:avLst/>
            </a:prstGeom>
            <a:solidFill>
              <a:srgbClr val="008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85000"/>
                <a:buFont typeface="Wingdings" panose="05000000000000000000" pitchFamily="2" charset="2"/>
                <a:buChar char="o"/>
                <a:defRPr sz="2800">
                  <a:solidFill>
                    <a:schemeClr val="tx2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500">
                  <a:solidFill>
                    <a:schemeClr val="tx2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p"/>
                <a:defRPr sz="2200">
                  <a:solidFill>
                    <a:schemeClr val="tx2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n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" panose="05000000000000000000" pitchFamily="2" charset="2"/>
                <a:buChar char="o"/>
                <a:defRPr sz="2000">
                  <a:solidFill>
                    <a:schemeClr val="tx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cs-CZ" altLang="cs-CZ" dirty="0">
                  <a:solidFill>
                    <a:schemeClr val="bg1"/>
                  </a:solidFill>
                </a:rPr>
                <a:t>regál</a:t>
              </a:r>
            </a:p>
          </p:txBody>
        </p:sp>
      </p:grpSp>
      <p:sp>
        <p:nvSpPr>
          <p:cNvPr id="21507" name="Text Box 22"/>
          <p:cNvSpPr txBox="1">
            <a:spLocks noChangeArrowheads="1"/>
          </p:cNvSpPr>
          <p:nvPr/>
        </p:nvSpPr>
        <p:spPr bwMode="auto">
          <a:xfrm>
            <a:off x="557384" y="549276"/>
            <a:ext cx="709432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b="1" dirty="0">
                <a:solidFill>
                  <a:srgbClr val="008080"/>
                </a:solidFill>
                <a:latin typeface="+mn-lt"/>
              </a:rPr>
              <a:t>Umístění zboží v regále</a:t>
            </a: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51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482454" y="673599"/>
            <a:ext cx="4392304" cy="5873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b="1" dirty="0">
                <a:solidFill>
                  <a:srgbClr val="008080"/>
                </a:solidFill>
                <a:latin typeface="+mn-lt"/>
              </a:rPr>
              <a:t>Shrnutí přednášky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6344" y="1811514"/>
            <a:ext cx="7772400" cy="415428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cs-CZ" dirty="0">
                <a:solidFill>
                  <a:srgbClr val="008080"/>
                </a:solidFill>
              </a:rPr>
              <a:t>Co motivuje zákazníky ke koupi, </a:t>
            </a:r>
            <a:r>
              <a:rPr lang="cs-CZ" dirty="0" err="1">
                <a:solidFill>
                  <a:srgbClr val="008080"/>
                </a:solidFill>
              </a:rPr>
              <a:t>Maslovova</a:t>
            </a:r>
            <a:r>
              <a:rPr lang="cs-CZ" dirty="0">
                <a:solidFill>
                  <a:srgbClr val="008080"/>
                </a:solidFill>
              </a:rPr>
              <a:t>  pyramida potřeb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rgbClr val="008080"/>
                </a:solidFill>
              </a:rPr>
              <a:t>Jednání se zákazníkem, argumentační agenda, cena, umocnění motivace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rgbClr val="008080"/>
                </a:solidFill>
              </a:rPr>
              <a:t>Obchodní jednání, jeho fáze, pravidla 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rgbClr val="008080"/>
                </a:solidFill>
              </a:rPr>
              <a:t>Psychologické aspekty rozmístění zboží na prodejní ploše, zásady předvádění zboží, zvláštní nabídky</a:t>
            </a:r>
          </a:p>
          <a:p>
            <a:pPr marL="0" indent="0">
              <a:buNone/>
              <a:defRPr/>
            </a:pPr>
            <a:r>
              <a:rPr lang="cs-CZ" dirty="0">
                <a:solidFill>
                  <a:srgbClr val="008080"/>
                </a:solidFill>
              </a:rPr>
              <a:t>Pohyb zákazníků na prodejní ploše, umístění v regále.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9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199" y="46563"/>
            <a:ext cx="8387687" cy="1325563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Obchodník potřebuje znát svého zákazníka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384" y="46563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38199" y="1174456"/>
            <a:ext cx="10445319" cy="526297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2800" dirty="0">
                <a:solidFill>
                  <a:srgbClr val="008080"/>
                </a:solidFill>
              </a:rPr>
              <a:t>Úspěšný obchodník potřebuje:</a:t>
            </a:r>
          </a:p>
          <a:p>
            <a:pPr algn="just"/>
            <a:r>
              <a:rPr lang="cs-CZ" sz="2800" b="1" dirty="0">
                <a:solidFill>
                  <a:srgbClr val="008080"/>
                </a:solidFill>
              </a:rPr>
              <a:t>●</a:t>
            </a:r>
            <a:r>
              <a:rPr lang="cs-CZ" sz="2800" b="1" dirty="0">
                <a:solidFill>
                  <a:srgbClr val="FF0000"/>
                </a:solidFill>
              </a:rPr>
              <a:t> dobré znalosti psychologie lidského chování</a:t>
            </a:r>
            <a:r>
              <a:rPr lang="cs-CZ" sz="2800" dirty="0">
                <a:solidFill>
                  <a:srgbClr val="008080"/>
                </a:solidFill>
              </a:rPr>
              <a:t>, které může uplatnit při vytváření odpovídající </a:t>
            </a:r>
            <a:r>
              <a:rPr lang="cs-CZ" sz="2800" b="1" dirty="0">
                <a:solidFill>
                  <a:srgbClr val="008080"/>
                </a:solidFill>
              </a:rPr>
              <a:t>nákupní atmosféry</a:t>
            </a:r>
            <a:r>
              <a:rPr lang="cs-CZ" sz="2800" dirty="0">
                <a:solidFill>
                  <a:srgbClr val="008080"/>
                </a:solidFill>
              </a:rPr>
              <a:t> prodejny, při vedení </a:t>
            </a:r>
            <a:r>
              <a:rPr lang="cs-CZ" sz="2800" b="1" dirty="0">
                <a:solidFill>
                  <a:srgbClr val="008080"/>
                </a:solidFill>
              </a:rPr>
              <a:t>prodejního rozhovoru </a:t>
            </a:r>
            <a:r>
              <a:rPr lang="cs-CZ" sz="2800" dirty="0">
                <a:solidFill>
                  <a:srgbClr val="008080"/>
                </a:solidFill>
              </a:rPr>
              <a:t>a nabídce a prezentaci zboží.</a:t>
            </a:r>
          </a:p>
          <a:p>
            <a:pPr algn="just"/>
            <a:r>
              <a:rPr lang="cs-CZ" sz="2800" b="1" dirty="0">
                <a:solidFill>
                  <a:srgbClr val="008080"/>
                </a:solidFill>
              </a:rPr>
              <a:t>● </a:t>
            </a:r>
            <a:r>
              <a:rPr lang="cs-CZ" sz="2800" b="1" dirty="0">
                <a:solidFill>
                  <a:srgbClr val="FF0000"/>
                </a:solidFill>
              </a:rPr>
              <a:t>znát, co přivádí zákazníky do prodejen</a:t>
            </a:r>
            <a:r>
              <a:rPr lang="cs-CZ" sz="2800" dirty="0">
                <a:solidFill>
                  <a:srgbClr val="FF0000"/>
                </a:solidFill>
              </a:rPr>
              <a:t> </a:t>
            </a:r>
          </a:p>
          <a:p>
            <a:pPr marL="457200" indent="-457200" algn="just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jak s nimi jednat a komunikovat </a:t>
            </a:r>
          </a:p>
          <a:p>
            <a:pPr marL="457200" indent="-457200" algn="just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jak reagovat na námitky zákazníků</a:t>
            </a:r>
          </a:p>
          <a:p>
            <a:pPr marL="457200" indent="-457200" algn="just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 jak uložit v prodejně zboží, aby zákazníka motivovalo ke koupi. </a:t>
            </a:r>
          </a:p>
          <a:p>
            <a:pPr algn="just"/>
            <a:endParaRPr lang="cs-CZ" sz="2800" dirty="0">
              <a:solidFill>
                <a:srgbClr val="008080"/>
              </a:solidFill>
            </a:endParaRPr>
          </a:p>
          <a:p>
            <a:pPr algn="just"/>
            <a:r>
              <a:rPr lang="cs-CZ" sz="2800" dirty="0">
                <a:solidFill>
                  <a:srgbClr val="008080"/>
                </a:solidFill>
              </a:rPr>
              <a:t>Pochopení motivace zákazníka, způsobů jeho vnímání, postojů, osobnosti a sebevědomí pomáhá obchodníkům najít </a:t>
            </a:r>
            <a:r>
              <a:rPr lang="cs-CZ" sz="2800" b="1" dirty="0">
                <a:solidFill>
                  <a:srgbClr val="FF0000"/>
                </a:solidFill>
              </a:rPr>
              <a:t>trvalejší vztahy se zákazníkem.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6181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4187"/>
            <a:ext cx="8060140" cy="71304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Co působí na chování zákazníka?</a:t>
            </a:r>
          </a:p>
        </p:txBody>
      </p:sp>
      <p:sp>
        <p:nvSpPr>
          <p:cNvPr id="4" name="Obdélník 3"/>
          <p:cNvSpPr/>
          <p:nvPr/>
        </p:nvSpPr>
        <p:spPr>
          <a:xfrm>
            <a:off x="382137" y="1760656"/>
            <a:ext cx="6207214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rgbClr val="008080"/>
                </a:solidFill>
              </a:rPr>
              <a:t>Na chování zákazníka působí celá řada </a:t>
            </a:r>
            <a:r>
              <a:rPr lang="cs-CZ" sz="3200" b="1" dirty="0">
                <a:solidFill>
                  <a:srgbClr val="008080"/>
                </a:solidFill>
              </a:rPr>
              <a:t>proměnných</a:t>
            </a:r>
            <a:r>
              <a:rPr lang="cs-CZ" sz="3200" dirty="0">
                <a:solidFill>
                  <a:srgbClr val="008080"/>
                </a:solidFill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cs-CZ" sz="3200" dirty="0">
                <a:solidFill>
                  <a:srgbClr val="008080"/>
                </a:solidFill>
              </a:rPr>
              <a:t>jeho pocity, víra, mínění, znalosti a získané zkušenosti, které vyjadřuje svými potřebami a přáními </a:t>
            </a:r>
          </a:p>
          <a:p>
            <a:pPr marL="457200" indent="-457200">
              <a:buFontTx/>
              <a:buChar char="-"/>
            </a:pPr>
            <a:r>
              <a:rPr lang="cs-CZ" sz="3200" b="1" dirty="0">
                <a:solidFill>
                  <a:srgbClr val="FF0000"/>
                </a:solidFill>
              </a:rPr>
              <a:t>(vnitřní motivace zákazníka)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470" y="2317131"/>
            <a:ext cx="2750023" cy="242648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8338309" y="5658662"/>
            <a:ext cx="216918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/>
              <a:t>https://pxhere.com/cs/photo/978138</a:t>
            </a:r>
          </a:p>
        </p:txBody>
      </p:sp>
    </p:spTree>
    <p:extLst>
      <p:ext uri="{BB962C8B-B14F-4D97-AF65-F5344CB8AC3E}">
        <p14:creationId xmlns:p14="http://schemas.microsoft.com/office/powerpoint/2010/main" val="1105022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74187"/>
            <a:ext cx="8060140" cy="713048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Co působí na chování zákazníka?</a:t>
            </a:r>
          </a:p>
        </p:txBody>
      </p:sp>
      <p:sp>
        <p:nvSpPr>
          <p:cNvPr id="4" name="Obdélník 3"/>
          <p:cNvSpPr/>
          <p:nvPr/>
        </p:nvSpPr>
        <p:spPr>
          <a:xfrm>
            <a:off x="838200" y="1675036"/>
            <a:ext cx="5275997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okolní stimuly, rodinné vztahy, normy, hodnoty, zvyky a jiné sociální faktory </a:t>
            </a:r>
            <a:r>
              <a:rPr lang="cs-CZ" sz="2800" b="1" dirty="0">
                <a:solidFill>
                  <a:srgbClr val="FF0000"/>
                </a:solidFill>
              </a:rPr>
              <a:t>(vnější motivace zákazníka) </a:t>
            </a:r>
          </a:p>
          <a:p>
            <a:pPr marL="457200" indent="-457200">
              <a:buFontTx/>
              <a:buChar char="-"/>
            </a:pPr>
            <a:r>
              <a:rPr lang="cs-CZ" sz="2800" dirty="0">
                <a:solidFill>
                  <a:srgbClr val="008080"/>
                </a:solidFill>
              </a:rPr>
              <a:t>formuje se tam, kde vyrůstáme, v rodině, ve škole, na pracovišti atd., zde získáváme určité hodnoty, osvojujeme si společenské normy a zvyky, jimiž se v životě řídíme.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466" y="1675036"/>
            <a:ext cx="2866031" cy="2670365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7542013" y="4883077"/>
            <a:ext cx="22369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https://2012books.lardbucket.org/books/a-primer-on-social-problems/s13-00-the-changing-family.html</a:t>
            </a:r>
          </a:p>
        </p:txBody>
      </p:sp>
    </p:spTree>
    <p:extLst>
      <p:ext uri="{BB962C8B-B14F-4D97-AF65-F5344CB8AC3E}">
        <p14:creationId xmlns:p14="http://schemas.microsoft.com/office/powerpoint/2010/main" val="833922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416" y="563662"/>
            <a:ext cx="8606051" cy="8904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Existuje celá řada klasifikací motivů</a:t>
            </a:r>
            <a:endParaRPr lang="cs-CZ" sz="3600" b="1" dirty="0"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42416" y="2191835"/>
            <a:ext cx="6968318" cy="3046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Racionální motivy </a:t>
            </a:r>
            <a:r>
              <a:rPr lang="cs-CZ" sz="3200" dirty="0">
                <a:solidFill>
                  <a:srgbClr val="008080"/>
                </a:solidFill>
              </a:rPr>
              <a:t>(mají důvod v logickém myšlení)</a:t>
            </a:r>
          </a:p>
          <a:p>
            <a:pPr marL="285750" indent="-285750">
              <a:buFontTx/>
              <a:buChar char="-"/>
            </a:pPr>
            <a:endParaRPr lang="cs-CZ" sz="3200" dirty="0">
              <a:solidFill>
                <a:srgbClr val="00808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3200" b="1" dirty="0">
                <a:solidFill>
                  <a:srgbClr val="008080"/>
                </a:solidFill>
              </a:rPr>
              <a:t>Emocionální motivy </a:t>
            </a:r>
            <a:r>
              <a:rPr lang="cs-CZ" sz="3200" dirty="0">
                <a:solidFill>
                  <a:srgbClr val="008080"/>
                </a:solidFill>
              </a:rPr>
              <a:t>(nálada, touha po napodobení, individualita, společenské postavení, hrdost…).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839" y="2191835"/>
            <a:ext cx="2942070" cy="314444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8191358" y="5879809"/>
            <a:ext cx="31550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https://openclipart.org/detail/298059/female-shopper-2</a:t>
            </a:r>
          </a:p>
        </p:txBody>
      </p:sp>
    </p:spTree>
    <p:extLst>
      <p:ext uri="{BB962C8B-B14F-4D97-AF65-F5344CB8AC3E}">
        <p14:creationId xmlns:p14="http://schemas.microsoft.com/office/powerpoint/2010/main" val="3666945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2416" y="265136"/>
            <a:ext cx="8606051" cy="890469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rgbClr val="008080"/>
                </a:solidFill>
                <a:latin typeface="+mn-lt"/>
              </a:rPr>
              <a:t>Existuje celá řada klasifikací motivů</a:t>
            </a:r>
            <a:endParaRPr lang="cs-CZ" sz="3600" b="1" dirty="0"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576050" y="1828801"/>
            <a:ext cx="6247831" cy="38164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3200" b="1" dirty="0">
                <a:solidFill>
                  <a:srgbClr val="008080"/>
                </a:solidFill>
              </a:rPr>
              <a:t>Motivy stálých zákazníků </a:t>
            </a:r>
            <a:r>
              <a:rPr lang="cs-CZ" sz="3200" dirty="0">
                <a:solidFill>
                  <a:srgbClr val="008080"/>
                </a:solidFill>
              </a:rPr>
              <a:t>(obliba určitých prodejen pro jejich příhodnou polohu, zdvořilé a vstřícné prodavače, slušnou a přitažlivou tvorbu cen, výběr a kvalitu zboží, vnitřní výzdobu prodejny atd.).</a:t>
            </a:r>
          </a:p>
          <a:p>
            <a:pPr algn="just"/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860" y="1828800"/>
            <a:ext cx="3679049" cy="377578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8239565" y="5851057"/>
            <a:ext cx="31550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00" dirty="0"/>
              <a:t>https://openclipart.org/detail/298058/female-shopper-1</a:t>
            </a:r>
          </a:p>
        </p:txBody>
      </p:sp>
    </p:spTree>
    <p:extLst>
      <p:ext uri="{BB962C8B-B14F-4D97-AF65-F5344CB8AC3E}">
        <p14:creationId xmlns:p14="http://schemas.microsoft.com/office/powerpoint/2010/main" val="4090122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805218" y="1628775"/>
            <a:ext cx="9702275" cy="571500"/>
          </a:xfrm>
          <a:prstGeom prst="rect">
            <a:avLst/>
          </a:prstGeom>
          <a:solidFill>
            <a:srgbClr val="008080"/>
          </a:solidFill>
          <a:ln w="57150" cmpd="thinThick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 err="1">
                <a:solidFill>
                  <a:schemeClr val="bg1"/>
                </a:solidFill>
              </a:rPr>
              <a:t>Maslowova</a:t>
            </a:r>
            <a:r>
              <a:rPr lang="cs-CZ" altLang="cs-CZ" dirty="0">
                <a:solidFill>
                  <a:schemeClr val="bg1"/>
                </a:solidFill>
              </a:rPr>
              <a:t> hierarchie potřeb a zaměření nákupu</a:t>
            </a:r>
          </a:p>
        </p:txBody>
      </p:sp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5179347" y="2201205"/>
            <a:ext cx="7115033" cy="38356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None/>
            </a:pPr>
            <a:r>
              <a:rPr lang="cs-CZ" altLang="cs-CZ" sz="2400" b="1" dirty="0">
                <a:solidFill>
                  <a:srgbClr val="FF0000"/>
                </a:solidFill>
              </a:rPr>
              <a:t>Praxe: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prestiž, uznání </a:t>
            </a:r>
            <a:r>
              <a:rPr lang="cs-CZ" altLang="cs-CZ" sz="2400" dirty="0">
                <a:solidFill>
                  <a:srgbClr val="008080"/>
                </a:solidFill>
              </a:rPr>
              <a:t>(drahé auto, značková kabelka, luxusní hodinky…)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endParaRPr lang="cs-CZ" altLang="cs-CZ" sz="2400" dirty="0">
              <a:solidFill>
                <a:srgbClr val="00808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sexualita</a:t>
            </a:r>
            <a:r>
              <a:rPr lang="cs-CZ" altLang="cs-CZ" sz="2400" dirty="0">
                <a:solidFill>
                  <a:srgbClr val="008080"/>
                </a:solidFill>
              </a:rPr>
              <a:t> (exkluzivní krém, drahé oblečení)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sounáležitost</a:t>
            </a:r>
            <a:r>
              <a:rPr lang="cs-CZ" altLang="cs-CZ" sz="2400" dirty="0">
                <a:solidFill>
                  <a:srgbClr val="008080"/>
                </a:solidFill>
              </a:rPr>
              <a:t>  (dárky)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endParaRPr lang="cs-CZ" altLang="cs-CZ" sz="2400" dirty="0">
              <a:solidFill>
                <a:srgbClr val="00808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Přežití, touha po zdraví </a:t>
            </a:r>
            <a:r>
              <a:rPr lang="cs-CZ" altLang="cs-CZ" sz="2400" dirty="0">
                <a:solidFill>
                  <a:srgbClr val="008080"/>
                </a:solidFill>
              </a:rPr>
              <a:t>(doplňky stravy, bylinky)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b="1" dirty="0">
                <a:solidFill>
                  <a:srgbClr val="008080"/>
                </a:solidFill>
              </a:rPr>
              <a:t>pohodlnost, ziskuchtivost </a:t>
            </a:r>
            <a:r>
              <a:rPr lang="cs-CZ" altLang="cs-CZ" sz="2400" dirty="0">
                <a:solidFill>
                  <a:srgbClr val="008080"/>
                </a:solidFill>
              </a:rPr>
              <a:t>(robotický vysavač)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Symbol" panose="05050102010706020507" pitchFamily="18" charset="2"/>
              <a:buChar char="·"/>
            </a:pPr>
            <a:r>
              <a:rPr lang="cs-CZ" altLang="cs-CZ" sz="2400" dirty="0">
                <a:solidFill>
                  <a:srgbClr val="008080"/>
                </a:solidFill>
              </a:rPr>
              <a:t> jídlo, oblečení …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391829" y="5460552"/>
            <a:ext cx="4392612" cy="576263"/>
          </a:xfrm>
          <a:prstGeom prst="rect">
            <a:avLst/>
          </a:prstGeom>
          <a:solidFill>
            <a:srgbClr val="008080"/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Fyziologické potřeby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508745" y="4706418"/>
            <a:ext cx="4158780" cy="50482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Potřeba bezpečí</a:t>
            </a:r>
          </a:p>
        </p:txBody>
      </p:sp>
      <p:sp>
        <p:nvSpPr>
          <p:cNvPr id="5126" name="Text Box 9"/>
          <p:cNvSpPr txBox="1">
            <a:spLocks noChangeArrowheads="1"/>
          </p:cNvSpPr>
          <p:nvPr/>
        </p:nvSpPr>
        <p:spPr bwMode="auto">
          <a:xfrm>
            <a:off x="805218" y="3663241"/>
            <a:ext cx="3355928" cy="558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rgbClr val="008080"/>
                </a:solidFill>
              </a:rPr>
              <a:t>Láska a sounáležitost</a:t>
            </a:r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1190532" y="2991542"/>
            <a:ext cx="2665412" cy="485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dirty="0">
                <a:solidFill>
                  <a:schemeClr val="bg1"/>
                </a:solidFill>
              </a:rPr>
              <a:t>Ocenění</a:t>
            </a:r>
          </a:p>
        </p:txBody>
      </p:sp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1343240" y="2374205"/>
            <a:ext cx="2359996" cy="485775"/>
          </a:xfrm>
          <a:prstGeom prst="rect">
            <a:avLst/>
          </a:prstGeom>
          <a:solidFill>
            <a:srgbClr val="FFFFFF"/>
          </a:solidFill>
          <a:ln w="28575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solidFill>
                  <a:srgbClr val="008080"/>
                </a:solidFill>
              </a:rPr>
              <a:t>Seberealizace</a:t>
            </a:r>
          </a:p>
        </p:txBody>
      </p:sp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614150" y="201751"/>
            <a:ext cx="96344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" panose="05000000000000000000" pitchFamily="2" charset="2"/>
              <a:buChar char="o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5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p"/>
              <a:defRPr sz="22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o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3600" dirty="0">
                <a:solidFill>
                  <a:srgbClr val="008080"/>
                </a:solidFill>
                <a:latin typeface="+mn-lt"/>
              </a:rPr>
              <a:t>Co motivuje zákazníky k nákupu?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93" y="274187"/>
            <a:ext cx="1464833" cy="1127893"/>
          </a:xfrm>
          <a:prstGeom prst="rect">
            <a:avLst/>
          </a:prstGeom>
        </p:spPr>
      </p:pic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CE982FD0-AA33-4AAB-B19D-7B99E0A3315A}"/>
              </a:ext>
            </a:extLst>
          </p:cNvPr>
          <p:cNvCxnSpPr/>
          <p:nvPr/>
        </p:nvCxnSpPr>
        <p:spPr>
          <a:xfrm>
            <a:off x="4161146" y="2796466"/>
            <a:ext cx="675173" cy="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B3645627-BA29-4DB9-8310-AFF703EC79C5}"/>
              </a:ext>
            </a:extLst>
          </p:cNvPr>
          <p:cNvCxnSpPr/>
          <p:nvPr/>
        </p:nvCxnSpPr>
        <p:spPr>
          <a:xfrm>
            <a:off x="4498732" y="3820191"/>
            <a:ext cx="337587" cy="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A8D47793-2C05-40D2-92EE-17A708DADBC8}"/>
              </a:ext>
            </a:extLst>
          </p:cNvPr>
          <p:cNvCxnSpPr/>
          <p:nvPr/>
        </p:nvCxnSpPr>
        <p:spPr>
          <a:xfrm>
            <a:off x="4498732" y="3818768"/>
            <a:ext cx="499120" cy="708844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E7AADDF7-EE0A-425A-8E18-B82BD2E918AC}"/>
              </a:ext>
            </a:extLst>
          </p:cNvPr>
          <p:cNvCxnSpPr/>
          <p:nvPr/>
        </p:nvCxnSpPr>
        <p:spPr>
          <a:xfrm>
            <a:off x="4836319" y="5011989"/>
            <a:ext cx="268341" cy="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8F33758D-0447-4DF5-81EE-8681304F50CB}"/>
              </a:ext>
            </a:extLst>
          </p:cNvPr>
          <p:cNvCxnSpPr/>
          <p:nvPr/>
        </p:nvCxnSpPr>
        <p:spPr>
          <a:xfrm>
            <a:off x="4863681" y="5764023"/>
            <a:ext cx="268341" cy="0"/>
          </a:xfrm>
          <a:prstGeom prst="straightConnector1">
            <a:avLst/>
          </a:prstGeom>
          <a:ln w="38100"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4629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1883</Words>
  <Application>Microsoft Office PowerPoint</Application>
  <PresentationFormat>Širokoúhlá obrazovka</PresentationFormat>
  <Paragraphs>278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Symbol</vt:lpstr>
      <vt:lpstr>Tahoma</vt:lpstr>
      <vt:lpstr>Times New Roman</vt:lpstr>
      <vt:lpstr>Wingdings</vt:lpstr>
      <vt:lpstr>Motiv Office</vt:lpstr>
      <vt:lpstr>Název prezentace</vt:lpstr>
      <vt:lpstr>Prezentace aplikace PowerPoint</vt:lpstr>
      <vt:lpstr>Prezentace aplikace PowerPoint</vt:lpstr>
      <vt:lpstr>Obchodník potřebuje znát svého zákazníka</vt:lpstr>
      <vt:lpstr>Co působí na chování zákazníka?</vt:lpstr>
      <vt:lpstr>Co působí na chování zákazníka?</vt:lpstr>
      <vt:lpstr>Existuje celá řada klasifikací motivů</vt:lpstr>
      <vt:lpstr>Existuje celá řada klasifikací motivů</vt:lpstr>
      <vt:lpstr>Prezentace aplikace PowerPoint</vt:lpstr>
      <vt:lpstr>Prezentace aplikace PowerPoint</vt:lpstr>
      <vt:lpstr>Prezentace aplikace PowerPoint</vt:lpstr>
      <vt:lpstr>Prezentace aplikace PowerPoint</vt:lpstr>
      <vt:lpstr>Vedení prodejního rozhovoru Příprava na jednání se zákazníkem</vt:lpstr>
      <vt:lpstr>Argumentační agenda při prodeji - verbální komunikace</vt:lpstr>
      <vt:lpstr>Příklady otázek</vt:lpstr>
      <vt:lpstr>Kdy mluvit o ceně?</vt:lpstr>
      <vt:lpstr>Prodávající – jeho úkol</vt:lpstr>
      <vt:lpstr>Neverbální komunikace při prodejním rozhovoru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Zásady předvádění zboží</vt:lpstr>
      <vt:lpstr>Zvláštní nabídky</vt:lpstr>
      <vt:lpstr>Produktové letáky</vt:lpstr>
      <vt:lpstr>Výprodeje – jako podpora prodeje  - praxe</vt:lpstr>
      <vt:lpstr>Prezentace aplikace PowerPoint</vt:lpstr>
      <vt:lpstr>Sledování pohybu zákazníků na prodejní ploše - praxe</vt:lpstr>
      <vt:lpstr>Prezentace aplikace PowerPoint</vt:lpstr>
      <vt:lpstr>Prezentace aplikace PowerPoint</vt:lpstr>
      <vt:lpstr>Shrnutí přednášky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Roman Šperka</dc:creator>
  <cp:lastModifiedBy>sta0006</cp:lastModifiedBy>
  <cp:revision>200</cp:revision>
  <dcterms:created xsi:type="dcterms:W3CDTF">2016-11-25T20:36:16Z</dcterms:created>
  <dcterms:modified xsi:type="dcterms:W3CDTF">2021-05-04T07:55:11Z</dcterms:modified>
</cp:coreProperties>
</file>