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20" r:id="rId4"/>
    <p:sldId id="328" r:id="rId5"/>
    <p:sldId id="329" r:id="rId6"/>
    <p:sldId id="330" r:id="rId7"/>
    <p:sldId id="333" r:id="rId8"/>
    <p:sldId id="335" r:id="rId9"/>
    <p:sldId id="334" r:id="rId10"/>
    <p:sldId id="332" r:id="rId11"/>
    <p:sldId id="331" r:id="rId12"/>
    <p:sldId id="336" r:id="rId13"/>
    <p:sldId id="338" r:id="rId14"/>
    <p:sldId id="339" r:id="rId15"/>
    <p:sldId id="340" r:id="rId16"/>
    <p:sldId id="341" r:id="rId17"/>
    <p:sldId id="357" r:id="rId18"/>
    <p:sldId id="342" r:id="rId19"/>
    <p:sldId id="343" r:id="rId20"/>
    <p:sldId id="344" r:id="rId21"/>
    <p:sldId id="345" r:id="rId22"/>
    <p:sldId id="346" r:id="rId23"/>
    <p:sldId id="347" r:id="rId24"/>
    <p:sldId id="352" r:id="rId25"/>
    <p:sldId id="355" r:id="rId26"/>
    <p:sldId id="353" r:id="rId27"/>
    <p:sldId id="354" r:id="rId28"/>
    <p:sldId id="348" r:id="rId29"/>
    <p:sldId id="349" r:id="rId30"/>
    <p:sldId id="350" r:id="rId31"/>
    <p:sldId id="351" r:id="rId32"/>
    <p:sldId id="356" r:id="rId33"/>
    <p:sldId id="327" r:id="rId3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CCFFFF"/>
    <a:srgbClr val="FFFF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9.jpeg"/><Relationship Id="rId7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gif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ni-znacky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businessinfo.cz/cs/clanky/pecet-jakosti-234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Ochrana zájmů spotřebitele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18661" y="1545690"/>
            <a:ext cx="4203511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i="1" dirty="0">
                <a:solidFill>
                  <a:srgbClr val="008080"/>
                </a:solidFill>
              </a:rPr>
              <a:t>Cílem přednášky je osvojit si základní pravidla týkající se ochrany zájmů spotřebitele, problematiku tržního dozoru  a ochranných známek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908604"/>
            <a:ext cx="11245756" cy="4675209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Priority spotřebitelské politiky 2015-2020 </a:t>
            </a:r>
          </a:p>
          <a:p>
            <a:r>
              <a:rPr lang="cs-CZ" b="1" dirty="0">
                <a:solidFill>
                  <a:srgbClr val="008080"/>
                </a:solidFill>
              </a:rPr>
              <a:t>bezpečnost výrobků, ochrana ekonomických zájmů spotřebitelů, dozor nad trhem, vymahatelnost práva, spolupráce se spotřebitelskými organizacemi, vzdělávání a informovanost spotřebitelů, posílení samoregulace – dialog.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Strategie </a:t>
            </a:r>
            <a:r>
              <a:rPr lang="cs-CZ" b="1" dirty="0">
                <a:solidFill>
                  <a:srgbClr val="FF0000"/>
                </a:solidFill>
              </a:rPr>
              <a:t>spotřebitelské politiky 2021-2030 </a:t>
            </a:r>
            <a:r>
              <a:rPr lang="cs-CZ" b="1" dirty="0">
                <a:solidFill>
                  <a:srgbClr val="008080"/>
                </a:solidFill>
              </a:rPr>
              <a:t>– navazuje na předchozí dokument- vyhodnocuje jeho plnění a uvádí 5 klíčových oblastí spojení s ochranou spotřebitelů: zelená transformace, digitální transformace, náprava a prosazování práv spotřebitelů, zvláštní potřeby některých spotřebitelských skupin, mezinárodní spolupráce (mimo EU – Čína, Kanada, Chile, Austrálie a Nový Zéland – bezpečnost výrobků).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8" y="893956"/>
            <a:ext cx="9430603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Calibri" panose="020F0502020204030204" pitchFamily="34" charset="0"/>
              </a:rPr>
              <a:t>Ochrana zájmů spotřebitele v České republice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93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399998"/>
            <a:ext cx="9498842" cy="505406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dTEST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českých spotřebitelů </a:t>
            </a:r>
          </a:p>
          <a:p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Generation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Europe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Asociace občanských poraden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Občanské sdružení pro bezpečnost potravin a ochranu spotřebitele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Spotřebitel </a:t>
            </a:r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net</a:t>
            </a:r>
            <a:endParaRPr lang="cs-CZ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obrany spotřebitelů Moravy a Slezska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obrany spotřebitelů — Asociace 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Spotřebitelský poradní výbor (poradce vlády).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7751929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latin typeface="+mn-lt"/>
              </a:rPr>
              <a:t>Nejznámější spotřebitelské organizace v ČR</a:t>
            </a:r>
            <a:endParaRPr lang="cs-CZ" sz="32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7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144330"/>
            <a:ext cx="7301553" cy="457408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008080"/>
                </a:solidFill>
              </a:rPr>
              <a:t>Zákon č. 634/1992 Sb., o ochraně spotřebitele ve znění pozdějších předpisů </a:t>
            </a:r>
          </a:p>
          <a:p>
            <a:r>
              <a:rPr lang="cs-CZ" b="1" dirty="0">
                <a:solidFill>
                  <a:srgbClr val="008080"/>
                </a:solidFill>
              </a:rPr>
              <a:t>nový Občanský zákoník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technických požadavcích na výrobky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obecné bezpečnosti výrobků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odpovědnosti za škodu způsobenou vadou výrobků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potravinách a tabákových výrobcích.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149025"/>
            <a:ext cx="7656394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Zákony na ochranu spotřebitele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122" name="Picture 2" descr="Výchova po rozvodu manželst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51" y="1637684"/>
            <a:ext cx="37242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611209" y="5260159"/>
            <a:ext cx="2997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https://www.obrazky.cz/?q=paragraf&amp;size=any&amp;color=any&amp;pornFilter=1&amp;sgId=kBPmDJIezjk1xB90xbPh9FwoknLvznL7TSqMYGZbkq%3D%3D&amp;oq=paragraf&amp;aq=-1&amp;su=b#id=c3bccfb5adb132c2</a:t>
            </a:r>
          </a:p>
        </p:txBody>
      </p:sp>
    </p:spTree>
    <p:extLst>
      <p:ext uri="{BB962C8B-B14F-4D97-AF65-F5344CB8AC3E}">
        <p14:creationId xmlns:p14="http://schemas.microsoft.com/office/powerpoint/2010/main" val="272075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6477" y="980728"/>
            <a:ext cx="7477213" cy="49969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94360" lvl="2" indent="0">
              <a:buNone/>
            </a:pPr>
            <a:r>
              <a:rPr lang="cs-CZ" sz="28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dozorových orgánů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Zjišťovaní určitého stavu (či úrovně), který je porovnáván s požadovaným stavem předepsaným právní normou a přijetí opatření.</a:t>
            </a:r>
            <a:endParaRPr lang="cs-CZ" sz="2800" b="1" cap="small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sz="28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r>
              <a:rPr lang="cs-CZ" sz="28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 dozorových orgánů</a:t>
            </a:r>
          </a:p>
          <a:p>
            <a:pPr lvl="2">
              <a:buFontTx/>
              <a:buChar char="-"/>
            </a:pPr>
            <a:r>
              <a:rPr lang="cs-CZ" sz="28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pokuty (za pochybení a správní delikty)</a:t>
            </a:r>
          </a:p>
          <a:p>
            <a:pPr lvl="2">
              <a:buFontTx/>
              <a:buChar char="-"/>
            </a:pPr>
            <a:r>
              <a:rPr lang="cs-CZ" sz="28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místě (do 5. tis. Kč)</a:t>
            </a:r>
          </a:p>
          <a:p>
            <a:pPr lvl="2">
              <a:buFontTx/>
              <a:buChar char="-"/>
            </a:pPr>
            <a:r>
              <a:rPr lang="cs-CZ" sz="28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výměrem (až do 50.mil. Kč)</a:t>
            </a:r>
          </a:p>
          <a:p>
            <a:pPr marL="594360" lvl="2" indent="0">
              <a:buNone/>
            </a:pPr>
            <a:endParaRPr lang="cs-CZ" sz="28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sz="24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b="1" i="1" cap="small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Dozorové orgány – obecné vymezení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3" y="2332811"/>
            <a:ext cx="3383507" cy="229282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762974" y="5207927"/>
            <a:ext cx="2199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https://pxhere.com/no/photo/748458</a:t>
            </a:r>
          </a:p>
        </p:txBody>
      </p:sp>
    </p:spTree>
    <p:extLst>
      <p:ext uri="{BB962C8B-B14F-4D97-AF65-F5344CB8AC3E}">
        <p14:creationId xmlns:p14="http://schemas.microsoft.com/office/powerpoint/2010/main" val="394864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6478" y="1071666"/>
            <a:ext cx="7954883" cy="47240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594360" lvl="2" indent="0">
              <a:buNone/>
            </a:pPr>
            <a:r>
              <a:rPr lang="cs-CZ" sz="28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 dozorových orgánů při výkonu své funkce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kontrolovaných provozoven 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vyžadování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předložení písemností, dokladů, pravdivých a úplných informací o zjišťovaných a souvisejících skutečnostech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odběr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vzorků výrobků a zboží k posouzení jejich bezpečnosti a dalších vlastností 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požadavek 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odstranění zjištěných nedostatků, ukládat sankce, zakázat prodej výrobků (služeb)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zničení zboží či uzavřít provozovnu. </a:t>
            </a:r>
            <a:endParaRPr lang="cs-CZ" sz="2800" b="1" cap="small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sz="24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b="1" i="1" cap="small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6478" y="365125"/>
            <a:ext cx="11147322" cy="61560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Dozorové orgány – obecné vymezení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50" y="1910639"/>
            <a:ext cx="322466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342194" y="5087816"/>
            <a:ext cx="3011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https://www.obrazky.cz/?q=kontrola&amp;size=any&amp;color=any&amp;pornFilter=1&amp;sgId=kBPmDJIezjk1xB90xbPh9FwoknLvznLozSqiYGLbzq%3D%3D&amp;oq=kontrola&amp;aq=-1&amp;su=b#id=2b9b14a4cbf8bc50</a:t>
            </a:r>
          </a:p>
        </p:txBody>
      </p:sp>
    </p:spTree>
    <p:extLst>
      <p:ext uri="{BB962C8B-B14F-4D97-AF65-F5344CB8AC3E}">
        <p14:creationId xmlns:p14="http://schemas.microsoft.com/office/powerpoint/2010/main" val="41493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968" y="274638"/>
            <a:ext cx="9326704" cy="562074"/>
          </a:xfrm>
          <a:solidFill>
            <a:srgbClr val="008080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Česká obchodní inspekce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4968" y="836712"/>
            <a:ext cx="9326704" cy="58326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Orgán státní správy, který je podřízen MPO.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Koho kontroluje?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 a PO prodávající či dodávající výrobky a zboží na vnitřní trh, poskytující služby nebo vyvíjejí podobnou činnost na vnitřním trhu nebo poskytují spotřebitelský úvěr.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 kontroluje zejména?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zabezpečení jakosti zboží (služeb) včetně zdravotní nezávadnosti, podmínky skladování a dopravy, osobní hygienu a hygienickou nezávadnost provozu 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používání ověřených  měřidel (cejchování)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prohlášení o shodě a zda vlastnosti stanovených výrobků uvedených na trh odpovídají stanoveným podmínkám vydaného prohlášení o shodě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klamání spotřebitele.</a:t>
            </a:r>
            <a:endParaRPr lang="cs-CZ" b="1" u="sng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670" y="1721301"/>
            <a:ext cx="1835696" cy="15415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176" name="Picture 8" descr="Česká obchodní inspekce udělala v červenci kolem vodní nádrže Lipno a Vltavy mimořádnou kontrolu zaměřenou na prodej zboží a služ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670" y="3582084"/>
            <a:ext cx="2086823" cy="18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621672" y="5653697"/>
            <a:ext cx="264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https://www.obrazky.cz/?q=%C4%8Cesk%C3%A1+obchodn%C3%AD+inspekce&amp;size=any&amp;color=any&amp;pornFilter=1&amp;sgId=kBPmDJIezjk1xB90xbPh9FwoknLvznLokSmiYGwbzq%3D%3D&amp;oq=%C4%8Cesk%C3%A1+obchodn%C3%AD+inspekce&amp;aq=-1&amp;su=b#id=b09094ff6f72e2f0</a:t>
            </a:r>
          </a:p>
        </p:txBody>
      </p:sp>
    </p:spTree>
    <p:extLst>
      <p:ext uri="{BB962C8B-B14F-4D97-AF65-F5344CB8AC3E}">
        <p14:creationId xmlns:p14="http://schemas.microsoft.com/office/powerpoint/2010/main" val="3500160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24001" y="30458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70082" y="160910"/>
            <a:ext cx="7864209" cy="584775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  <a:cs typeface="Arial" pitchFamily="34" charset="0"/>
              </a:rPr>
              <a:t>Státní zemědělská a potravinářská inspekce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004" y="181672"/>
            <a:ext cx="2009775" cy="7715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8624" y="990085"/>
            <a:ext cx="949880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 státní správy podřízený Ministerstvu zemědělství.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kontroluje?</a:t>
            </a:r>
          </a:p>
          <a:p>
            <a:r>
              <a:rPr lang="cs-CZ" sz="2400" dirty="0">
                <a:solidFill>
                  <a:srgbClr val="008080"/>
                </a:solidFill>
              </a:rPr>
              <a:t>-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zemědělské, potravinářské, mydlářské a saponátové výrobky a suroviny určené k jejich výrobě a tabákové výrobky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kontrola webových stránek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splnění požadavků na zboží dané právními předpisy nebo mezinárodními smlouvami (a to i při jeho výrobě nebo uvádění do oběhu) a je bezpečné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splnění určených povinností kontrolovanými osobami </a:t>
            </a:r>
          </a:p>
          <a:p>
            <a:pPr lvl="0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klamání spotřebitele, porušování práva osob, ochrana zapsaného označení původu nebo zeměpisného označení. 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54471" y="6122148"/>
            <a:ext cx="971785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Webový portál, Potraviny na pranýři-http://www.potravinynapranyri.cz/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8196" name="Picture 4" descr="SZPI našla v sušenkách a čokoládě alergeny, které výrobce neuved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225" y="4192750"/>
            <a:ext cx="2667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360169" y="1600908"/>
            <a:ext cx="1612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St%C3%A1tn%C3%AD+zem%C4%9Bd%C4%9Blsk%C3%A1+a+potravin%C3%A1%C5%99sk%C3%A1+inspekce&amp;size=any&amp;color=any&amp;pornFilter=1&amp;sgId=kBPmDJIezjk1xB90xbPh9FwoknLvznLoTSZfYGwMTL%3D%3D&amp;oq=St%C3%A1tn%C3%AD+zem%C4%9Bd%C4%9Blsk%C3%A1+a+potravin%C3%A1%C5%99sk%C3%A1+inspekce&amp;aq=-1&amp;su=b#id=b8d392cc290e727b</a:t>
            </a:r>
          </a:p>
        </p:txBody>
      </p:sp>
      <p:pic>
        <p:nvPicPr>
          <p:cNvPr id="1026" name="Picture 2" descr="Sluníčka kvality — Kluci v akci: Čarodějnické vaření — Česká televize">
            <a:extLst>
              <a:ext uri="{FF2B5EF4-FFF2-40B4-BE49-F238E27FC236}">
                <a16:creationId xmlns:a16="http://schemas.microsoft.com/office/drawing/2014/main" id="{B4B3D9DF-7C2E-4D56-8B89-E59AEDDE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6" y="5226291"/>
            <a:ext cx="2986969" cy="86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65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377752" cy="82223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Důvody uzavření provozoven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-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200" y="1514901"/>
            <a:ext cx="10625919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Nezajištění přístupu čisté vody k mytí rukou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myšího trusu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mrtvých myší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živých myší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Riziko kontaminace potravin z nevyhovujících prostorů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Nemožnost hygienické očisty nádobí a skla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Nečistoty na stěnách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Výrazně zanedbaný úklid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plísní na stěnách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plísní v chladících zařízeních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hmyzích škůdců.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Zdroj: SZPI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0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206" y="26941"/>
            <a:ext cx="10162291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Orgány veterinární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8206" y="503789"/>
            <a:ext cx="10265901" cy="20162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Patří mezi ně: Státní veterinární správa, krajské veterinární správy se svými inspektoráty v  okresech, Městská veterinární správa v Praze 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Ústav pro státní kontrolu veterinárních biopreparátů a léčiv + MZ, MO, MV a obce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Orgány státní správy ve věcech veterinární péče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677540" y="2818950"/>
            <a:ext cx="1944216" cy="36004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9805" y="4124446"/>
            <a:ext cx="1004430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kontrolují?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zdravotní nezávadnost krmiv, živočišných produktů, ochranu zdraví lidí před jeho poškozením nebo ohrožením těmito produkty, </a:t>
            </a:r>
          </a:p>
          <a:p>
            <a:r>
              <a:rPr lang="cs-CZ" sz="2400" b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dohlíží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prodej živých zvířat a veterinárních léčiv,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dozorovou činnost provádějí veterinární inspektoři.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218" name="Picture 2" descr="Schleich 42385 Set domácí zvířá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23" y="2520014"/>
            <a:ext cx="1992574" cy="16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360096" y="6063438"/>
            <a:ext cx="4408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https://www.obrazky.cz/?q=dom%C3%A1c%C3%AD+zv%C3%AD%C5%99%C3%A1tka&amp;size=any&amp;color=any&amp;pornFilter=1&amp;sgId=kBPmDJIezjk1xB90xbPh9FwoknLvznLNznwfYGmjz7%3D%3D&amp;oq=dom%C3%A1c%C3%AD+zv%C3%AD%C5%99%C3%A1tka&amp;aq=-1&amp;su=b#id=fccc1167d40a8265</a:t>
            </a:r>
          </a:p>
        </p:txBody>
      </p:sp>
    </p:spTree>
    <p:extLst>
      <p:ext uri="{BB962C8B-B14F-4D97-AF65-F5344CB8AC3E}">
        <p14:creationId xmlns:p14="http://schemas.microsoft.com/office/powerpoint/2010/main" val="385894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558" y="3182"/>
            <a:ext cx="9648967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Orgány ochrany veřejného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68741" y="534987"/>
            <a:ext cx="9648967" cy="41044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pro provozování holičství, pedikúry, manikúry, péče o tělo, kosmetických, masérských, regeneračních a rekondičních služeb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zákaz výkonu služby na nemocné kůži nebo sliznici, zákaz manipulace s jizvami nebo mateřskými znaménky, zákaz výkonu služby na oční spojivce nebo rohovce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povolený obsah látek v kosmetických přípravcích a složení materiálu hraček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kolaudace staveb a provozoven.</a:t>
            </a:r>
          </a:p>
          <a:p>
            <a:br>
              <a:rPr lang="cs-CZ" sz="800" dirty="0"/>
            </a:br>
            <a:br>
              <a:rPr lang="cs-CZ" sz="800" dirty="0"/>
            </a:br>
            <a:endParaRPr lang="cs-CZ" sz="800" b="1" dirty="0">
              <a:solidFill>
                <a:srgbClr val="C00000"/>
              </a:solidFill>
            </a:endParaRPr>
          </a:p>
          <a:p>
            <a:pPr algn="ctr"/>
            <a:endParaRPr lang="cs-CZ" sz="2400" dirty="0"/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278103"/>
            <a:ext cx="2232248" cy="12229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42" name="Picture 2" descr="Kadeřnictví MOTOL - Prah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1" y="4681182"/>
            <a:ext cx="3588613" cy="18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330383" y="5326376"/>
            <a:ext cx="29069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https://www.obrazky.cz/?q=kade%C5%99nictv%C3%AD&amp;size=any&amp;color=any&amp;pornFilter=1&amp;sgId=kBPmDJIezjk1xB90xbPh9FwoknLvznLNziZjYGRoTL%3D%3D&amp;oq=kade%C5%99nictv%C3%AD&amp;aq=-1&amp;su=b#id=4388cd91ce20a67d</a:t>
            </a:r>
          </a:p>
        </p:txBody>
      </p:sp>
      <p:pic>
        <p:nvPicPr>
          <p:cNvPr id="10244" name="Picture 4" descr="peeling rukou, parafínový zábal na ruce a manikúra - Slever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56" y="4841785"/>
            <a:ext cx="1989541" cy="14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638826" y="5249431"/>
            <a:ext cx="2111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https://www.obrazky.cz/?q=mas%C3%A1%C5%BEe&amp;size=any&amp;color=any&amp;pornFilter=1&amp;sgId=kBPmDJIezjk1xB90xbPh9FwoknLvznLNkSmfYGw7zq%3D%3D&amp;oq=mas%C3%A1%C5%BEe&amp;aq=-1&amp;su=b#id=b3c46f5a87527107</a:t>
            </a:r>
          </a:p>
        </p:txBody>
      </p:sp>
    </p:spTree>
    <p:extLst>
      <p:ext uri="{BB962C8B-B14F-4D97-AF65-F5344CB8AC3E}">
        <p14:creationId xmlns:p14="http://schemas.microsoft.com/office/powerpoint/2010/main" val="24386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Ochrana zájmů spotřebitele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81908" y="1825917"/>
            <a:ext cx="5558001" cy="4315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Historický pohled na ochranu spotřebitelů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Ochrana zájmů spotřebitelů v ČR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Zákony vztahující se k ochraně zájmů spotřebitele v ČR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Dozorové orgány (Česká obchodní inspekce, Státní zemědělská a potravinářská inspekce,</a:t>
            </a:r>
            <a:r>
              <a:rPr lang="cs-CZ" sz="2800" b="1" cap="small" dirty="0">
                <a:solidFill>
                  <a:srgbClr val="008080"/>
                </a:solidFill>
              </a:rPr>
              <a:t> …)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Ochranné známky</a:t>
            </a:r>
            <a:endParaRPr lang="cs-CZ" sz="2800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52" y="215645"/>
            <a:ext cx="9768348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Živnostenské úřady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2452" y="1052736"/>
            <a:ext cx="9929847" cy="52565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 nad dodržováním Zákona o živnostenském podnikání.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 nad Zákonem na ochranu spotřebitelů, Zákonem o regulaci reklamy.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kontrolují?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neoprávněné podnikání bez živnostenského oprávnění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značení cigaret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klamání spotřebitele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informačních povinností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 výrobků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vypořádání závazků v případě ukončení činnosti v provozovně.</a:t>
            </a:r>
            <a:br>
              <a:rPr lang="cs-CZ" sz="800" dirty="0"/>
            </a:br>
            <a:br>
              <a:rPr lang="cs-CZ" sz="800" dirty="0"/>
            </a:br>
            <a:endParaRPr lang="cs-CZ" sz="800" b="1" dirty="0">
              <a:solidFill>
                <a:srgbClr val="C00000"/>
              </a:solidFill>
            </a:endParaRPr>
          </a:p>
          <a:p>
            <a:pPr algn="ctr"/>
            <a:endParaRPr lang="cs-CZ" sz="2400" dirty="0"/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64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9999" y="838133"/>
            <a:ext cx="9591368" cy="5832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značka shody</a:t>
            </a:r>
          </a:p>
          <a:p>
            <a:pPr lvl="2"/>
            <a:endParaRPr lang="cs-CZ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 a PO potvrzuje shodu s předpisy EU, není to značka kvality, spolehlivosti, ale že výrobek splňuje základní bezpečnostní a hygienické předpisy. Nedovíme se původ výrobku.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Česka značka shody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splňuje technické požadavky stanovené ve všech nařízeních vlády, pokud jde výrobek do EU, pak CE.</a:t>
            </a:r>
          </a:p>
        </p:txBody>
      </p:sp>
      <p:pic>
        <p:nvPicPr>
          <p:cNvPr id="4" name="obrázek 1" descr="http://files.mad-el.webnode.cz/200000292-68b6969b0d/c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1" y="1122264"/>
            <a:ext cx="96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 descr="http://files.mad-el.webnode.cz/200000291-14ba715b4d/ccz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972" y="3754456"/>
            <a:ext cx="94297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8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26072" y="1740686"/>
            <a:ext cx="8147248" cy="41211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914400" lvl="2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Dobrovolné informační značky:</a:t>
            </a:r>
          </a:p>
          <a:p>
            <a:pPr lvl="2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 Made - ověřená kvalita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Podnikatelský subjekt registrovaný v ČR</a:t>
            </a: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odpovídá současným požadavkům z hlediska ekologie a spotřeby energie. Je srovnatelný s obdobnými výrobky v ČR.</a:t>
            </a:r>
          </a:p>
          <a:p>
            <a:pPr lvl="2"/>
            <a:endParaRPr lang="cs-CZ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SATJAM-znacka-czech-mad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535" y="2033516"/>
            <a:ext cx="2374710" cy="21699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26072" y="745690"/>
            <a:ext cx="803579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sp>
        <p:nvSpPr>
          <p:cNvPr id="9" name="Obdélník 8"/>
          <p:cNvSpPr/>
          <p:nvPr/>
        </p:nvSpPr>
        <p:spPr>
          <a:xfrm>
            <a:off x="9723052" y="4834946"/>
            <a:ext cx="18911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</p:spTree>
    <p:extLst>
      <p:ext uri="{BB962C8B-B14F-4D97-AF65-F5344CB8AC3E}">
        <p14:creationId xmlns:p14="http://schemas.microsoft.com/office/powerpoint/2010/main" val="348667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1291" y="1581633"/>
            <a:ext cx="9729939" cy="40014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Ekologicky šetrný výrobek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Vyřizuje a uděluje: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Český ekologický ústav – Agentura pro ekologicky šetrné výrobky: je odpovědný za označování ekologicky šetrných výrobků.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-Kontroluje dodržování kritérií a podmínek u držitelů známky. Udělování se řídí mezinárodní technickou normou ISO 14024 Environmentální značky – doklad je tak uznávaný i v zahraničí.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 ekologické</a:t>
            </a:r>
          </a:p>
        </p:txBody>
      </p:sp>
    </p:spTree>
    <p:extLst>
      <p:ext uri="{BB962C8B-B14F-4D97-AF65-F5344CB8AC3E}">
        <p14:creationId xmlns:p14="http://schemas.microsoft.com/office/powerpoint/2010/main" val="3693011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ttp://i.dtest.cz/img/thumb/34531_1462443c3b.jpg?13726096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56" y="1608685"/>
            <a:ext cx="13823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uzivatel\Desktop\esv_sluz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5713" y="1671602"/>
            <a:ext cx="1285625" cy="1209104"/>
          </a:xfrm>
          <a:prstGeom prst="rect">
            <a:avLst/>
          </a:prstGeom>
          <a:noFill/>
        </p:spPr>
      </p:pic>
      <p:pic>
        <p:nvPicPr>
          <p:cNvPr id="8" name="Picture 5" descr="C:\Users\uzivatel\Desktop\ekozn_krali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829" y="4071124"/>
            <a:ext cx="1332508" cy="1311738"/>
          </a:xfrm>
          <a:prstGeom prst="rect">
            <a:avLst/>
          </a:prstGeom>
          <a:noFill/>
        </p:spPr>
      </p:pic>
      <p:pic>
        <p:nvPicPr>
          <p:cNvPr id="9" name="Picture 4" descr="C:\Users\uzivatel\Desktop\ecolab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9838" y="4139696"/>
            <a:ext cx="1335512" cy="1311738"/>
          </a:xfrm>
          <a:prstGeom prst="rect">
            <a:avLst/>
          </a:prstGeom>
          <a:noFill/>
        </p:spPr>
      </p:pic>
      <p:pic>
        <p:nvPicPr>
          <p:cNvPr id="10" name="Picture 7" descr="C:\Users\uzivatel\Desktop\ekozn_natur-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5829" y="1641698"/>
            <a:ext cx="1599208" cy="1515616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Ekologické značky naše i světové</a:t>
            </a:r>
          </a:p>
        </p:txBody>
      </p:sp>
      <p:sp>
        <p:nvSpPr>
          <p:cNvPr id="4" name="Obdélník 3"/>
          <p:cNvSpPr/>
          <p:nvPr/>
        </p:nvSpPr>
        <p:spPr>
          <a:xfrm>
            <a:off x="698978" y="6209085"/>
            <a:ext cx="3283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http://www.hraozemi.cz/odpovedna-spotreba/znacky.html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8" y="3808690"/>
            <a:ext cx="2934269" cy="164274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68" y="3905621"/>
            <a:ext cx="2132853" cy="16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8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395113" cy="77894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Ekologický štítek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8" y="1491930"/>
            <a:ext cx="2951542" cy="463704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8200" y="647683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pic>
        <p:nvPicPr>
          <p:cNvPr id="11266" name="Picture 2" descr="PENB - Energetický průk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4" y="1665815"/>
            <a:ext cx="6645820" cy="22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640434" y="491790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https://www.obrazky.cz/?q=energetick%C3%BD+%C5%A1t%C3%ADtek&amp;size=any&amp;color=any&amp;pornFilter=1&amp;sgId=kBPmDJIezjk1xB90xbPh9FwoknLvznLNkGqoYGLazL%3D%3D&amp;oq=energet</a:t>
            </a:r>
          </a:p>
        </p:txBody>
      </p:sp>
    </p:spTree>
    <p:extLst>
      <p:ext uri="{BB962C8B-B14F-4D97-AF65-F5344CB8AC3E}">
        <p14:creationId xmlns:p14="http://schemas.microsoft.com/office/powerpoint/2010/main" val="1906778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22343" y="190061"/>
            <a:ext cx="803579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16" y="843350"/>
            <a:ext cx="850794" cy="11174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10" y="5021418"/>
            <a:ext cx="1021838" cy="14090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42614" y="835612"/>
            <a:ext cx="8243248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Značka Klasa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ministr zemědělství  oceňuje každoročně nejlepší potravinářské a zemědělské výrobky na tři roky 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výrobek pochází z domácích surovin, celá jeho výroba probíhala na území ČR a splňuje určené standardy kvality.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90613" y="3629716"/>
            <a:ext cx="8839989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Český výrobek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vychází ze soukromé iniciativy, rovněž zaručuje, že se jedná o zboží vyrobené v ČR a dokonce plnící ekologické normy. Nadační fond Český výrobek rovněž podporuje české firmy, nicméně bez kontroly jakýchkoli ekologických limitů.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84" y="2678444"/>
            <a:ext cx="1190625" cy="141922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9815980" y="4359488"/>
            <a:ext cx="215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2343" y="6307372"/>
            <a:ext cx="3283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http://www.hraozemi.cz/odpovedna-spotreba/znacky.html</a:t>
            </a:r>
          </a:p>
        </p:txBody>
      </p:sp>
    </p:spTree>
    <p:extLst>
      <p:ext uri="{BB962C8B-B14F-4D97-AF65-F5344CB8AC3E}">
        <p14:creationId xmlns:p14="http://schemas.microsoft.com/office/powerpoint/2010/main" val="1915919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9469" y="96788"/>
            <a:ext cx="679130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9469" y="1015749"/>
            <a:ext cx="7478973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Místní výrobek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Existují i speciální </a:t>
            </a:r>
            <a:r>
              <a:rPr lang="cs-CZ" sz="2400" b="1" dirty="0">
                <a:solidFill>
                  <a:srgbClr val="FF0000"/>
                </a:solidFill>
                <a:hlinkClick r:id="rId3"/>
              </a:rPr>
              <a:t>regionální značky</a:t>
            </a:r>
            <a:r>
              <a:rPr lang="cs-CZ" sz="2400" b="1" dirty="0">
                <a:solidFill>
                  <a:srgbClr val="339966"/>
                </a:solidFill>
              </a:rPr>
              <a:t>,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které se udělují českým výrobkům, službám i zážitkům s regionální tradicí. Při jejich výrobě se klade důraz na šetrnost vůči přírodě a životnímu prostředí. 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Tato značka je zavedena v těchto regionech: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Beskydy, Broumovsko, České středohoří, Českosaské Švýcarsko, </a:t>
            </a:r>
            <a:r>
              <a:rPr lang="cs-CZ" sz="2400" b="1" dirty="0" err="1">
                <a:solidFill>
                  <a:srgbClr val="008080"/>
                </a:solidFill>
              </a:rPr>
              <a:t>Górolsko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b="1" dirty="0" err="1">
                <a:solidFill>
                  <a:srgbClr val="008080"/>
                </a:solidFill>
              </a:rPr>
              <a:t>Swoboda</a:t>
            </a:r>
            <a:r>
              <a:rPr lang="cs-CZ" sz="2400" b="1" dirty="0">
                <a:solidFill>
                  <a:srgbClr val="008080"/>
                </a:solidFill>
              </a:rPr>
              <a:t> (</a:t>
            </a:r>
            <a:r>
              <a:rPr lang="cs-CZ" sz="2400" b="1" dirty="0" err="1">
                <a:solidFill>
                  <a:srgbClr val="008080"/>
                </a:solidFill>
              </a:rPr>
              <a:t>Jablunkovsko</a:t>
            </a:r>
            <a:r>
              <a:rPr lang="cs-CZ" sz="2400" b="1" dirty="0">
                <a:solidFill>
                  <a:srgbClr val="008080"/>
                </a:solidFill>
              </a:rPr>
              <a:t>), Haná, Jeseníky, Kraj blanických rytířů, Kraj Perštejnů, Krkonoše, Krušnohoří,  Moravská brána, Moravské Kravařsko (Poodří), Kutnohorsko, Moravský kras, Opavské Slezsko, Orlické hory, Podkrkonoší, Polabí, Poohří, Prácheňsko, Šumava, </a:t>
            </a:r>
            <a:r>
              <a:rPr lang="cs-CZ" sz="2400" b="1" dirty="0" err="1">
                <a:solidFill>
                  <a:srgbClr val="008080"/>
                </a:solidFill>
              </a:rPr>
              <a:t>Toulava</a:t>
            </a:r>
            <a:r>
              <a:rPr lang="cs-CZ" sz="2400" b="1" dirty="0">
                <a:solidFill>
                  <a:srgbClr val="008080"/>
                </a:solidFill>
              </a:rPr>
              <a:t>, Vysočina, Zápraží,  Znojemsko, Železné hory.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8502555" y="6110363"/>
            <a:ext cx="2259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sz="1000" dirty="0"/>
              <a:t>www.regionalni-znacky.cz</a:t>
            </a:r>
            <a:r>
              <a:rPr lang="cs-CZ" dirty="0"/>
              <a:t>/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555" y="1733266"/>
            <a:ext cx="2578145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53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39469" y="1364260"/>
            <a:ext cx="8147248" cy="49625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Značka ESČ</a:t>
            </a:r>
          </a:p>
          <a:p>
            <a:pPr lvl="2"/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vyjadřuje shodu vlastností označených výrobků s normami na elektrickou bezpečnost</a:t>
            </a: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uděluje Elektrotechnický zkušební ústav.</a:t>
            </a:r>
          </a:p>
          <a:p>
            <a:pPr marL="914400" lvl="2" indent="0">
              <a:buNone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APEK-certifikovaný obchod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zaručuje zákazníkům internetových obchodů, že certifikovaný obchodník splňuje základní pravidla bezpečného a bezproblémového nákupu.</a:t>
            </a:r>
          </a:p>
        </p:txBody>
      </p:sp>
      <p:pic>
        <p:nvPicPr>
          <p:cNvPr id="5" name="obrázek 5" descr="72.es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4255" y="2124075"/>
            <a:ext cx="828675" cy="1304925"/>
          </a:xfrm>
          <a:prstGeom prst="rect">
            <a:avLst/>
          </a:prstGeom>
        </p:spPr>
      </p:pic>
      <p:pic>
        <p:nvPicPr>
          <p:cNvPr id="7" name="obrázek 6" descr="142-apek_kvalita_certifikac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9532" y="5048372"/>
            <a:ext cx="1724025" cy="121285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9469" y="533517"/>
            <a:ext cx="679130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11" y="1430658"/>
            <a:ext cx="2114550" cy="28575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0460" y="6337342"/>
            <a:ext cx="3516573" cy="41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https://systemyjakosti.cz/produkty/kvalitni-a-bezpecna-montaz/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4899483" y="6358942"/>
            <a:ext cx="17299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https://www.apek.cz/kontakt</a:t>
            </a:r>
          </a:p>
        </p:txBody>
      </p:sp>
    </p:spTree>
    <p:extLst>
      <p:ext uri="{BB962C8B-B14F-4D97-AF65-F5344CB8AC3E}">
        <p14:creationId xmlns:p14="http://schemas.microsoft.com/office/powerpoint/2010/main" val="2492214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6889" y="832944"/>
            <a:ext cx="8147248" cy="5832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Pečeť jakosti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týká se trhu s ojetými motorovými vozidly – technické testování, měření, analýzy.</a:t>
            </a:r>
          </a:p>
          <a:p>
            <a:pPr marL="914400" lvl="2" indent="0">
              <a:buNone/>
            </a:pPr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https://www.businessinfo.cz/cs/clanky/pecet-jakosti-2341.html</a:t>
            </a:r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Pyramida bezpečnosti</a:t>
            </a:r>
          </a:p>
          <a:p>
            <a:pPr lvl="2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 ochrany, např. klíče, bezpečnostní systémy.</a:t>
            </a:r>
          </a:p>
        </p:txBody>
      </p:sp>
      <p:pic>
        <p:nvPicPr>
          <p:cNvPr id="6" name="obrázek 7" descr="69.pecet-jakost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7795" y="1960510"/>
            <a:ext cx="1728192" cy="1656184"/>
          </a:xfrm>
          <a:prstGeom prst="rect">
            <a:avLst/>
          </a:prstGeom>
        </p:spPr>
      </p:pic>
      <p:pic>
        <p:nvPicPr>
          <p:cNvPr id="7" name="obrázek 8" descr="pyramida-bezpecnosti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7755" y="3930198"/>
            <a:ext cx="2448272" cy="166324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92591" y="5905772"/>
            <a:ext cx="3057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https://www.technikaatrh.cz/aktuality/pyramida-bezpecnosti</a:t>
            </a:r>
          </a:p>
        </p:txBody>
      </p:sp>
    </p:spTree>
    <p:extLst>
      <p:ext uri="{BB962C8B-B14F-4D97-AF65-F5344CB8AC3E}">
        <p14:creationId xmlns:p14="http://schemas.microsoft.com/office/powerpoint/2010/main" val="418530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928" y="695048"/>
            <a:ext cx="9115772" cy="530117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Kontrola byla v gesci měst </a:t>
            </a: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(rychtář, konšelé)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Vydávaly se řády o trzích, o ochraně kupujících,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stanovovaly ceny některého zboží 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Od konce 14. stol. – úřední žejdlík v hospodě.</a:t>
            </a:r>
          </a:p>
          <a:p>
            <a:pPr>
              <a:buFontTx/>
              <a:buChar char="-"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Trhy a jarmarky: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Mistři domácích řemesel (kontrolovali a zabavovali vadné zboží)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Konšelé (kontrola vah a měr)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Velkoobchodníci nakupovali, po konečných spotřebitelích ???</a:t>
            </a:r>
            <a:endParaRPr lang="cs-CZ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(Viz předmět Marketing)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2928" y="58551"/>
            <a:ext cx="5452281" cy="636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Pohled do naší historie</a:t>
            </a:r>
          </a:p>
        </p:txBody>
      </p:sp>
      <p:pic>
        <p:nvPicPr>
          <p:cNvPr id="2050" name="Picture 2" descr="Středověký Rothenburg ob der Tauber: aneb Jak der Meistertrunk zachránil město -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48" y="1641876"/>
            <a:ext cx="2219278" cy="20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1319" y="5996226"/>
            <a:ext cx="34346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https://www.obrazky.cz/?q=st%C5%99edov%C4%9Bk%C3%BD+radn%C3%AD&amp;size=any&amp;color=any&amp;pornFilter=1&amp;sgId=kBPmDJIezjk1xB90xbPh9FwoknLvznL7znmoYGzozq%3D%3D&amp;oq=st%C5%99edov%C4%9Bk%C3%BD+radn%C3%AD&amp;aq=-1&amp;su=b#id=ada13b50c7b72b3a</a:t>
            </a:r>
          </a:p>
        </p:txBody>
      </p:sp>
      <p:pic>
        <p:nvPicPr>
          <p:cNvPr id="2054" name="Picture 6" descr="světlé p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310" y="3914942"/>
            <a:ext cx="2541690" cy="20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17409" y="5996226"/>
            <a:ext cx="289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https://www.obrazky.cz/?q=%C5%BEejdl%C3%ADk&amp;size=any&amp;color=any&amp;pornFilter=1&amp;sgId=kBPmDJIezjk1xB90xbPh9FwoknLvznL7ziR7YGmok7%3D%3D&amp;oq=%C5%BEejdl%C3%ADk&amp;aq=-1&amp;su=b#id=bddfcc042b5b4a2b</a:t>
            </a:r>
          </a:p>
        </p:txBody>
      </p:sp>
    </p:spTree>
    <p:extLst>
      <p:ext uri="{BB962C8B-B14F-4D97-AF65-F5344CB8AC3E}">
        <p14:creationId xmlns:p14="http://schemas.microsoft.com/office/powerpoint/2010/main" val="3949971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521354" y="1985537"/>
            <a:ext cx="6111457" cy="32279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Zdravotně nezávadná obuv pro děti</a:t>
            </a:r>
          </a:p>
          <a:p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obuv, úspěšné prošla certifikačním řízením, odpovídá požadavkům na ortopedickou a hygienickou nezávadnost a bezpečnost při používání. </a:t>
            </a:r>
          </a:p>
        </p:txBody>
      </p:sp>
      <p:pic>
        <p:nvPicPr>
          <p:cNvPr id="6" name="obrázek 10" descr="57.zirafa-zdravotne-nezavadna-obuv-bota-pro-vase-di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2273" y="1985537"/>
            <a:ext cx="2712332" cy="2016224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367517" y="4949110"/>
            <a:ext cx="376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sp>
        <p:nvSpPr>
          <p:cNvPr id="9" name="Obdélník 8"/>
          <p:cNvSpPr/>
          <p:nvPr/>
        </p:nvSpPr>
        <p:spPr>
          <a:xfrm>
            <a:off x="521355" y="5991517"/>
            <a:ext cx="307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sz="1000" dirty="0"/>
              <a:t>www.dtest.cz/znacky?hledat%5Btext%5D</a:t>
            </a:r>
          </a:p>
        </p:txBody>
      </p:sp>
    </p:spTree>
    <p:extLst>
      <p:ext uri="{BB962C8B-B14F-4D97-AF65-F5344CB8AC3E}">
        <p14:creationId xmlns:p14="http://schemas.microsoft.com/office/powerpoint/2010/main" val="2231535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41313" y="1208897"/>
            <a:ext cx="6837660" cy="33842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TRADE 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celosvětové, organizované, sociální hnutí </a:t>
            </a:r>
          </a:p>
          <a:p>
            <a:pPr>
              <a:buFontTx/>
              <a:buChar char="-"/>
            </a:pPr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přímá a účinná podpora znevýhodněných   výrobců z rozvojových zemí a snaha vrátit do mezinárodního obchodu základní etická pravidla   a   principy.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3116" y="445406"/>
            <a:ext cx="849694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35" y="1208897"/>
            <a:ext cx="2391841" cy="260672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41312" y="5090615"/>
            <a:ext cx="1000394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Kaufland zvyšuje nabídku </a:t>
            </a:r>
            <a:r>
              <a:rPr lang="cs-CZ" sz="2800" dirty="0" err="1">
                <a:solidFill>
                  <a:srgbClr val="008080"/>
                </a:solidFill>
              </a:rPr>
              <a:t>fairtradových</a:t>
            </a:r>
            <a:r>
              <a:rPr lang="cs-CZ" sz="2800" dirty="0">
                <a:solidFill>
                  <a:srgbClr val="008080"/>
                </a:solidFill>
              </a:rPr>
              <a:t> výrobků. Zájem zákazníků roste.</a:t>
            </a:r>
          </a:p>
          <a:p>
            <a:r>
              <a:rPr lang="cs-CZ" sz="1000" dirty="0" err="1">
                <a:solidFill>
                  <a:srgbClr val="008080"/>
                </a:solidFill>
              </a:rPr>
              <a:t>Zdroj:https</a:t>
            </a:r>
            <a:r>
              <a:rPr lang="cs-CZ" sz="1000" dirty="0">
                <a:solidFill>
                  <a:srgbClr val="008080"/>
                </a:solidFill>
              </a:rPr>
              <a:t>://retailnews.cz/</a:t>
            </a:r>
            <a:r>
              <a:rPr lang="cs-CZ" sz="1000" dirty="0" err="1">
                <a:solidFill>
                  <a:srgbClr val="008080"/>
                </a:solidFill>
              </a:rPr>
              <a:t>aktualne</a:t>
            </a:r>
            <a:r>
              <a:rPr lang="cs-CZ" sz="1000" dirty="0">
                <a:solidFill>
                  <a:srgbClr val="008080"/>
                </a:solidFill>
              </a:rPr>
              <a:t>/kaufland-zvysuje-pocet-fairtradovych-vyrobku-zajem-zakazniku-roste/</a:t>
            </a:r>
          </a:p>
        </p:txBody>
      </p:sp>
    </p:spTree>
    <p:extLst>
      <p:ext uri="{BB962C8B-B14F-4D97-AF65-F5344CB8AC3E}">
        <p14:creationId xmlns:p14="http://schemas.microsoft.com/office/powerpoint/2010/main" val="3870545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9307" y="1420180"/>
            <a:ext cx="7121391" cy="48854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</a:p>
          <a:p>
            <a:pPr lvl="0"/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životní podmínky znevýhodněných výrobců zlepšením jejich přístupu na trh, posílením organizací výrobců, poskytnutím spravedlivých cen za výrobky a zajištěním kontinuity obchodních vztahů</a:t>
            </a:r>
          </a:p>
          <a:p>
            <a:pPr lvl="0"/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dětí před otrockou prací, zvýšení informovanosti, příklady správného obchodního partnerství…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9307" y="565109"/>
            <a:ext cx="7350860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64" y="1569493"/>
            <a:ext cx="2391841" cy="260672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663937" y="5182316"/>
            <a:ext cx="15359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https://www.fairtrade.cz/</a:t>
            </a:r>
          </a:p>
        </p:txBody>
      </p:sp>
    </p:spTree>
    <p:extLst>
      <p:ext uri="{BB962C8B-B14F-4D97-AF65-F5344CB8AC3E}">
        <p14:creationId xmlns:p14="http://schemas.microsoft.com/office/powerpoint/2010/main" val="1576040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556077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33" y="1402080"/>
            <a:ext cx="9785445" cy="45483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Historický pohled na ochranu spotřebitelů</a:t>
            </a:r>
          </a:p>
          <a:p>
            <a:r>
              <a:rPr lang="cs-CZ" b="1" dirty="0">
                <a:solidFill>
                  <a:srgbClr val="008080"/>
                </a:solidFill>
              </a:rPr>
              <a:t>Ochrana zájmů spotřebitelů v ČR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Zákony vztahující se k ochraně zájmů spotřebitele v ČR </a:t>
            </a:r>
          </a:p>
          <a:p>
            <a:r>
              <a:rPr lang="cs-CZ" b="1" dirty="0">
                <a:solidFill>
                  <a:srgbClr val="008080"/>
                </a:solidFill>
              </a:rPr>
              <a:t>Dozorové orgány (Č</a:t>
            </a:r>
            <a:r>
              <a:rPr lang="cs-CZ" dirty="0">
                <a:solidFill>
                  <a:srgbClr val="008080"/>
                </a:solidFill>
              </a:rPr>
              <a:t>eská obchodní inspekce, Státní zemědělská a potravinářská inspekce,</a:t>
            </a:r>
            <a:r>
              <a:rPr lang="cs-CZ" b="1" cap="small" dirty="0">
                <a:solidFill>
                  <a:srgbClr val="008080"/>
                </a:solidFill>
              </a:rPr>
              <a:t> …)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Ochranná známka (Česká značka shody, Evropská značka shody, ekologicky šetrný výrobek, Evropská ekoznačka „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Flower</a:t>
            </a:r>
            <a:r>
              <a:rPr lang="cs-CZ" b="1" dirty="0">
                <a:solidFill>
                  <a:srgbClr val="FF0000"/>
                </a:solidFill>
              </a:rPr>
              <a:t>, Klasa, CZECH MADE – ověřená kvalita, QZ – zaručená kvalita, Zdravotně nezávadná obuv pro děti, APEK Certifikovaný obchod, Fair </a:t>
            </a:r>
            <a:r>
              <a:rPr lang="cs-CZ" b="1" dirty="0" err="1">
                <a:solidFill>
                  <a:srgbClr val="FF0000"/>
                </a:solidFill>
              </a:rPr>
              <a:t>Trade</a:t>
            </a:r>
            <a:r>
              <a:rPr lang="cs-CZ" b="1" dirty="0">
                <a:solidFill>
                  <a:srgbClr val="FF0000"/>
                </a:solidFill>
              </a:rPr>
              <a:t>…. znát základní charakteristiku).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925966"/>
            <a:ext cx="6919415" cy="48879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Počátek 14. stol.</a:t>
            </a: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Cechmistři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– dohled nad kvalitou práce mistrů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Ochrana před nežádoucí konkurencí</a:t>
            </a: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Cechovní předpisy 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(rovnost při nákupu surovin, regulace výroby i prodeje apod.)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Existence cechů měla rozmanitou existenci (volnost versus násilné rušení).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5452281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Pohled do historie - cechy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54" y="3234519"/>
            <a:ext cx="2977610" cy="27363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73289" y="5970894"/>
            <a:ext cx="26158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https://www.zalozka.cz/stara-remesla-2-267120?utm_source=seznam&amp;utm_medium=cpc&amp;utm_campaign=Produktov%c3%a9+inzer%c3%a1ty&amp;utm_content=Star%c3%a1+%c5%99emesla+2</a:t>
            </a:r>
          </a:p>
        </p:txBody>
      </p:sp>
      <p:pic>
        <p:nvPicPr>
          <p:cNvPr id="1026" name="Picture 2" descr="Panenka ze šustí - hrnčí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26" y="143206"/>
            <a:ext cx="2740167" cy="30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72531" y="5970894"/>
            <a:ext cx="289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https://www.obrazky.cz/?q=hrn%C4%8D%C3%AD%C5%99&amp;size=any&amp;color=any&amp;pornFilter=1&amp;sgId=kBPmDJIezjk1xB90xbPh9FwoknLvznzfkiqvYGZikw%3D%3D&amp;oq=hrn%C4%8D%C3%AD%C5%99&amp;aq=-1&amp;su=b#id=05cc9f617d4df037</a:t>
            </a:r>
          </a:p>
        </p:txBody>
      </p:sp>
    </p:spTree>
    <p:extLst>
      <p:ext uri="{BB962C8B-B14F-4D97-AF65-F5344CB8AC3E}">
        <p14:creationId xmlns:p14="http://schemas.microsoft.com/office/powerpoint/2010/main" val="134973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8" y="925966"/>
            <a:ext cx="6851177" cy="48879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Karel IV. 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-  kritik cechů, nebezpečí monopolizace řemesla a překážky konkurencí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15. stol. - dokončení sdružování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  v cechy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16. stol. - zrušení cechů a poté znovu jejich obnovování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Počátek 19. stol. – v Praze téměř 70 cechů a sdružených 122 řemesel.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5452281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Pohled do historie cechy</a:t>
            </a:r>
          </a:p>
        </p:txBody>
      </p:sp>
      <p:pic>
        <p:nvPicPr>
          <p:cNvPr id="3074" name="Picture 2" descr="Detail slavného votivního obrazu, který vznikl na objednávku pražského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886331"/>
            <a:ext cx="33754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344309" y="5460003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https://www.obrazky.cz/?q=Karel+IV&amp;size=any&amp;color=any&amp;pornFilter=1&amp;sgId=kBPmDJIezjk1xB90xbPh9FwoknLvznL7knwvYGZozL%3D%3D&amp;oq=Karel+IV&amp;aq=-1&amp;su=b</a:t>
            </a:r>
          </a:p>
        </p:txBody>
      </p:sp>
    </p:spTree>
    <p:extLst>
      <p:ext uri="{BB962C8B-B14F-4D97-AF65-F5344CB8AC3E}">
        <p14:creationId xmlns:p14="http://schemas.microsoft.com/office/powerpoint/2010/main" val="142540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386350"/>
            <a:ext cx="6196084" cy="529741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podomním obchodě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výčepních sklenicích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výprodejích 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obchodu s vínem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ochraně odběratelů o klamání v obchodě o jakosti a způsobu výroby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proti nekalé soutěži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Nekalá reklama, nesprávné označování původu výrobků, zneužívání podnikových značek…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8120418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Podomní obchod a další právní normy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4149" y="925966"/>
            <a:ext cx="555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000" b="1" dirty="0"/>
              <a:t>Konec 19. stol. – První republika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65" y="1402080"/>
            <a:ext cx="1596789" cy="272614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599916" y="2534650"/>
            <a:ext cx="1784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https://commons.wikimedia.org/wiki/File:Red_Wine_Glass.jpg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16" y="3404262"/>
            <a:ext cx="2076209" cy="163391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9599916" y="5353788"/>
            <a:ext cx="1386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http://pivnirecenze.cz/</a:t>
            </a:r>
          </a:p>
        </p:txBody>
      </p:sp>
    </p:spTree>
    <p:extLst>
      <p:ext uri="{BB962C8B-B14F-4D97-AF65-F5344CB8AC3E}">
        <p14:creationId xmlns:p14="http://schemas.microsoft.com/office/powerpoint/2010/main" val="343019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Historický pohled  na svět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662610"/>
            <a:ext cx="4921155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cs-CZ" sz="3000" b="1" dirty="0">
                <a:solidFill>
                  <a:srgbClr val="FF0000"/>
                </a:solidFill>
                <a:cs typeface="Arial" pitchFamily="34" charset="0"/>
              </a:rPr>
              <a:t>Kennedy, </a:t>
            </a: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1962 /Světový den spotřebitelských práv – od 15. 3. 1983/.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endParaRPr lang="cs-CZ" sz="3000" b="1" dirty="0">
              <a:solidFill>
                <a:srgbClr val="008080"/>
              </a:solidFill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FF0000"/>
                </a:solidFill>
                <a:cs typeface="Arial" pitchFamily="34" charset="0"/>
              </a:rPr>
              <a:t>Formuloval tato práva: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bezpečnost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informace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výběr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být vyslyšen.</a:t>
            </a:r>
          </a:p>
          <a:p>
            <a:pPr marL="0" indent="0">
              <a:buNone/>
            </a:pPr>
            <a:endParaRPr lang="cs-CZ" sz="30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  <a:p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098" name="Picture 2" descr="MaritimeQuest - President John Fitzgerald Kennedy (1917-195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86" y="1662610"/>
            <a:ext cx="2152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88239" y="5102298"/>
            <a:ext cx="27113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https://www.obrazky.cz/?q=John+Kennedy&amp;size=any&amp;color=any&amp;pornFilter=1&amp;sgId=kBPmDJIezjk1xB90xbPh9FwoknLvznL7kGZNYG4iTL%3D%3D&amp;oq=John+Kennedy&amp;aq=-1&amp;su=b#id=def394630e363618</a:t>
            </a:r>
          </a:p>
        </p:txBody>
      </p:sp>
    </p:spTree>
    <p:extLst>
      <p:ext uri="{BB962C8B-B14F-4D97-AF65-F5344CB8AC3E}">
        <p14:creationId xmlns:p14="http://schemas.microsoft.com/office/powerpoint/2010/main" val="192892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Historický pohled  na významné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662610"/>
            <a:ext cx="7800833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cs-CZ" b="1" dirty="0">
                <a:solidFill>
                  <a:srgbClr val="FF0000"/>
                </a:solidFill>
              </a:rPr>
              <a:t>Rada EU </a:t>
            </a:r>
            <a:r>
              <a:rPr lang="cs-CZ" b="1" dirty="0">
                <a:solidFill>
                  <a:srgbClr val="008080"/>
                </a:solidFill>
              </a:rPr>
              <a:t>(1975)- první program ES pro ochranu spotřebitelů a informační politiku – Charta spotřebitelů.</a:t>
            </a:r>
            <a:endParaRPr lang="cs-CZ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3000" dirty="0">
              <a:solidFill>
                <a:srgbClr val="008080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rgbClr val="00808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OSN </a:t>
            </a:r>
            <a:r>
              <a:rPr lang="cs-CZ" b="1" dirty="0">
                <a:solidFill>
                  <a:srgbClr val="008080"/>
                </a:solidFill>
              </a:rPr>
              <a:t>(1985) - Směrnice na ochranu spotřebitelů (podpora zemím, nezávislým spotřebitelským sdružením ve světě, etickému chování, rozvoj mezinárodní spolupráce, trvale udržitelná spotřeba…..).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  <a:p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52" y="4329463"/>
            <a:ext cx="2995968" cy="248218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14615" y="6072955"/>
            <a:ext cx="1359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http://www.bezpolitickekorektnosti.cz/?p=24400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28" y="1792850"/>
            <a:ext cx="2797792" cy="20204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0113" y="6165288"/>
            <a:ext cx="1310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https://pxhere.com/en/photo/1191345</a:t>
            </a:r>
          </a:p>
        </p:txBody>
      </p:sp>
    </p:spTree>
    <p:extLst>
      <p:ext uri="{BB962C8B-B14F-4D97-AF65-F5344CB8AC3E}">
        <p14:creationId xmlns:p14="http://schemas.microsoft.com/office/powerpoint/2010/main" val="351159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10903" y="1737246"/>
            <a:ext cx="5671783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FF0000"/>
                </a:solidFill>
              </a:rPr>
              <a:t>Consumers</a:t>
            </a:r>
            <a:r>
              <a:rPr lang="cs-CZ" sz="2800" b="1" dirty="0">
                <a:solidFill>
                  <a:srgbClr val="FF0000"/>
                </a:solidFill>
              </a:rPr>
              <a:t> International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bezpečnost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volný výběr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odškodnění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informace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vzdělávání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zastupování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základní potřeby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zdravé životní prostředí.</a:t>
            </a:r>
            <a:endParaRPr lang="cs-CZ" sz="2800" dirty="0">
              <a:solidFill>
                <a:srgbClr val="00808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0058" y="501134"/>
            <a:ext cx="719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8 základních práv spotřebitele dle CI </a:t>
            </a:r>
            <a:endParaRPr lang="cs-CZ" sz="3600" dirty="0"/>
          </a:p>
        </p:txBody>
      </p:sp>
      <p:pic>
        <p:nvPicPr>
          <p:cNvPr id="1026" name="Picture 2" descr="https://www.consumersinternational.org/media/2003/ci_full_name_logo_rbg_reverse.jpg?width=480&amp;quality=90&amp;format=jpg&amp;slimmage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99" y="2048846"/>
            <a:ext cx="4572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8161361" y="4923008"/>
            <a:ext cx="26476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https://www.consumersinternational.org/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14401" y="6073254"/>
            <a:ext cx="782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Zapojeno: více než 200 organizací, 100 zemí </a:t>
            </a:r>
          </a:p>
        </p:txBody>
      </p:sp>
    </p:spTree>
    <p:extLst>
      <p:ext uri="{BB962C8B-B14F-4D97-AF65-F5344CB8AC3E}">
        <p14:creationId xmlns:p14="http://schemas.microsoft.com/office/powerpoint/2010/main" val="27276883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2970</Words>
  <Application>Microsoft Office PowerPoint</Application>
  <PresentationFormat>Širokoúhlá obrazovka</PresentationFormat>
  <Paragraphs>296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Dispoziční řešení</vt:lpstr>
      <vt:lpstr>Dispoziční řešení</vt:lpstr>
      <vt:lpstr>Dispoziční řešení</vt:lpstr>
      <vt:lpstr>Historický pohled  na svět</vt:lpstr>
      <vt:lpstr>Historický pohled  na významné dokumenty</vt:lpstr>
      <vt:lpstr>Prezentace aplikace PowerPoint</vt:lpstr>
      <vt:lpstr>Prezentace aplikace PowerPoint</vt:lpstr>
      <vt:lpstr>Dispoziční řešení</vt:lpstr>
      <vt:lpstr>Prezentace aplikace PowerPoint</vt:lpstr>
      <vt:lpstr>Dozorové orgány – obecné vymezení </vt:lpstr>
      <vt:lpstr>Dozorové orgány – obecné vymezení </vt:lpstr>
      <vt:lpstr>Česká obchodní inspekce</vt:lpstr>
      <vt:lpstr>Prezentace aplikace PowerPoint</vt:lpstr>
      <vt:lpstr>Důvody uzavření provozoven - praxe</vt:lpstr>
      <vt:lpstr>Orgány veterinární správy</vt:lpstr>
      <vt:lpstr>Orgány ochrany veřejného zdraví</vt:lpstr>
      <vt:lpstr>Živnostenské úřady</vt:lpstr>
      <vt:lpstr>Značky</vt:lpstr>
      <vt:lpstr>Značky</vt:lpstr>
      <vt:lpstr>Značky ekologické</vt:lpstr>
      <vt:lpstr>Ekologické značky naše i světové</vt:lpstr>
      <vt:lpstr>Ekologický štítek</vt:lpstr>
      <vt:lpstr>Značky</vt:lpstr>
      <vt:lpstr>Značky</vt:lpstr>
      <vt:lpstr>Značky</vt:lpstr>
      <vt:lpstr>Značky</vt:lpstr>
      <vt:lpstr>Značky</vt:lpstr>
      <vt:lpstr>Značky</vt:lpstr>
      <vt:lpstr>Značky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182</cp:revision>
  <cp:lastPrinted>2021-05-10T06:45:57Z</cp:lastPrinted>
  <dcterms:created xsi:type="dcterms:W3CDTF">2016-11-25T20:36:16Z</dcterms:created>
  <dcterms:modified xsi:type="dcterms:W3CDTF">2021-05-10T18:42:03Z</dcterms:modified>
</cp:coreProperties>
</file>