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1" r:id="rId2"/>
    <p:sldId id="258" r:id="rId3"/>
    <p:sldId id="263" r:id="rId4"/>
    <p:sldId id="308" r:id="rId5"/>
    <p:sldId id="310" r:id="rId6"/>
    <p:sldId id="309" r:id="rId7"/>
    <p:sldId id="307" r:id="rId8"/>
    <p:sldId id="342" r:id="rId9"/>
    <p:sldId id="311" r:id="rId10"/>
    <p:sldId id="290" r:id="rId11"/>
    <p:sldId id="312" r:id="rId12"/>
    <p:sldId id="313" r:id="rId13"/>
    <p:sldId id="314" r:id="rId14"/>
    <p:sldId id="315" r:id="rId15"/>
    <p:sldId id="316" r:id="rId16"/>
    <p:sldId id="317" r:id="rId17"/>
    <p:sldId id="318" r:id="rId18"/>
    <p:sldId id="328" r:id="rId19"/>
    <p:sldId id="319" r:id="rId20"/>
    <p:sldId id="320" r:id="rId21"/>
    <p:sldId id="321" r:id="rId22"/>
    <p:sldId id="322" r:id="rId23"/>
    <p:sldId id="331" r:id="rId24"/>
    <p:sldId id="337" r:id="rId25"/>
    <p:sldId id="323" r:id="rId26"/>
    <p:sldId id="338" r:id="rId27"/>
    <p:sldId id="324" r:id="rId28"/>
    <p:sldId id="332" r:id="rId29"/>
    <p:sldId id="340" r:id="rId30"/>
    <p:sldId id="325" r:id="rId31"/>
    <p:sldId id="326" r:id="rId32"/>
    <p:sldId id="327" r:id="rId33"/>
  </p:sldIdLst>
  <p:sldSz cx="12192000" cy="6858000"/>
  <p:notesSz cx="6889750" cy="100218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9999"/>
    <a:srgbClr val="CCFFFF"/>
    <a:srgbClr val="FFFF66"/>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7813"/>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1"/>
            <a:ext cx="5384800" cy="21891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41763"/>
            <a:ext cx="5384800" cy="2189162"/>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4"/>
          <p:cNvSpPr>
            <a:spLocks noGrp="1" noChangeArrowheads="1"/>
          </p:cNvSpPr>
          <p:nvPr>
            <p:ph type="dt" sz="half" idx="10"/>
          </p:nvPr>
        </p:nvSpPr>
        <p:spPr>
          <a:ln/>
        </p:spPr>
        <p:txBody>
          <a:bodyPr/>
          <a:lstStyle>
            <a:lvl1pPr>
              <a:defRPr/>
            </a:lvl1pPr>
          </a:lstStyle>
          <a:p>
            <a:pPr>
              <a:defRPr/>
            </a:pPr>
            <a:endParaRPr lang="cs-CZ"/>
          </a:p>
        </p:txBody>
      </p:sp>
      <p:sp>
        <p:nvSpPr>
          <p:cNvPr id="7" name="Rectangle 45"/>
          <p:cNvSpPr>
            <a:spLocks noGrp="1" noChangeArrowheads="1"/>
          </p:cNvSpPr>
          <p:nvPr>
            <p:ph type="ftr" sz="quarter" idx="11"/>
          </p:nvPr>
        </p:nvSpPr>
        <p:spPr>
          <a:ln/>
        </p:spPr>
        <p:txBody>
          <a:bodyPr/>
          <a:lstStyle>
            <a:lvl1pPr>
              <a:defRPr/>
            </a:lvl1pPr>
          </a:lstStyle>
          <a:p>
            <a:pPr>
              <a:defRPr/>
            </a:pPr>
            <a:endParaRPr lang="cs-CZ"/>
          </a:p>
        </p:txBody>
      </p:sp>
      <p:sp>
        <p:nvSpPr>
          <p:cNvPr id="8" name="Rectangle 46"/>
          <p:cNvSpPr>
            <a:spLocks noGrp="1" noChangeArrowheads="1"/>
          </p:cNvSpPr>
          <p:nvPr>
            <p:ph type="sldNum" sz="quarter" idx="12"/>
          </p:nvPr>
        </p:nvSpPr>
        <p:spPr>
          <a:ln/>
        </p:spPr>
        <p:txBody>
          <a:bodyPr/>
          <a:lstStyle>
            <a:lvl1pPr>
              <a:defRPr/>
            </a:lvl1pPr>
          </a:lstStyle>
          <a:p>
            <a:pPr>
              <a:defRPr/>
            </a:pPr>
            <a:fld id="{9A2301DF-C640-492F-AFE7-4DC8871675FD}" type="slidenum">
              <a:rPr lang="cs-CZ" altLang="cs-CZ"/>
              <a:pPr>
                <a:defRPr/>
              </a:pPr>
              <a:t>‹#›</a:t>
            </a:fld>
            <a:endParaRPr lang="cs-CZ" altLang="cs-CZ" dirty="0"/>
          </a:p>
        </p:txBody>
      </p:sp>
    </p:spTree>
    <p:extLst>
      <p:ext uri="{BB962C8B-B14F-4D97-AF65-F5344CB8AC3E}">
        <p14:creationId xmlns:p14="http://schemas.microsoft.com/office/powerpoint/2010/main" val="3528794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71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22.03.2021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22.03.2021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22.03.2021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22.03.2021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22.03.2021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22.03.2021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22.03.2021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wmf"/><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hyperlink" Target="https://www.google.com/url?sa=i&amp;rct=j&amp;q=&amp;esrc=s&amp;source=images&amp;cd=&amp;cad=rja&amp;uact=8&amp;ved=2ahUKEwiz0qLhgsjfAhUOY1AKHULBB5IQjRx6BAgBEAU&amp;url=https://www.ikea.com/cz/cs/store/brno/restaurant&amp;psig=AOvVaw09vP-FdEXII50WRQHzCwgF&amp;ust=1546275366013351" TargetMode="Externa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3.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3.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cs.wikipedia.org/w/index.php?title=N%C3%A1kres&amp;action=edit" TargetMode="External"/><Relationship Id="rId7" Type="http://schemas.openxmlformats.org/officeDocument/2006/relationships/image" Target="../media/image25.png"/><Relationship Id="rId2" Type="http://schemas.openxmlformats.org/officeDocument/2006/relationships/hyperlink" Target="http://cs.wikipedia.org/w/index.php?title=Obr%C3%A1zek&amp;action=edit" TargetMode="Externa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6.jpe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pixabay.com/cs/v%C4%9Bdro-voda-%C4%8Di%C5%A1t%C4%9Bn%C3%AD-materi%C3%A1ly-patro-24300/"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rgbClr val="008080"/>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4000" b="1" dirty="0">
                <a:ln w="0"/>
                <a:solidFill>
                  <a:schemeClr val="bg1"/>
                </a:solidFill>
                <a:effectLst>
                  <a:outerShdw blurRad="38100" dist="19050" dir="2700000" algn="tl" rotWithShape="0">
                    <a:schemeClr val="dk1">
                      <a:alpha val="40000"/>
                    </a:schemeClr>
                  </a:outerShdw>
                </a:effectLst>
              </a:rPr>
              <a:t>EKONOMIKA OBCHODU</a:t>
            </a:r>
          </a:p>
          <a:p>
            <a:pPr algn="ctr"/>
            <a:endParaRPr lang="cs-CZ" sz="2800" dirty="0">
              <a:ln w="0"/>
              <a:solidFill>
                <a:schemeClr val="bg1"/>
              </a:solidFill>
              <a:effectLst>
                <a:outerShdw blurRad="38100" dist="19050" dir="2700000" algn="tl" rotWithShape="0">
                  <a:schemeClr val="dk1">
                    <a:alpha val="40000"/>
                  </a:schemeClr>
                </a:outerShdw>
              </a:effectLst>
            </a:endParaRPr>
          </a:p>
          <a:p>
            <a:pPr algn="ctr"/>
            <a:r>
              <a:rPr lang="cs-CZ" sz="2800" dirty="0">
                <a:ln w="0"/>
                <a:solidFill>
                  <a:schemeClr val="bg1"/>
                </a:solidFill>
                <a:effectLst>
                  <a:outerShdw blurRad="38100" dist="19050" dir="2700000" algn="tl" rotWithShape="0">
                    <a:schemeClr val="dk1">
                      <a:alpha val="40000"/>
                    </a:schemeClr>
                  </a:outerShdw>
                </a:effectLst>
              </a:rPr>
              <a:t>Vyučující:</a:t>
            </a:r>
          </a:p>
          <a:p>
            <a:pPr algn="ctr"/>
            <a:r>
              <a:rPr lang="cs-CZ" sz="2800" b="1" dirty="0">
                <a:ln w="0"/>
                <a:solidFill>
                  <a:schemeClr val="bg1"/>
                </a:solidFill>
                <a:effectLst>
                  <a:outerShdw blurRad="38100" dist="19050" dir="2700000" algn="tl" rotWithShape="0">
                    <a:schemeClr val="dk1">
                      <a:alpha val="40000"/>
                    </a:schemeClr>
                  </a:outerShdw>
                </a:effectLst>
              </a:rPr>
              <a:t>Doc. Ing. Halina </a:t>
            </a:r>
            <a:r>
              <a:rPr lang="cs-CZ" sz="2800" b="1" dirty="0" err="1">
                <a:ln w="0"/>
                <a:solidFill>
                  <a:schemeClr val="bg1"/>
                </a:solidFill>
                <a:effectLst>
                  <a:outerShdw blurRad="38100" dist="19050" dir="2700000" algn="tl" rotWithShape="0">
                    <a:schemeClr val="dk1">
                      <a:alpha val="40000"/>
                    </a:schemeClr>
                  </a:outerShdw>
                </a:effectLst>
              </a:rPr>
              <a:t>Starzyczná</a:t>
            </a:r>
            <a:r>
              <a:rPr lang="cs-CZ" sz="2800" b="1" dirty="0">
                <a:ln w="0"/>
                <a:solidFill>
                  <a:schemeClr val="bg1"/>
                </a:solidFill>
                <a:effectLst>
                  <a:outerShdw blurRad="38100" dist="19050" dir="2700000" algn="tl" rotWithShape="0">
                    <a:schemeClr val="dk1">
                      <a:alpha val="40000"/>
                    </a:schemeClr>
                  </a:outerShdw>
                </a:effectLst>
              </a:rPr>
              <a:t>, Ph.D.</a:t>
            </a:r>
          </a:p>
          <a:p>
            <a:pPr algn="ctr"/>
            <a:endParaRPr lang="cs-CZ" sz="2400"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008080"/>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008080"/>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008080"/>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008080"/>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65" y="33377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spTree>
    <p:extLst>
      <p:ext uri="{BB962C8B-B14F-4D97-AF65-F5344CB8AC3E}">
        <p14:creationId xmlns:p14="http://schemas.microsoft.com/office/powerpoint/2010/main" val="4272578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19" y="125874"/>
            <a:ext cx="6357249" cy="646331"/>
          </a:xfrm>
          <a:prstGeom prst="rect">
            <a:avLst/>
          </a:prstGeom>
        </p:spPr>
        <p:txBody>
          <a:bodyPr wrap="square">
            <a:spAutoFit/>
          </a:bodyPr>
          <a:lstStyle/>
          <a:p>
            <a:pPr lvl="0">
              <a:defRPr/>
            </a:pPr>
            <a:r>
              <a:rPr lang="cs-CZ" sz="3600" b="1" dirty="0">
                <a:solidFill>
                  <a:srgbClr val="008080"/>
                </a:solidFill>
              </a:rPr>
              <a:t>Marketingové odlišení prodejen</a:t>
            </a:r>
            <a:endParaRPr kumimoji="0" lang="en-GB" sz="3600" b="1" i="0" u="none" strike="noStrike" kern="0" cap="none" spc="0" normalizeH="0" baseline="0" dirty="0">
              <a:ln>
                <a:noFill/>
              </a:ln>
              <a:solidFill>
                <a:srgbClr val="00808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7" name="Rectangle 4"/>
          <p:cNvSpPr txBox="1">
            <a:spLocks noChangeArrowheads="1"/>
          </p:cNvSpPr>
          <p:nvPr/>
        </p:nvSpPr>
        <p:spPr>
          <a:xfrm>
            <a:off x="251518" y="860752"/>
            <a:ext cx="8756004" cy="541328"/>
          </a:xfrm>
          <a:prstGeom prst="rect">
            <a:avLst/>
          </a:prstGeom>
          <a:solidFill>
            <a:srgbClr val="CCFFFF"/>
          </a:solidFill>
          <a:ln>
            <a:solidFill>
              <a:srgbClr val="00808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cs-CZ" b="1" dirty="0">
                <a:solidFill>
                  <a:srgbClr val="008080"/>
                </a:solidFill>
              </a:rPr>
              <a:t>Na jedné straně se trh sjednocuje a standardizuje</a:t>
            </a:r>
          </a:p>
        </p:txBody>
      </p:sp>
      <p:sp>
        <p:nvSpPr>
          <p:cNvPr id="9" name="Rectangle 5"/>
          <p:cNvSpPr txBox="1">
            <a:spLocks noChangeArrowheads="1"/>
          </p:cNvSpPr>
          <p:nvPr/>
        </p:nvSpPr>
        <p:spPr>
          <a:xfrm>
            <a:off x="251518" y="1490627"/>
            <a:ext cx="9356506" cy="488958"/>
          </a:xfrm>
          <a:prstGeom prst="rect">
            <a:avLst/>
          </a:prstGeom>
          <a:solidFill>
            <a:srgbClr val="CCFFFF"/>
          </a:solidFill>
          <a:ln>
            <a:solidFill>
              <a:srgbClr val="00808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cs-CZ" sz="2400" b="1" dirty="0">
                <a:solidFill>
                  <a:srgbClr val="008080"/>
                </a:solidFill>
              </a:rPr>
              <a:t> Na druhé straně firmy hledají odlišnosti-posílení motivace zákazníků</a:t>
            </a:r>
          </a:p>
        </p:txBody>
      </p:sp>
      <p:sp>
        <p:nvSpPr>
          <p:cNvPr id="10" name="Text Box 7"/>
          <p:cNvSpPr txBox="1">
            <a:spLocks noChangeArrowheads="1"/>
          </p:cNvSpPr>
          <p:nvPr/>
        </p:nvSpPr>
        <p:spPr bwMode="auto">
          <a:xfrm>
            <a:off x="251518" y="2405807"/>
            <a:ext cx="11622034" cy="4339650"/>
          </a:xfrm>
          <a:prstGeom prst="rect">
            <a:avLst/>
          </a:prstGeom>
          <a:solidFill>
            <a:srgbClr val="008080"/>
          </a:solidFill>
          <a:ln>
            <a:noFill/>
          </a:ln>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dirty="0">
                <a:solidFill>
                  <a:schemeClr val="bg1"/>
                </a:solidFill>
                <a:latin typeface="Arial Black" panose="020B0A04020102020204" pitchFamily="34" charset="0"/>
              </a:rPr>
              <a:t>Vlastník prodejny sportovních potřeb – sportovec</a:t>
            </a:r>
          </a:p>
          <a:p>
            <a:pPr eaLnBrk="1" hangingPunct="1">
              <a:spcBef>
                <a:spcPct val="50000"/>
              </a:spcBef>
              <a:buClrTx/>
              <a:buSzTx/>
              <a:buFontTx/>
              <a:buNone/>
            </a:pPr>
            <a:r>
              <a:rPr lang="cs-CZ" altLang="cs-CZ" sz="2400" dirty="0">
                <a:solidFill>
                  <a:schemeClr val="bg1"/>
                </a:solidFill>
                <a:latin typeface="Arial Black" panose="020B0A04020102020204" pitchFamily="34" charset="0"/>
              </a:rPr>
              <a:t>Vlastník prodejny kosmetiky – známý herec, herečka</a:t>
            </a:r>
          </a:p>
          <a:p>
            <a:pPr eaLnBrk="1" hangingPunct="1">
              <a:spcBef>
                <a:spcPct val="50000"/>
              </a:spcBef>
              <a:buClrTx/>
              <a:buSzTx/>
              <a:buFontTx/>
              <a:buNone/>
            </a:pPr>
            <a:r>
              <a:rPr lang="cs-CZ" altLang="cs-CZ" sz="2400" dirty="0">
                <a:solidFill>
                  <a:schemeClr val="bg1"/>
                </a:solidFill>
                <a:latin typeface="Arial Black" panose="020B0A04020102020204" pitchFamily="34" charset="0"/>
              </a:rPr>
              <a:t>Zákazník určité prodejny – známá osobnost</a:t>
            </a:r>
          </a:p>
          <a:p>
            <a:pPr eaLnBrk="1" hangingPunct="1">
              <a:spcBef>
                <a:spcPct val="50000"/>
              </a:spcBef>
              <a:buClrTx/>
              <a:buSzTx/>
              <a:buFontTx/>
              <a:buNone/>
            </a:pPr>
            <a:r>
              <a:rPr lang="cs-CZ" altLang="cs-CZ" sz="2400" dirty="0">
                <a:solidFill>
                  <a:schemeClr val="bg1"/>
                </a:solidFill>
                <a:latin typeface="Arial Black" panose="020B0A04020102020204" pitchFamily="34" charset="0"/>
              </a:rPr>
              <a:t>Prodejna kosmetiky doplněna salónem krásy</a:t>
            </a:r>
          </a:p>
          <a:p>
            <a:pPr eaLnBrk="1" hangingPunct="1">
              <a:spcBef>
                <a:spcPct val="50000"/>
              </a:spcBef>
              <a:buClrTx/>
              <a:buSzTx/>
              <a:buFontTx/>
              <a:buNone/>
            </a:pPr>
            <a:r>
              <a:rPr lang="cs-CZ" altLang="cs-CZ" sz="2400" dirty="0">
                <a:solidFill>
                  <a:schemeClr val="bg1"/>
                </a:solidFill>
                <a:latin typeface="Arial Black" panose="020B0A04020102020204" pitchFamily="34" charset="0"/>
              </a:rPr>
              <a:t>Průhledy do zázemí prodejen – demonstrace kvality</a:t>
            </a:r>
          </a:p>
          <a:p>
            <a:pPr eaLnBrk="1" hangingPunct="1">
              <a:spcBef>
                <a:spcPct val="50000"/>
              </a:spcBef>
              <a:buClrTx/>
              <a:buSzTx/>
              <a:buFontTx/>
              <a:buNone/>
            </a:pPr>
            <a:r>
              <a:rPr lang="cs-CZ" altLang="cs-CZ" sz="2400" dirty="0">
                <a:solidFill>
                  <a:schemeClr val="bg1"/>
                </a:solidFill>
                <a:latin typeface="Arial Black" panose="020B0A04020102020204" pitchFamily="34" charset="0"/>
              </a:rPr>
              <a:t>Typické barvy spojené s logem firmy i provozními jednotkami</a:t>
            </a:r>
          </a:p>
          <a:p>
            <a:pPr eaLnBrk="1" hangingPunct="1">
              <a:spcBef>
                <a:spcPct val="50000"/>
              </a:spcBef>
              <a:buClrTx/>
              <a:buSzTx/>
              <a:buFontTx/>
              <a:buNone/>
            </a:pPr>
            <a:r>
              <a:rPr lang="cs-CZ" altLang="cs-CZ" sz="2400" dirty="0">
                <a:solidFill>
                  <a:schemeClr val="bg1"/>
                </a:solidFill>
                <a:latin typeface="Arial Black" panose="020B0A04020102020204" pitchFamily="34" charset="0"/>
              </a:rPr>
              <a:t>Zapojení do občanské společnosti – pozitivní image</a:t>
            </a:r>
          </a:p>
          <a:p>
            <a:pPr eaLnBrk="1" hangingPunct="1">
              <a:spcBef>
                <a:spcPct val="50000"/>
              </a:spcBef>
              <a:buClrTx/>
              <a:buSzTx/>
              <a:buFontTx/>
              <a:buNone/>
            </a:pPr>
            <a:r>
              <a:rPr lang="cs-CZ" altLang="cs-CZ" sz="2400" dirty="0">
                <a:solidFill>
                  <a:schemeClr val="bg1"/>
                </a:solidFill>
                <a:latin typeface="Arial Black" panose="020B0A04020102020204" pitchFamily="34" charset="0"/>
              </a:rPr>
              <a:t>Knihkupectví - autogramiády, čtení z knih apod.</a:t>
            </a:r>
          </a:p>
        </p:txBody>
      </p:sp>
      <p:sp>
        <p:nvSpPr>
          <p:cNvPr id="2" name="TextovéPole 1">
            <a:extLst>
              <a:ext uri="{FF2B5EF4-FFF2-40B4-BE49-F238E27FC236}">
                <a16:creationId xmlns:a16="http://schemas.microsoft.com/office/drawing/2014/main" id="{7BFEA6FC-5CE2-4797-8BC0-BB1DF97DC789}"/>
              </a:ext>
            </a:extLst>
          </p:cNvPr>
          <p:cNvSpPr txBox="1"/>
          <p:nvPr/>
        </p:nvSpPr>
        <p:spPr>
          <a:xfrm>
            <a:off x="435006" y="2060999"/>
            <a:ext cx="2148396" cy="400110"/>
          </a:xfrm>
          <a:prstGeom prst="rect">
            <a:avLst/>
          </a:prstGeom>
          <a:noFill/>
        </p:spPr>
        <p:txBody>
          <a:bodyPr wrap="square" rtlCol="0">
            <a:spAutoFit/>
          </a:bodyPr>
          <a:lstStyle/>
          <a:p>
            <a:r>
              <a:rPr lang="cs-CZ" sz="2000" b="1" dirty="0">
                <a:solidFill>
                  <a:srgbClr val="FF0000"/>
                </a:solidFill>
              </a:rPr>
              <a:t>Praktické příklady</a:t>
            </a:r>
          </a:p>
        </p:txBody>
      </p:sp>
    </p:spTree>
    <p:extLst>
      <p:ext uri="{BB962C8B-B14F-4D97-AF65-F5344CB8AC3E}">
        <p14:creationId xmlns:p14="http://schemas.microsoft.com/office/powerpoint/2010/main" val="17768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wipe(left)">
                                      <p:cBhvr>
                                        <p:cTn id="17" dur="500"/>
                                        <p:tgtEl>
                                          <p:spTgt spid="9">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19" y="125874"/>
            <a:ext cx="9479335" cy="1200329"/>
          </a:xfrm>
          <a:prstGeom prst="rect">
            <a:avLst/>
          </a:prstGeom>
        </p:spPr>
        <p:txBody>
          <a:bodyPr wrap="square">
            <a:spAutoFit/>
          </a:bodyPr>
          <a:lstStyle/>
          <a:p>
            <a:pPr lvl="0">
              <a:defRPr/>
            </a:pPr>
            <a:r>
              <a:rPr lang="cs-CZ" sz="3600" b="1" dirty="0">
                <a:solidFill>
                  <a:srgbClr val="008080"/>
                </a:solidFill>
              </a:rPr>
              <a:t>Složky exteriéru – první informace pro zákazníka, </a:t>
            </a:r>
          </a:p>
          <a:p>
            <a:pPr lvl="0">
              <a:defRPr/>
            </a:pPr>
            <a:r>
              <a:rPr lang="cs-CZ" sz="3600" b="1" dirty="0">
                <a:solidFill>
                  <a:srgbClr val="008080"/>
                </a:solidFill>
              </a:rPr>
              <a:t>co může očekávat</a:t>
            </a:r>
            <a:endParaRPr kumimoji="0" lang="en-GB" sz="3600" b="1" i="0" u="none" strike="noStrike" kern="0" cap="none" spc="0" normalizeH="0" baseline="0" dirty="0">
              <a:ln>
                <a:noFill/>
              </a:ln>
              <a:solidFill>
                <a:srgbClr val="00808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8" name="Text Box 6"/>
          <p:cNvSpPr txBox="1">
            <a:spLocks noChangeArrowheads="1"/>
          </p:cNvSpPr>
          <p:nvPr/>
        </p:nvSpPr>
        <p:spPr bwMode="auto">
          <a:xfrm>
            <a:off x="251519" y="1402080"/>
            <a:ext cx="5981454" cy="4824413"/>
          </a:xfrm>
          <a:prstGeom prst="rect">
            <a:avLst/>
          </a:prstGeom>
          <a:solidFill>
            <a:schemeClr val="accent6">
              <a:lumMod val="20000"/>
              <a:lumOff val="80000"/>
            </a:schemeClr>
          </a:solidFill>
          <a:ln w="28575">
            <a:solidFill>
              <a:srgbClr val="FFFF00"/>
            </a:solidFill>
            <a:miter lim="800000"/>
            <a:headEnd/>
            <a:tailEnd/>
          </a:ln>
        </p:spPr>
        <p:txBody>
          <a:bodyPr tIns="82800"/>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800" b="1" dirty="0">
                <a:solidFill>
                  <a:srgbClr val="008080"/>
                </a:solidFill>
                <a:cs typeface="Times New Roman" panose="02020603050405020304" pitchFamily="18" charset="0"/>
              </a:rPr>
              <a:t>Architektonické řešení prodejny</a:t>
            </a:r>
            <a:endParaRPr lang="cs-CZ" altLang="cs-CZ" sz="2800" b="1" dirty="0">
              <a:solidFill>
                <a:srgbClr val="008080"/>
              </a:solidFill>
            </a:endParaRPr>
          </a:p>
          <a:p>
            <a:pPr algn="ctr" eaLnBrk="1" hangingPunct="1">
              <a:spcBef>
                <a:spcPct val="0"/>
              </a:spcBef>
              <a:buClrTx/>
              <a:buSzTx/>
              <a:buFontTx/>
              <a:buNone/>
            </a:pPr>
            <a:endParaRPr lang="cs-CZ" altLang="cs-CZ" sz="2800" dirty="0">
              <a:solidFill>
                <a:srgbClr val="008080"/>
              </a:solidFill>
            </a:endParaRPr>
          </a:p>
          <a:p>
            <a:pPr algn="ctr">
              <a:spcBef>
                <a:spcPct val="0"/>
              </a:spcBef>
              <a:buClrTx/>
              <a:buSzTx/>
              <a:buFontTx/>
              <a:buNone/>
            </a:pPr>
            <a:r>
              <a:rPr lang="cs-CZ" altLang="cs-CZ" sz="2800" b="1" dirty="0">
                <a:solidFill>
                  <a:srgbClr val="008080"/>
                </a:solidFill>
                <a:cs typeface="Times New Roman" panose="02020603050405020304" pitchFamily="18" charset="0"/>
              </a:rPr>
              <a:t>Vstupní a výstupní prostory</a:t>
            </a:r>
            <a:endParaRPr lang="cs-CZ" altLang="cs-CZ" sz="2800" dirty="0">
              <a:solidFill>
                <a:srgbClr val="008080"/>
              </a:solidFill>
            </a:endParaRPr>
          </a:p>
          <a:p>
            <a:pPr algn="ctr">
              <a:spcBef>
                <a:spcPct val="0"/>
              </a:spcBef>
              <a:buClrTx/>
              <a:buSzTx/>
              <a:buFontTx/>
              <a:buNone/>
            </a:pPr>
            <a:endParaRPr lang="cs-CZ" altLang="cs-CZ" sz="2800" b="1" dirty="0">
              <a:solidFill>
                <a:srgbClr val="008080"/>
              </a:solidFill>
              <a:cs typeface="Times New Roman" panose="02020603050405020304" pitchFamily="18" charset="0"/>
            </a:endParaRPr>
          </a:p>
          <a:p>
            <a:pPr algn="ctr">
              <a:spcBef>
                <a:spcPct val="0"/>
              </a:spcBef>
              <a:buClrTx/>
              <a:buSzTx/>
              <a:buFontTx/>
              <a:buNone/>
            </a:pPr>
            <a:r>
              <a:rPr lang="cs-CZ" altLang="cs-CZ" sz="2800" b="1" dirty="0">
                <a:solidFill>
                  <a:srgbClr val="008080"/>
                </a:solidFill>
                <a:cs typeface="Times New Roman" panose="02020603050405020304" pitchFamily="18" charset="0"/>
              </a:rPr>
              <a:t>Nápisy</a:t>
            </a:r>
          </a:p>
          <a:p>
            <a:pPr algn="ctr">
              <a:spcBef>
                <a:spcPct val="0"/>
              </a:spcBef>
              <a:buClrTx/>
              <a:buSzTx/>
              <a:buFontTx/>
              <a:buNone/>
            </a:pPr>
            <a:endParaRPr lang="cs-CZ" altLang="cs-CZ" sz="2800" b="1" dirty="0">
              <a:solidFill>
                <a:srgbClr val="008080"/>
              </a:solidFill>
            </a:endParaRPr>
          </a:p>
          <a:p>
            <a:pPr algn="ctr">
              <a:spcBef>
                <a:spcPct val="0"/>
              </a:spcBef>
              <a:buClrTx/>
              <a:buSzTx/>
              <a:buFontTx/>
              <a:buNone/>
            </a:pPr>
            <a:r>
              <a:rPr lang="cs-CZ" altLang="cs-CZ" sz="2800" b="1" dirty="0">
                <a:solidFill>
                  <a:srgbClr val="008080"/>
                </a:solidFill>
              </a:rPr>
              <a:t>Výkladní skříně</a:t>
            </a:r>
          </a:p>
          <a:p>
            <a:pPr algn="ctr">
              <a:spcBef>
                <a:spcPct val="0"/>
              </a:spcBef>
              <a:buClrTx/>
              <a:buSzTx/>
              <a:buFontTx/>
              <a:buNone/>
            </a:pPr>
            <a:endParaRPr lang="cs-CZ" altLang="cs-CZ" sz="2800" dirty="0">
              <a:solidFill>
                <a:srgbClr val="008080"/>
              </a:solidFill>
            </a:endParaRPr>
          </a:p>
          <a:p>
            <a:pPr algn="ctr">
              <a:spcBef>
                <a:spcPct val="0"/>
              </a:spcBef>
              <a:buClrTx/>
              <a:buSzTx/>
              <a:buFontTx/>
              <a:buNone/>
            </a:pPr>
            <a:r>
              <a:rPr lang="cs-CZ" altLang="cs-CZ" sz="2800" b="1" dirty="0">
                <a:solidFill>
                  <a:srgbClr val="008080"/>
                </a:solidFill>
                <a:cs typeface="Times New Roman" panose="02020603050405020304" pitchFamily="18" charset="0"/>
              </a:rPr>
              <a:t>Parkovací plochy</a:t>
            </a:r>
            <a:endParaRPr lang="cs-CZ" altLang="cs-CZ" sz="2800" b="1" dirty="0">
              <a:solidFill>
                <a:srgbClr val="008080"/>
              </a:solidFill>
            </a:endParaRPr>
          </a:p>
          <a:p>
            <a:pPr algn="ctr">
              <a:spcBef>
                <a:spcPct val="0"/>
              </a:spcBef>
              <a:buClrTx/>
              <a:buSzTx/>
              <a:buFontTx/>
              <a:buNone/>
            </a:pPr>
            <a:endParaRPr lang="cs-CZ" altLang="cs-CZ" sz="2800" dirty="0">
              <a:solidFill>
                <a:srgbClr val="008080"/>
              </a:solidFill>
            </a:endParaRPr>
          </a:p>
          <a:p>
            <a:pPr algn="ctr">
              <a:spcBef>
                <a:spcPct val="0"/>
              </a:spcBef>
              <a:buClrTx/>
              <a:buSzTx/>
              <a:buFontTx/>
              <a:buNone/>
            </a:pPr>
            <a:r>
              <a:rPr lang="cs-CZ" altLang="cs-CZ" sz="2800" b="1" dirty="0">
                <a:solidFill>
                  <a:srgbClr val="008080"/>
                </a:solidFill>
                <a:cs typeface="Times New Roman" panose="02020603050405020304" pitchFamily="18" charset="0"/>
              </a:rPr>
              <a:t>Servisní zařízení</a:t>
            </a:r>
            <a:endParaRPr lang="cs-CZ" altLang="cs-CZ" sz="2800" dirty="0">
              <a:solidFill>
                <a:srgbClr val="008080"/>
              </a:solidFill>
            </a:endParaRPr>
          </a:p>
          <a:p>
            <a:pPr>
              <a:spcBef>
                <a:spcPct val="0"/>
              </a:spcBef>
              <a:buClrTx/>
              <a:buSzTx/>
              <a:buFontTx/>
              <a:buNone/>
            </a:pPr>
            <a:endParaRPr lang="cs-CZ" altLang="cs-CZ" sz="2800" dirty="0">
              <a:solidFill>
                <a:srgbClr val="008000"/>
              </a:solidFill>
            </a:endParaRPr>
          </a:p>
        </p:txBody>
      </p:sp>
      <p:pic>
        <p:nvPicPr>
          <p:cNvPr id="2050" name="Picture 2" descr="MarkÃ½za, Obchod, Shop, MaloobchodnÃ­, PodnikÃ¡nÃ­, Tr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7897" y="1883391"/>
            <a:ext cx="5314429" cy="365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856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01" name="Rectangle 9"/>
          <p:cNvSpPr>
            <a:spLocks noGrp="1" noChangeArrowheads="1"/>
          </p:cNvSpPr>
          <p:nvPr>
            <p:ph type="title"/>
          </p:nvPr>
        </p:nvSpPr>
        <p:spPr>
          <a:xfrm>
            <a:off x="711958" y="321201"/>
            <a:ext cx="8229600" cy="531812"/>
          </a:xfrm>
        </p:spPr>
        <p:txBody>
          <a:bodyPr>
            <a:noAutofit/>
          </a:bodyPr>
          <a:lstStyle/>
          <a:p>
            <a:pPr eaLnBrk="1" hangingPunct="1">
              <a:defRPr/>
            </a:pPr>
            <a:r>
              <a:rPr lang="cs-CZ" sz="3600" b="1" dirty="0">
                <a:solidFill>
                  <a:srgbClr val="008080"/>
                </a:solidFill>
                <a:latin typeface="+mn-lt"/>
              </a:rPr>
              <a:t>Architektonické řešení</a:t>
            </a:r>
          </a:p>
        </p:txBody>
      </p:sp>
      <p:sp>
        <p:nvSpPr>
          <p:cNvPr id="33802" name="Rectangle 10"/>
          <p:cNvSpPr>
            <a:spLocks noGrp="1" noChangeArrowheads="1"/>
          </p:cNvSpPr>
          <p:nvPr>
            <p:ph type="body" sz="half" idx="1"/>
          </p:nvPr>
        </p:nvSpPr>
        <p:spPr>
          <a:xfrm>
            <a:off x="800290" y="1275663"/>
            <a:ext cx="4965700" cy="2436528"/>
          </a:xfrm>
          <a:solidFill>
            <a:schemeClr val="accent6">
              <a:lumMod val="20000"/>
              <a:lumOff val="80000"/>
            </a:schemeClr>
          </a:solidFill>
        </p:spPr>
        <p:txBody>
          <a:bodyPr>
            <a:normAutofit lnSpcReduction="10000"/>
          </a:bodyPr>
          <a:lstStyle/>
          <a:p>
            <a:pPr eaLnBrk="1" hangingPunct="1">
              <a:defRPr/>
            </a:pPr>
            <a:r>
              <a:rPr lang="cs-CZ" sz="3200" dirty="0">
                <a:solidFill>
                  <a:srgbClr val="008080"/>
                </a:solidFill>
              </a:rPr>
              <a:t>stavební styl a umístění</a:t>
            </a:r>
          </a:p>
          <a:p>
            <a:pPr eaLnBrk="1" hangingPunct="1">
              <a:defRPr/>
            </a:pPr>
            <a:r>
              <a:rPr lang="cs-CZ" sz="3200" dirty="0">
                <a:solidFill>
                  <a:srgbClr val="008080"/>
                </a:solidFill>
              </a:rPr>
              <a:t>charakter provozní jednotky</a:t>
            </a:r>
          </a:p>
          <a:p>
            <a:pPr eaLnBrk="1" hangingPunct="1">
              <a:defRPr/>
            </a:pPr>
            <a:r>
              <a:rPr lang="cs-CZ" sz="3200" dirty="0">
                <a:solidFill>
                  <a:srgbClr val="008080"/>
                </a:solidFill>
              </a:rPr>
              <a:t>sortiment</a:t>
            </a:r>
          </a:p>
          <a:p>
            <a:pPr eaLnBrk="1" hangingPunct="1">
              <a:defRPr/>
            </a:pPr>
            <a:r>
              <a:rPr lang="cs-CZ" sz="3200" dirty="0">
                <a:solidFill>
                  <a:srgbClr val="008080"/>
                </a:solidFill>
              </a:rPr>
              <a:t>velikost prodejní plochy</a:t>
            </a:r>
          </a:p>
          <a:p>
            <a:pPr eaLnBrk="1" hangingPunct="1">
              <a:defRPr/>
            </a:pPr>
            <a:endParaRPr lang="cs-CZ" sz="2400"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979" y="23160"/>
            <a:ext cx="1464833" cy="1127893"/>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064" y="4401796"/>
            <a:ext cx="3100694" cy="1881318"/>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6909" y="1275663"/>
            <a:ext cx="4425487" cy="3864508"/>
          </a:xfrm>
          <a:prstGeom prst="rect">
            <a:avLst/>
          </a:prstGeom>
        </p:spPr>
      </p:pic>
    </p:spTree>
    <p:extLst>
      <p:ext uri="{BB962C8B-B14F-4D97-AF65-F5344CB8AC3E}">
        <p14:creationId xmlns:p14="http://schemas.microsoft.com/office/powerpoint/2010/main" val="9468329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0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0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8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04967" y="83715"/>
            <a:ext cx="5716588" cy="755650"/>
          </a:xfrm>
          <a:solidFill>
            <a:schemeClr val="bg1"/>
          </a:solidFill>
        </p:spPr>
        <p:txBody>
          <a:bodyPr>
            <a:normAutofit/>
          </a:bodyPr>
          <a:lstStyle/>
          <a:p>
            <a:pPr eaLnBrk="1" hangingPunct="1">
              <a:defRPr/>
            </a:pPr>
            <a:r>
              <a:rPr lang="cs-CZ" sz="3600" b="1" dirty="0">
                <a:solidFill>
                  <a:srgbClr val="008080"/>
                </a:solidFill>
                <a:effectLst>
                  <a:outerShdw blurRad="38100" dist="38100" dir="2700000" algn="tl">
                    <a:srgbClr val="C0C0C0"/>
                  </a:outerShdw>
                </a:effectLst>
                <a:latin typeface="+mn-lt"/>
              </a:rPr>
              <a:t>Řešení vstupních prostorů</a:t>
            </a:r>
          </a:p>
        </p:txBody>
      </p:sp>
      <p:sp>
        <p:nvSpPr>
          <p:cNvPr id="35844" name="Rectangle 4"/>
          <p:cNvSpPr>
            <a:spLocks noGrp="1" noChangeArrowheads="1"/>
          </p:cNvSpPr>
          <p:nvPr>
            <p:ph type="body" sz="half" idx="1"/>
          </p:nvPr>
        </p:nvSpPr>
        <p:spPr>
          <a:xfrm>
            <a:off x="627797" y="664505"/>
            <a:ext cx="6974006" cy="5913716"/>
          </a:xfrm>
          <a:solidFill>
            <a:srgbClr val="CCFFFF"/>
          </a:solidFill>
          <a:ln>
            <a:solidFill>
              <a:srgbClr val="FFFF00"/>
            </a:solidFill>
          </a:ln>
        </p:spPr>
        <p:txBody>
          <a:bodyPr>
            <a:noAutofit/>
          </a:bodyPr>
          <a:lstStyle/>
          <a:p>
            <a:pPr eaLnBrk="1" hangingPunct="1">
              <a:lnSpc>
                <a:spcPct val="90000"/>
              </a:lnSpc>
              <a:buFont typeface="Wingdings" panose="05000000000000000000" pitchFamily="2" charset="2"/>
              <a:buNone/>
              <a:defRPr/>
            </a:pPr>
            <a:r>
              <a:rPr lang="cs-CZ" b="1" dirty="0">
                <a:solidFill>
                  <a:srgbClr val="008080"/>
                </a:solidFill>
              </a:rPr>
              <a:t>Ideální stav (vstup):</a:t>
            </a:r>
          </a:p>
          <a:p>
            <a:pPr eaLnBrk="1" hangingPunct="1">
              <a:lnSpc>
                <a:spcPct val="90000"/>
              </a:lnSpc>
              <a:defRPr/>
            </a:pPr>
            <a:r>
              <a:rPr lang="cs-CZ" b="1" dirty="0">
                <a:solidFill>
                  <a:srgbClr val="008080"/>
                </a:solidFill>
              </a:rPr>
              <a:t>pro zboží</a:t>
            </a:r>
          </a:p>
          <a:p>
            <a:pPr eaLnBrk="1" hangingPunct="1">
              <a:lnSpc>
                <a:spcPct val="90000"/>
              </a:lnSpc>
              <a:defRPr/>
            </a:pPr>
            <a:r>
              <a:rPr lang="cs-CZ" b="1" dirty="0">
                <a:solidFill>
                  <a:srgbClr val="008080"/>
                </a:solidFill>
              </a:rPr>
              <a:t>pro zákazníky</a:t>
            </a:r>
          </a:p>
          <a:p>
            <a:pPr eaLnBrk="1" hangingPunct="1">
              <a:lnSpc>
                <a:spcPct val="90000"/>
              </a:lnSpc>
              <a:defRPr/>
            </a:pPr>
            <a:r>
              <a:rPr lang="cs-CZ" b="1" dirty="0">
                <a:solidFill>
                  <a:srgbClr val="008080"/>
                </a:solidFill>
              </a:rPr>
              <a:t>pro personál</a:t>
            </a:r>
          </a:p>
          <a:p>
            <a:pPr eaLnBrk="1" hangingPunct="1">
              <a:lnSpc>
                <a:spcPct val="90000"/>
              </a:lnSpc>
              <a:buFont typeface="Wingdings" panose="05000000000000000000" pitchFamily="2" charset="2"/>
              <a:buNone/>
              <a:defRPr/>
            </a:pPr>
            <a:endParaRPr lang="cs-CZ" b="1" dirty="0">
              <a:solidFill>
                <a:srgbClr val="008080"/>
              </a:solidFill>
            </a:endParaRPr>
          </a:p>
          <a:p>
            <a:pPr eaLnBrk="1" hangingPunct="1">
              <a:lnSpc>
                <a:spcPct val="90000"/>
              </a:lnSpc>
              <a:buFont typeface="Wingdings" panose="05000000000000000000" pitchFamily="2" charset="2"/>
              <a:buNone/>
              <a:defRPr/>
            </a:pPr>
            <a:r>
              <a:rPr lang="cs-CZ" b="1" dirty="0">
                <a:solidFill>
                  <a:srgbClr val="008080"/>
                </a:solidFill>
              </a:rPr>
              <a:t>Otevřené průčelí</a:t>
            </a:r>
          </a:p>
          <a:p>
            <a:pPr eaLnBrk="1" hangingPunct="1">
              <a:lnSpc>
                <a:spcPct val="90000"/>
              </a:lnSpc>
              <a:buFont typeface="Wingdings" panose="05000000000000000000" pitchFamily="2" charset="2"/>
              <a:buNone/>
              <a:defRPr/>
            </a:pPr>
            <a:r>
              <a:rPr lang="cs-CZ" b="1" dirty="0">
                <a:solidFill>
                  <a:srgbClr val="008080"/>
                </a:solidFill>
              </a:rPr>
              <a:t>Uzavřené průčelí</a:t>
            </a:r>
          </a:p>
          <a:p>
            <a:pPr eaLnBrk="1" hangingPunct="1">
              <a:lnSpc>
                <a:spcPct val="90000"/>
              </a:lnSpc>
              <a:buFont typeface="Wingdings" panose="05000000000000000000" pitchFamily="2" charset="2"/>
              <a:buNone/>
              <a:defRPr/>
            </a:pPr>
            <a:endParaRPr lang="cs-CZ" b="1" dirty="0">
              <a:solidFill>
                <a:srgbClr val="008080"/>
              </a:solidFill>
            </a:endParaRPr>
          </a:p>
          <a:p>
            <a:pPr eaLnBrk="1" hangingPunct="1">
              <a:lnSpc>
                <a:spcPct val="90000"/>
              </a:lnSpc>
              <a:buFont typeface="Wingdings" panose="05000000000000000000" pitchFamily="2" charset="2"/>
              <a:buNone/>
              <a:defRPr/>
            </a:pPr>
            <a:r>
              <a:rPr lang="cs-CZ" b="1" dirty="0">
                <a:solidFill>
                  <a:srgbClr val="008080"/>
                </a:solidFill>
              </a:rPr>
              <a:t>Plynulý přechod z ulice </a:t>
            </a:r>
          </a:p>
          <a:p>
            <a:pPr eaLnBrk="1" hangingPunct="1">
              <a:lnSpc>
                <a:spcPct val="90000"/>
              </a:lnSpc>
              <a:buFont typeface="Wingdings" panose="05000000000000000000" pitchFamily="2" charset="2"/>
              <a:buNone/>
              <a:defRPr/>
            </a:pPr>
            <a:r>
              <a:rPr lang="cs-CZ" b="1" dirty="0">
                <a:solidFill>
                  <a:srgbClr val="008080"/>
                </a:solidFill>
              </a:rPr>
              <a:t>Vchod-technické hledisko, estetické a bezpečnostní</a:t>
            </a:r>
          </a:p>
          <a:p>
            <a:pPr eaLnBrk="1" hangingPunct="1">
              <a:lnSpc>
                <a:spcPct val="90000"/>
              </a:lnSpc>
              <a:buFont typeface="Wingdings" panose="05000000000000000000" pitchFamily="2" charset="2"/>
              <a:buNone/>
              <a:defRPr/>
            </a:pPr>
            <a:r>
              <a:rPr lang="cs-CZ" b="1" dirty="0">
                <a:solidFill>
                  <a:srgbClr val="008080"/>
                </a:solidFill>
              </a:rPr>
              <a:t>Dveře a pohyb zákazníků</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1697" y="1692323"/>
            <a:ext cx="2975212" cy="3311227"/>
          </a:xfrm>
          <a:prstGeom prst="rect">
            <a:avLst/>
          </a:prstGeom>
        </p:spPr>
      </p:pic>
    </p:spTree>
    <p:extLst>
      <p:ext uri="{BB962C8B-B14F-4D97-AF65-F5344CB8AC3E}">
        <p14:creationId xmlns:p14="http://schemas.microsoft.com/office/powerpoint/2010/main" val="14554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4538" y="274187"/>
            <a:ext cx="4114800" cy="700087"/>
          </a:xfrm>
          <a:solidFill>
            <a:srgbClr val="008080"/>
          </a:solidFill>
        </p:spPr>
        <p:txBody>
          <a:bodyPr>
            <a:normAutofit/>
          </a:bodyPr>
          <a:lstStyle/>
          <a:p>
            <a:pPr eaLnBrk="1" hangingPunct="1">
              <a:defRPr/>
            </a:pPr>
            <a:r>
              <a:rPr lang="cs-CZ" sz="3600" b="1" dirty="0">
                <a:solidFill>
                  <a:schemeClr val="bg1"/>
                </a:solidFill>
                <a:effectLst>
                  <a:outerShdw blurRad="38100" dist="38100" dir="2700000" algn="tl">
                    <a:srgbClr val="C0C0C0"/>
                  </a:outerShdw>
                </a:effectLst>
                <a:latin typeface="+mn-lt"/>
              </a:rPr>
              <a:t>Výkladní skříně (VS)</a:t>
            </a:r>
          </a:p>
        </p:txBody>
      </p:sp>
      <p:sp>
        <p:nvSpPr>
          <p:cNvPr id="38916" name="Rectangle 4"/>
          <p:cNvSpPr>
            <a:spLocks noGrp="1" noChangeArrowheads="1"/>
          </p:cNvSpPr>
          <p:nvPr>
            <p:ph type="body" sz="half" idx="1"/>
          </p:nvPr>
        </p:nvSpPr>
        <p:spPr>
          <a:xfrm>
            <a:off x="550947" y="1398441"/>
            <a:ext cx="4850285" cy="4683125"/>
          </a:xfrm>
          <a:solidFill>
            <a:srgbClr val="CCFFFF"/>
          </a:solidFill>
        </p:spPr>
        <p:txBody>
          <a:bodyPr>
            <a:noAutofit/>
          </a:bodyPr>
          <a:lstStyle/>
          <a:p>
            <a:pPr marL="0" indent="0" eaLnBrk="1" hangingPunct="1">
              <a:buNone/>
              <a:defRPr/>
            </a:pPr>
            <a:r>
              <a:rPr lang="cs-CZ" b="1" dirty="0">
                <a:solidFill>
                  <a:srgbClr val="008080"/>
                </a:solidFill>
              </a:rPr>
              <a:t>Nejúčinnější vnější stimulace</a:t>
            </a:r>
          </a:p>
          <a:p>
            <a:pPr eaLnBrk="1" hangingPunct="1">
              <a:buFont typeface="Wingdings" panose="05000000000000000000" pitchFamily="2" charset="2"/>
              <a:buNone/>
              <a:defRPr/>
            </a:pPr>
            <a:r>
              <a:rPr lang="cs-CZ" b="1" dirty="0">
                <a:solidFill>
                  <a:srgbClr val="008080"/>
                </a:solidFill>
              </a:rPr>
              <a:t>Cíl:</a:t>
            </a:r>
          </a:p>
          <a:p>
            <a:pPr eaLnBrk="1" hangingPunct="1">
              <a:buFont typeface="Wingdings" panose="05000000000000000000" pitchFamily="2" charset="2"/>
              <a:buNone/>
              <a:defRPr/>
            </a:pPr>
            <a:r>
              <a:rPr lang="cs-CZ" b="1" dirty="0">
                <a:solidFill>
                  <a:srgbClr val="008080"/>
                </a:solidFill>
              </a:rPr>
              <a:t>Informace, propagace</a:t>
            </a:r>
          </a:p>
          <a:p>
            <a:pPr eaLnBrk="1" hangingPunct="1">
              <a:buFont typeface="Wingdings" panose="05000000000000000000" pitchFamily="2" charset="2"/>
              <a:buNone/>
              <a:defRPr/>
            </a:pPr>
            <a:endParaRPr lang="cs-CZ" b="1" dirty="0">
              <a:solidFill>
                <a:srgbClr val="008080"/>
              </a:solidFill>
            </a:endParaRPr>
          </a:p>
          <a:p>
            <a:pPr eaLnBrk="1" hangingPunct="1">
              <a:buFont typeface="Wingdings" panose="05000000000000000000" pitchFamily="2" charset="2"/>
              <a:buNone/>
              <a:defRPr/>
            </a:pPr>
            <a:r>
              <a:rPr lang="cs-CZ" b="1" dirty="0">
                <a:solidFill>
                  <a:srgbClr val="008080"/>
                </a:solidFill>
              </a:rPr>
              <a:t>Technické provedení:</a:t>
            </a:r>
          </a:p>
          <a:p>
            <a:pPr eaLnBrk="1" hangingPunct="1">
              <a:buFontTx/>
              <a:buChar char="-"/>
              <a:defRPr/>
            </a:pPr>
            <a:r>
              <a:rPr lang="cs-CZ" b="1" dirty="0">
                <a:solidFill>
                  <a:srgbClr val="008080"/>
                </a:solidFill>
              </a:rPr>
              <a:t>dle frekvence poptávky</a:t>
            </a:r>
          </a:p>
          <a:p>
            <a:pPr eaLnBrk="1" hangingPunct="1">
              <a:buFontTx/>
              <a:buNone/>
              <a:defRPr/>
            </a:pPr>
            <a:endParaRPr lang="cs-CZ" b="1" dirty="0">
              <a:solidFill>
                <a:srgbClr val="008080"/>
              </a:solidFill>
            </a:endParaRPr>
          </a:p>
          <a:p>
            <a:pPr eaLnBrk="1" hangingPunct="1">
              <a:buFontTx/>
              <a:buNone/>
              <a:defRPr/>
            </a:pPr>
            <a:r>
              <a:rPr lang="cs-CZ" b="1" dirty="0">
                <a:solidFill>
                  <a:srgbClr val="008080"/>
                </a:solidFill>
              </a:rPr>
              <a:t>-   uzavřené VS, polouzavřené, skleněné průhledy</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662" y="3867043"/>
            <a:ext cx="3886331" cy="2297870"/>
          </a:xfrm>
          <a:prstGeom prst="rect">
            <a:avLst/>
          </a:prstGeom>
        </p:spPr>
      </p:pic>
      <p:sp>
        <p:nvSpPr>
          <p:cNvPr id="9" name="Obdélník 8"/>
          <p:cNvSpPr/>
          <p:nvPr/>
        </p:nvSpPr>
        <p:spPr>
          <a:xfrm>
            <a:off x="10234537" y="4573460"/>
            <a:ext cx="1663744" cy="707886"/>
          </a:xfrm>
          <a:prstGeom prst="rect">
            <a:avLst/>
          </a:prstGeom>
        </p:spPr>
        <p:txBody>
          <a:bodyPr wrap="square">
            <a:spAutoFit/>
          </a:bodyPr>
          <a:lstStyle/>
          <a:p>
            <a:r>
              <a:rPr lang="cs-CZ" sz="1000" dirty="0"/>
              <a:t>https://www.zboziaprodej.cz/2018/07/30/milos-toman-v-zahranici-obchodnici-vylohy-nepodcenuji/</a:t>
            </a:r>
          </a:p>
        </p:txBody>
      </p:sp>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537" y="1219032"/>
            <a:ext cx="3886331" cy="2122681"/>
          </a:xfrm>
          <a:prstGeom prst="rect">
            <a:avLst/>
          </a:prstGeom>
        </p:spPr>
      </p:pic>
      <p:sp>
        <p:nvSpPr>
          <p:cNvPr id="5" name="Obdélník 4"/>
          <p:cNvSpPr/>
          <p:nvPr/>
        </p:nvSpPr>
        <p:spPr>
          <a:xfrm>
            <a:off x="10222172" y="2633827"/>
            <a:ext cx="1750153" cy="707886"/>
          </a:xfrm>
          <a:prstGeom prst="rect">
            <a:avLst/>
          </a:prstGeom>
        </p:spPr>
        <p:txBody>
          <a:bodyPr wrap="square">
            <a:spAutoFit/>
          </a:bodyPr>
          <a:lstStyle/>
          <a:p>
            <a:r>
              <a:rPr lang="cs-CZ" sz="1000" dirty="0"/>
              <a:t>https://www.zboziaprodej.cz/2017/08/30/milos-toman-nepodcenujte-vylohy-maji-potencial-zvysit-vam-zisky/</a:t>
            </a:r>
          </a:p>
        </p:txBody>
      </p:sp>
    </p:spTree>
    <p:extLst>
      <p:ext uri="{BB962C8B-B14F-4D97-AF65-F5344CB8AC3E}">
        <p14:creationId xmlns:p14="http://schemas.microsoft.com/office/powerpoint/2010/main" val="4209079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26660" y="488089"/>
            <a:ext cx="2133600" cy="700087"/>
          </a:xfrm>
          <a:solidFill>
            <a:schemeClr val="bg1"/>
          </a:solidFill>
        </p:spPr>
        <p:txBody>
          <a:bodyPr>
            <a:normAutofit/>
          </a:bodyPr>
          <a:lstStyle/>
          <a:p>
            <a:pPr eaLnBrk="1" hangingPunct="1">
              <a:defRPr/>
            </a:pPr>
            <a:r>
              <a:rPr lang="cs-CZ" sz="3600" b="1" dirty="0">
                <a:solidFill>
                  <a:srgbClr val="008080"/>
                </a:solidFill>
                <a:effectLst>
                  <a:outerShdw blurRad="38100" dist="38100" dir="2700000" algn="tl">
                    <a:srgbClr val="C0C0C0"/>
                  </a:outerShdw>
                </a:effectLst>
                <a:latin typeface="+mn-lt"/>
              </a:rPr>
              <a:t>Nápisy</a:t>
            </a:r>
            <a:r>
              <a:rPr lang="cs-CZ" sz="3600" b="1" dirty="0">
                <a:solidFill>
                  <a:schemeClr val="bg1"/>
                </a:solidFill>
                <a:effectLst>
                  <a:outerShdw blurRad="38100" dist="38100" dir="2700000" algn="tl">
                    <a:srgbClr val="C0C0C0"/>
                  </a:outerShdw>
                </a:effectLst>
                <a:latin typeface="+mn-lt"/>
              </a:rPr>
              <a:t> </a:t>
            </a:r>
          </a:p>
        </p:txBody>
      </p:sp>
      <p:sp>
        <p:nvSpPr>
          <p:cNvPr id="39939" name="Rectangle 3"/>
          <p:cNvSpPr>
            <a:spLocks noGrp="1" noChangeArrowheads="1"/>
          </p:cNvSpPr>
          <p:nvPr>
            <p:ph type="body" idx="1"/>
          </p:nvPr>
        </p:nvSpPr>
        <p:spPr>
          <a:xfrm>
            <a:off x="626660" y="1827972"/>
            <a:ext cx="6811370" cy="4827587"/>
          </a:xfrm>
          <a:solidFill>
            <a:srgbClr val="CCFFFF"/>
          </a:solidFill>
          <a:ln>
            <a:solidFill>
              <a:srgbClr val="008080"/>
            </a:solidFill>
          </a:ln>
        </p:spPr>
        <p:txBody>
          <a:bodyPr/>
          <a:lstStyle/>
          <a:p>
            <a:pPr eaLnBrk="1" hangingPunct="1">
              <a:buFont typeface="Wingdings" panose="05000000000000000000" pitchFamily="2" charset="2"/>
              <a:buNone/>
              <a:defRPr/>
            </a:pPr>
            <a:r>
              <a:rPr lang="cs-CZ" b="1" dirty="0">
                <a:solidFill>
                  <a:srgbClr val="FF0000"/>
                </a:solidFill>
              </a:rPr>
              <a:t>O čem informují?</a:t>
            </a:r>
          </a:p>
          <a:p>
            <a:pPr eaLnBrk="1" hangingPunct="1">
              <a:defRPr/>
            </a:pPr>
            <a:r>
              <a:rPr lang="cs-CZ" b="1" dirty="0">
                <a:solidFill>
                  <a:srgbClr val="008080"/>
                </a:solidFill>
              </a:rPr>
              <a:t>Firma (logo, barvy)</a:t>
            </a:r>
          </a:p>
          <a:p>
            <a:pPr eaLnBrk="1" hangingPunct="1">
              <a:defRPr/>
            </a:pPr>
            <a:r>
              <a:rPr lang="cs-CZ" b="1" dirty="0">
                <a:solidFill>
                  <a:srgbClr val="008080"/>
                </a:solidFill>
              </a:rPr>
              <a:t>Prodejní doba, adresa vedoucího či majitele</a:t>
            </a:r>
          </a:p>
          <a:p>
            <a:pPr eaLnBrk="1" hangingPunct="1">
              <a:defRPr/>
            </a:pPr>
            <a:r>
              <a:rPr lang="cs-CZ" b="1" dirty="0">
                <a:solidFill>
                  <a:srgbClr val="008080"/>
                </a:solidFill>
              </a:rPr>
              <a:t>Zboží</a:t>
            </a:r>
          </a:p>
          <a:p>
            <a:pPr eaLnBrk="1" hangingPunct="1">
              <a:defRPr/>
            </a:pPr>
            <a:r>
              <a:rPr lang="cs-CZ" b="1" dirty="0">
                <a:solidFill>
                  <a:srgbClr val="008080"/>
                </a:solidFill>
              </a:rPr>
              <a:t>Forma prodeje, druh maloobchodu</a:t>
            </a:r>
          </a:p>
          <a:p>
            <a:pPr eaLnBrk="1" hangingPunct="1">
              <a:defRPr/>
            </a:pPr>
            <a:endParaRPr lang="cs-CZ" b="1" dirty="0">
              <a:solidFill>
                <a:srgbClr val="008080"/>
              </a:solidFill>
            </a:endParaRPr>
          </a:p>
          <a:p>
            <a:pPr eaLnBrk="1" hangingPunct="1">
              <a:buFont typeface="Wingdings" panose="05000000000000000000" pitchFamily="2" charset="2"/>
              <a:buNone/>
              <a:defRPr/>
            </a:pPr>
            <a:r>
              <a:rPr lang="cs-CZ" b="1" dirty="0">
                <a:solidFill>
                  <a:srgbClr val="FF0000"/>
                </a:solidFill>
              </a:rPr>
              <a:t>Jaké by měly být?</a:t>
            </a:r>
          </a:p>
          <a:p>
            <a:pPr eaLnBrk="1" hangingPunct="1">
              <a:buFont typeface="Wingdings" panose="05000000000000000000" pitchFamily="2" charset="2"/>
              <a:buNone/>
              <a:defRPr/>
            </a:pPr>
            <a:r>
              <a:rPr lang="cs-CZ" b="1" dirty="0">
                <a:solidFill>
                  <a:srgbClr val="008080"/>
                </a:solidFill>
              </a:rPr>
              <a:t>Srozumitelnost, úplnost a pravdivost</a:t>
            </a:r>
          </a:p>
          <a:p>
            <a:pPr eaLnBrk="1" hangingPunct="1">
              <a:buFont typeface="Wingdings" panose="05000000000000000000" pitchFamily="2" charset="2"/>
              <a:buNone/>
              <a:defRPr/>
            </a:pP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236" y="1827972"/>
            <a:ext cx="3571163" cy="3430876"/>
          </a:xfrm>
          <a:prstGeom prst="rect">
            <a:avLst/>
          </a:prstGeom>
        </p:spPr>
      </p:pic>
      <p:sp>
        <p:nvSpPr>
          <p:cNvPr id="3" name="Obdélník 2"/>
          <p:cNvSpPr/>
          <p:nvPr/>
        </p:nvSpPr>
        <p:spPr>
          <a:xfrm>
            <a:off x="8856100" y="5684740"/>
            <a:ext cx="2383809" cy="553998"/>
          </a:xfrm>
          <a:prstGeom prst="rect">
            <a:avLst/>
          </a:prstGeom>
        </p:spPr>
        <p:txBody>
          <a:bodyPr wrap="square">
            <a:spAutoFit/>
          </a:bodyPr>
          <a:lstStyle/>
          <a:p>
            <a:r>
              <a:rPr lang="cs-CZ" sz="1000" dirty="0"/>
              <a:t>https://justthoughtsnstuff.blogspot.com/2016/06/nyc-lasa-50th-tiffanys-grand-plaza.html</a:t>
            </a:r>
          </a:p>
        </p:txBody>
      </p:sp>
    </p:spTree>
    <p:extLst>
      <p:ext uri="{BB962C8B-B14F-4D97-AF65-F5344CB8AC3E}">
        <p14:creationId xmlns:p14="http://schemas.microsoft.com/office/powerpoint/2010/main" val="2928860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04716" y="277813"/>
            <a:ext cx="5891284" cy="650235"/>
          </a:xfrm>
          <a:solidFill>
            <a:schemeClr val="bg1"/>
          </a:solidFill>
        </p:spPr>
        <p:txBody>
          <a:bodyPr>
            <a:normAutofit/>
          </a:bodyPr>
          <a:lstStyle/>
          <a:p>
            <a:pPr eaLnBrk="1" hangingPunct="1">
              <a:defRPr/>
            </a:pPr>
            <a:r>
              <a:rPr lang="cs-CZ" sz="3600" b="1" dirty="0">
                <a:solidFill>
                  <a:srgbClr val="008080"/>
                </a:solidFill>
                <a:effectLst>
                  <a:outerShdw blurRad="38100" dist="38100" dir="2700000" algn="tl">
                    <a:srgbClr val="C0C0C0"/>
                  </a:outerShdw>
                </a:effectLst>
                <a:latin typeface="+mn-lt"/>
              </a:rPr>
              <a:t>Parkovací plochy a servis</a:t>
            </a:r>
          </a:p>
        </p:txBody>
      </p:sp>
      <p:sp>
        <p:nvSpPr>
          <p:cNvPr id="43011" name="Rectangle 3"/>
          <p:cNvSpPr>
            <a:spLocks noGrp="1" noChangeArrowheads="1"/>
          </p:cNvSpPr>
          <p:nvPr>
            <p:ph type="body" sz="half" idx="1"/>
          </p:nvPr>
        </p:nvSpPr>
        <p:spPr>
          <a:xfrm>
            <a:off x="312760" y="1402080"/>
            <a:ext cx="4723263" cy="5121550"/>
          </a:xfrm>
          <a:solidFill>
            <a:srgbClr val="008080"/>
          </a:solidFill>
        </p:spPr>
        <p:txBody>
          <a:bodyPr>
            <a:noAutofit/>
          </a:bodyPr>
          <a:lstStyle/>
          <a:p>
            <a:pPr eaLnBrk="1" hangingPunct="1">
              <a:buFont typeface="Wingdings" panose="05000000000000000000" pitchFamily="2" charset="2"/>
              <a:buNone/>
              <a:defRPr/>
            </a:pPr>
            <a:r>
              <a:rPr lang="cs-CZ" b="1" dirty="0">
                <a:solidFill>
                  <a:srgbClr val="FF0000"/>
                </a:solidFill>
                <a:effectLst>
                  <a:outerShdw blurRad="38100" dist="38100" dir="2700000" algn="tl">
                    <a:srgbClr val="C0C0C0"/>
                  </a:outerShdw>
                </a:effectLst>
              </a:rPr>
              <a:t>Parkování:</a:t>
            </a:r>
          </a:p>
          <a:p>
            <a:pPr eaLnBrk="1" hangingPunct="1">
              <a:buFont typeface="Wingdings" panose="05000000000000000000" pitchFamily="2" charset="2"/>
              <a:buNone/>
              <a:defRPr/>
            </a:pPr>
            <a:r>
              <a:rPr lang="cs-CZ" dirty="0">
                <a:solidFill>
                  <a:schemeClr val="bg1"/>
                </a:solidFill>
                <a:effectLst>
                  <a:outerShdw blurRad="38100" dist="38100" dir="2700000" algn="tl">
                    <a:srgbClr val="C0C0C0"/>
                  </a:outerShdw>
                </a:effectLst>
              </a:rPr>
              <a:t>Kapacita, dostupnost (informační tabule, kde jsme), bezplatná motivace, košíky</a:t>
            </a:r>
          </a:p>
          <a:p>
            <a:pPr eaLnBrk="1" hangingPunct="1">
              <a:buFont typeface="Wingdings" panose="05000000000000000000" pitchFamily="2" charset="2"/>
              <a:buNone/>
              <a:defRPr/>
            </a:pPr>
            <a:endParaRPr lang="cs-CZ" dirty="0">
              <a:solidFill>
                <a:schemeClr val="bg1"/>
              </a:solidFill>
              <a:effectLst>
                <a:outerShdw blurRad="38100" dist="38100" dir="2700000" algn="tl">
                  <a:srgbClr val="C0C0C0"/>
                </a:outerShdw>
              </a:effectLst>
            </a:endParaRPr>
          </a:p>
          <a:p>
            <a:pPr eaLnBrk="1" hangingPunct="1">
              <a:buFont typeface="Wingdings" panose="05000000000000000000" pitchFamily="2" charset="2"/>
              <a:buNone/>
              <a:defRPr/>
            </a:pPr>
            <a:r>
              <a:rPr lang="cs-CZ" b="1" dirty="0">
                <a:solidFill>
                  <a:srgbClr val="FF0000"/>
                </a:solidFill>
                <a:effectLst>
                  <a:outerShdw blurRad="38100" dist="38100" dir="2700000" algn="tl">
                    <a:srgbClr val="C0C0C0"/>
                  </a:outerShdw>
                </a:effectLst>
              </a:rPr>
              <a:t>Servis:</a:t>
            </a:r>
          </a:p>
          <a:p>
            <a:pPr eaLnBrk="1" hangingPunct="1">
              <a:buFont typeface="Wingdings" panose="05000000000000000000" pitchFamily="2" charset="2"/>
              <a:buNone/>
              <a:defRPr/>
            </a:pPr>
            <a:r>
              <a:rPr lang="cs-CZ" dirty="0">
                <a:solidFill>
                  <a:schemeClr val="bg1"/>
                </a:solidFill>
                <a:effectLst>
                  <a:outerShdw blurRad="38100" dist="38100" dir="2700000" algn="tl">
                    <a:srgbClr val="C0C0C0"/>
                  </a:outerShdw>
                </a:effectLst>
              </a:rPr>
              <a:t>Cíl: usnadnění nákupu !!!</a:t>
            </a:r>
          </a:p>
          <a:p>
            <a:pPr eaLnBrk="1" hangingPunct="1">
              <a:buFont typeface="Wingdings" panose="05000000000000000000" pitchFamily="2" charset="2"/>
              <a:buNone/>
              <a:defRPr/>
            </a:pPr>
            <a:r>
              <a:rPr lang="cs-CZ" dirty="0">
                <a:solidFill>
                  <a:schemeClr val="bg1"/>
                </a:solidFill>
                <a:effectLst>
                  <a:outerShdw blurRad="38100" dist="38100" dir="2700000" algn="tl">
                    <a:srgbClr val="C0C0C0"/>
                  </a:outerShdw>
                </a:effectLst>
              </a:rPr>
              <a:t>Často drobnosti rozhodují !</a:t>
            </a:r>
          </a:p>
          <a:p>
            <a:pPr eaLnBrk="1" hangingPunct="1">
              <a:buFont typeface="Wingdings" panose="05000000000000000000" pitchFamily="2" charset="2"/>
              <a:buNone/>
              <a:defRPr/>
            </a:pPr>
            <a:r>
              <a:rPr lang="cs-CZ" dirty="0">
                <a:solidFill>
                  <a:schemeClr val="bg1"/>
                </a:solidFill>
                <a:effectLst>
                  <a:outerShdw blurRad="38100" dist="38100" dir="2700000" algn="tl">
                    <a:srgbClr val="C0C0C0"/>
                  </a:outerShdw>
                </a:effectLst>
              </a:rPr>
              <a:t>- Stojany na kola, nástěnky pro inzerci, sociální zařízení, školky, občerstvení…</a:t>
            </a:r>
          </a:p>
        </p:txBody>
      </p:sp>
      <p:pic>
        <p:nvPicPr>
          <p:cNvPr id="15365" name="Picture 6" descr="j0432037[1]"/>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6661670" y="739549"/>
            <a:ext cx="2952750" cy="2305050"/>
          </a:xfrm>
          <a:noFill/>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4"/>
          <a:stretch>
            <a:fillRect/>
          </a:stretch>
        </p:blipFill>
        <p:spPr>
          <a:xfrm>
            <a:off x="6091237" y="3424237"/>
            <a:ext cx="9525" cy="9525"/>
          </a:xfrm>
          <a:prstGeom prst="rect">
            <a:avLst/>
          </a:prstGeom>
        </p:spPr>
      </p:pic>
      <p:pic>
        <p:nvPicPr>
          <p:cNvPr id="4" name="Obrázek 3"/>
          <p:cNvPicPr>
            <a:picLocks noChangeAspect="1"/>
          </p:cNvPicPr>
          <p:nvPr/>
        </p:nvPicPr>
        <p:blipFill>
          <a:blip r:embed="rId4"/>
          <a:stretch>
            <a:fillRect/>
          </a:stretch>
        </p:blipFill>
        <p:spPr>
          <a:xfrm>
            <a:off x="6091237" y="3424237"/>
            <a:ext cx="9525" cy="9525"/>
          </a:xfrm>
          <a:prstGeom prst="rect">
            <a:avLst/>
          </a:prstGeom>
        </p:spPr>
      </p:pic>
      <p:pic>
        <p:nvPicPr>
          <p:cNvPr id="14338" name="Picture 2" descr="Výsledek obrázku pro Občerstvení v prodejně IKE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1" y="3529296"/>
            <a:ext cx="6274324" cy="266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90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3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74"/>
                                          </p:stCondLst>
                                        </p:cTn>
                                        <p:tgtEl>
                                          <p:spTgt spid="43011">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430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430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430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75"/>
                                  </p:iterate>
                                  <p:childTnLst>
                                    <p:set>
                                      <p:cBhvr>
                                        <p:cTn id="26" dur="1" fill="hold">
                                          <p:stCondLst>
                                            <p:cond delay="74"/>
                                          </p:stCondLst>
                                        </p:cTn>
                                        <p:tgtEl>
                                          <p:spTgt spid="430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75"/>
                                  </p:iterate>
                                  <p:childTnLst>
                                    <p:set>
                                      <p:cBhvr>
                                        <p:cTn id="30" dur="1" fill="hold">
                                          <p:stCondLst>
                                            <p:cond delay="74"/>
                                          </p:stCondLst>
                                        </p:cTn>
                                        <p:tgtEl>
                                          <p:spTgt spid="4301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75"/>
                                  </p:iterate>
                                  <p:childTnLst>
                                    <p:set>
                                      <p:cBhvr>
                                        <p:cTn id="34" dur="1" fill="hold">
                                          <p:stCondLst>
                                            <p:cond delay="74"/>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P spid="43011" grpId="0" build="p"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p:cNvSpPr txBox="1">
            <a:spLocks noChangeArrowheads="1"/>
          </p:cNvSpPr>
          <p:nvPr/>
        </p:nvSpPr>
        <p:spPr bwMode="auto">
          <a:xfrm>
            <a:off x="450850" y="438856"/>
            <a:ext cx="3240088" cy="719138"/>
          </a:xfrm>
          <a:prstGeom prst="rect">
            <a:avLst/>
          </a:prstGeom>
          <a:solidFill>
            <a:schemeClr val="bg1"/>
          </a:solidFill>
          <a:ln w="38100">
            <a:solidFill>
              <a:schemeClr val="bg1"/>
            </a:solidFill>
            <a:miter lim="800000"/>
            <a:headEnd/>
            <a:tailEnd/>
          </a:ln>
        </p:spPr>
        <p:txBody>
          <a:bodyPr tIns="82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3600" b="1" dirty="0">
                <a:solidFill>
                  <a:srgbClr val="008080"/>
                </a:solidFill>
                <a:latin typeface="+mn-lt"/>
                <a:cs typeface="Times New Roman" panose="02020603050405020304" pitchFamily="18" charset="0"/>
              </a:rPr>
              <a:t>Složky interiéru</a:t>
            </a:r>
            <a:endParaRPr lang="cs-CZ" altLang="cs-CZ" sz="3600" dirty="0">
              <a:solidFill>
                <a:srgbClr val="008080"/>
              </a:solidFill>
              <a:latin typeface="+mn-lt"/>
            </a:endParaRPr>
          </a:p>
        </p:txBody>
      </p:sp>
      <p:sp>
        <p:nvSpPr>
          <p:cNvPr id="16387" name="Text Box 4"/>
          <p:cNvSpPr txBox="1">
            <a:spLocks noChangeArrowheads="1"/>
          </p:cNvSpPr>
          <p:nvPr/>
        </p:nvSpPr>
        <p:spPr bwMode="auto">
          <a:xfrm>
            <a:off x="805218" y="4337807"/>
            <a:ext cx="6180872" cy="1988171"/>
          </a:xfrm>
          <a:prstGeom prst="rect">
            <a:avLst/>
          </a:prstGeom>
          <a:solidFill>
            <a:schemeClr val="accent6">
              <a:lumMod val="20000"/>
              <a:lumOff val="80000"/>
            </a:schemeClr>
          </a:solidFill>
          <a:ln w="28575">
            <a:solidFill>
              <a:srgbClr val="339966"/>
            </a:solidFill>
            <a:miter lim="800000"/>
            <a:headEnd/>
            <a:tailEnd/>
          </a:ln>
        </p:spPr>
        <p:txBody>
          <a:bodyPr tIns="82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b="1" dirty="0">
                <a:solidFill>
                  <a:srgbClr val="008000"/>
                </a:solidFill>
                <a:latin typeface="+mn-lt"/>
                <a:cs typeface="Times New Roman" panose="02020603050405020304" pitchFamily="18" charset="0"/>
              </a:rPr>
              <a:t>Dispoziční řešení (design prodejny)</a:t>
            </a:r>
            <a:endParaRPr lang="cs-CZ" altLang="cs-CZ" dirty="0">
              <a:solidFill>
                <a:srgbClr val="008000"/>
              </a:solidFill>
              <a:latin typeface="+mn-lt"/>
            </a:endParaRPr>
          </a:p>
          <a:p>
            <a:pPr algn="ctr">
              <a:spcBef>
                <a:spcPct val="0"/>
              </a:spcBef>
              <a:buClrTx/>
              <a:buSzTx/>
              <a:buFontTx/>
              <a:buNone/>
            </a:pPr>
            <a:r>
              <a:rPr lang="cs-CZ" altLang="cs-CZ" b="1" dirty="0">
                <a:solidFill>
                  <a:srgbClr val="008000"/>
                </a:solidFill>
                <a:latin typeface="+mn-lt"/>
                <a:cs typeface="Times New Roman" panose="02020603050405020304" pitchFamily="18" charset="0"/>
              </a:rPr>
              <a:t>Vnitřní design</a:t>
            </a:r>
            <a:endParaRPr lang="cs-CZ" altLang="cs-CZ" dirty="0">
              <a:solidFill>
                <a:srgbClr val="008000"/>
              </a:solidFill>
              <a:latin typeface="+mn-lt"/>
            </a:endParaRPr>
          </a:p>
          <a:p>
            <a:pPr algn="ctr">
              <a:spcBef>
                <a:spcPct val="0"/>
              </a:spcBef>
              <a:buClrTx/>
              <a:buSzTx/>
              <a:buFontTx/>
              <a:buNone/>
            </a:pPr>
            <a:r>
              <a:rPr lang="cs-CZ" altLang="cs-CZ" b="1" dirty="0">
                <a:solidFill>
                  <a:srgbClr val="008000"/>
                </a:solidFill>
                <a:latin typeface="+mn-lt"/>
                <a:cs typeface="Times New Roman" panose="02020603050405020304" pitchFamily="18" charset="0"/>
              </a:rPr>
              <a:t>Obchodní zařízení</a:t>
            </a:r>
            <a:endParaRPr lang="cs-CZ" altLang="cs-CZ" dirty="0">
              <a:solidFill>
                <a:srgbClr val="008000"/>
              </a:solidFill>
              <a:latin typeface="+mn-lt"/>
            </a:endParaRPr>
          </a:p>
          <a:p>
            <a:pPr algn="ctr">
              <a:spcBef>
                <a:spcPct val="0"/>
              </a:spcBef>
              <a:buClrTx/>
              <a:buSzTx/>
              <a:buFontTx/>
              <a:buNone/>
            </a:pPr>
            <a:r>
              <a:rPr lang="cs-CZ" altLang="cs-CZ" b="1" dirty="0">
                <a:solidFill>
                  <a:srgbClr val="008000"/>
                </a:solidFill>
                <a:latin typeface="+mn-lt"/>
                <a:cs typeface="Times New Roman" panose="02020603050405020304" pitchFamily="18" charset="0"/>
              </a:rPr>
              <a:t>Prezentace zboží</a:t>
            </a:r>
            <a:endParaRPr lang="cs-CZ" altLang="cs-CZ" dirty="0">
              <a:solidFill>
                <a:srgbClr val="008000"/>
              </a:solidFill>
            </a:endParaRPr>
          </a:p>
        </p:txBody>
      </p:sp>
      <p:sp>
        <p:nvSpPr>
          <p:cNvPr id="16391" name="Rectangle 9"/>
          <p:cNvSpPr>
            <a:spLocks noChangeArrowheads="1"/>
          </p:cNvSpPr>
          <p:nvPr/>
        </p:nvSpPr>
        <p:spPr bwMode="auto">
          <a:xfrm>
            <a:off x="1524001" y="13044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16392" name="Rectangle 12"/>
          <p:cNvSpPr>
            <a:spLocks noChangeArrowheads="1"/>
          </p:cNvSpPr>
          <p:nvPr/>
        </p:nvSpPr>
        <p:spPr bwMode="auto">
          <a:xfrm>
            <a:off x="1524000" y="1489075"/>
            <a:ext cx="1841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000">
              <a:cs typeface="Times New Roman" panose="02020603050405020304" pitchFamily="18" charset="0"/>
            </a:endParaRPr>
          </a:p>
          <a:p>
            <a:pPr>
              <a:spcBef>
                <a:spcPct val="0"/>
              </a:spcBef>
              <a:buClrTx/>
              <a:buSzTx/>
              <a:buFontTx/>
              <a:buNone/>
            </a:pPr>
            <a:br>
              <a:rPr lang="cs-CZ" altLang="cs-CZ" sz="1000">
                <a:cs typeface="Times New Roman" panose="02020603050405020304" pitchFamily="18" charset="0"/>
              </a:rPr>
            </a:br>
            <a:endParaRPr lang="cs-CZ" altLang="cs-CZ" sz="1100"/>
          </a:p>
          <a:p>
            <a:pPr>
              <a:spcBef>
                <a:spcPct val="0"/>
              </a:spcBef>
              <a:buClrTx/>
              <a:buSzTx/>
              <a:buFontTx/>
              <a:buNone/>
            </a:pPr>
            <a:endParaRPr lang="cs-CZ" altLang="cs-CZ" sz="1800"/>
          </a:p>
        </p:txBody>
      </p:sp>
      <p:sp>
        <p:nvSpPr>
          <p:cNvPr id="16393" name="Rectangle 13"/>
          <p:cNvSpPr>
            <a:spLocks noChangeArrowheads="1"/>
          </p:cNvSpPr>
          <p:nvPr/>
        </p:nvSpPr>
        <p:spPr bwMode="auto">
          <a:xfrm>
            <a:off x="1524000" y="2328864"/>
            <a:ext cx="18415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br>
              <a:rPr lang="cs-CZ" altLang="cs-CZ" sz="1000">
                <a:cs typeface="Times New Roman" panose="02020603050405020304" pitchFamily="18" charset="0"/>
              </a:rPr>
            </a:br>
            <a:endParaRPr lang="cs-CZ" altLang="cs-CZ" sz="1100"/>
          </a:p>
          <a:p>
            <a:pPr>
              <a:spcBef>
                <a:spcPct val="0"/>
              </a:spcBef>
              <a:buClrTx/>
              <a:buSzTx/>
              <a:buFontTx/>
              <a:buNone/>
            </a:pPr>
            <a:endParaRPr lang="cs-CZ" altLang="cs-CZ" sz="1800"/>
          </a:p>
        </p:txBody>
      </p:sp>
      <p:sp>
        <p:nvSpPr>
          <p:cNvPr id="16394" name="Rectangle 15"/>
          <p:cNvSpPr>
            <a:spLocks noChangeArrowheads="1"/>
          </p:cNvSpPr>
          <p:nvPr/>
        </p:nvSpPr>
        <p:spPr bwMode="auto">
          <a:xfrm>
            <a:off x="1524000" y="3016251"/>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br>
              <a:rPr lang="cs-CZ" altLang="cs-CZ" sz="1000">
                <a:cs typeface="Times New Roman" panose="02020603050405020304" pitchFamily="18" charset="0"/>
              </a:rPr>
            </a:br>
            <a:endParaRPr lang="cs-CZ" altLang="cs-CZ" sz="1800"/>
          </a:p>
        </p:txBody>
      </p:sp>
      <p:sp>
        <p:nvSpPr>
          <p:cNvPr id="16395" name="Rectangle 17"/>
          <p:cNvSpPr>
            <a:spLocks noChangeArrowheads="1"/>
          </p:cNvSpPr>
          <p:nvPr/>
        </p:nvSpPr>
        <p:spPr bwMode="auto">
          <a:xfrm>
            <a:off x="1524001" y="33506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pic>
        <p:nvPicPr>
          <p:cNvPr id="12" name="Obráze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TextovéPole 1"/>
          <p:cNvSpPr txBox="1"/>
          <p:nvPr/>
        </p:nvSpPr>
        <p:spPr>
          <a:xfrm>
            <a:off x="688430" y="3505182"/>
            <a:ext cx="6005015" cy="523220"/>
          </a:xfrm>
          <a:prstGeom prst="rect">
            <a:avLst/>
          </a:prstGeom>
          <a:noFill/>
        </p:spPr>
        <p:txBody>
          <a:bodyPr wrap="square" rtlCol="0">
            <a:spAutoFit/>
          </a:bodyPr>
          <a:lstStyle/>
          <a:p>
            <a:r>
              <a:rPr lang="cs-CZ" sz="2400" b="1" dirty="0">
                <a:solidFill>
                  <a:srgbClr val="FF0000"/>
                </a:solidFill>
              </a:rPr>
              <a:t>  </a:t>
            </a:r>
            <a:r>
              <a:rPr lang="cs-CZ" sz="2800" b="1" dirty="0">
                <a:solidFill>
                  <a:srgbClr val="FF0000"/>
                </a:solidFill>
              </a:rPr>
              <a:t>Co tvoří interiér?</a:t>
            </a:r>
          </a:p>
        </p:txBody>
      </p:sp>
      <p:sp>
        <p:nvSpPr>
          <p:cNvPr id="3" name="TextovéPole 2"/>
          <p:cNvSpPr txBox="1"/>
          <p:nvPr/>
        </p:nvSpPr>
        <p:spPr>
          <a:xfrm>
            <a:off x="688430" y="1229361"/>
            <a:ext cx="9103057" cy="1384995"/>
          </a:xfrm>
          <a:prstGeom prst="rect">
            <a:avLst/>
          </a:prstGeom>
          <a:noFill/>
        </p:spPr>
        <p:txBody>
          <a:bodyPr wrap="square" rtlCol="0">
            <a:spAutoFit/>
          </a:bodyPr>
          <a:lstStyle/>
          <a:p>
            <a:r>
              <a:rPr lang="cs-CZ" sz="2800" b="1" dirty="0">
                <a:solidFill>
                  <a:srgbClr val="008080"/>
                </a:solidFill>
              </a:rPr>
              <a:t>Interiér prodejny přímo vytváří nákupní atmosféru</a:t>
            </a:r>
            <a:r>
              <a:rPr lang="cs-CZ" sz="2800" dirty="0"/>
              <a:t>.</a:t>
            </a:r>
          </a:p>
          <a:p>
            <a:r>
              <a:rPr lang="cs-CZ" sz="2800" b="1" dirty="0">
                <a:solidFill>
                  <a:srgbClr val="008080"/>
                </a:solidFill>
              </a:rPr>
              <a:t>Nákupní atmosféra rozhoduje o opakovaném nákupu.</a:t>
            </a:r>
          </a:p>
          <a:p>
            <a:r>
              <a:rPr lang="cs-CZ" sz="2800" b="1" dirty="0">
                <a:solidFill>
                  <a:srgbClr val="008080"/>
                </a:solidFill>
              </a:rPr>
              <a:t>Není to jen skladba sortimentu a ceny.</a:t>
            </a:r>
          </a:p>
        </p:txBody>
      </p:sp>
      <p:sp>
        <p:nvSpPr>
          <p:cNvPr id="4" name="Šipka doprava 3"/>
          <p:cNvSpPr/>
          <p:nvPr/>
        </p:nvSpPr>
        <p:spPr>
          <a:xfrm>
            <a:off x="805217" y="2780415"/>
            <a:ext cx="2279176" cy="603250"/>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descr="ObchodnÃ­ DÅ¯m, SalÃ³n, Kosmetika, Prodej, Sh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295120"/>
            <a:ext cx="3427674" cy="284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27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p:cNvSpPr txBox="1">
            <a:spLocks noChangeArrowheads="1"/>
          </p:cNvSpPr>
          <p:nvPr/>
        </p:nvSpPr>
        <p:spPr bwMode="auto">
          <a:xfrm>
            <a:off x="432084" y="178594"/>
            <a:ext cx="4808656" cy="719138"/>
          </a:xfrm>
          <a:prstGeom prst="rect">
            <a:avLst/>
          </a:prstGeom>
          <a:solidFill>
            <a:schemeClr val="bg1"/>
          </a:solidFill>
          <a:ln w="38100">
            <a:solidFill>
              <a:schemeClr val="bg1"/>
            </a:solidFill>
            <a:miter lim="800000"/>
            <a:headEnd/>
            <a:tailEnd/>
          </a:ln>
        </p:spPr>
        <p:txBody>
          <a:bodyPr tIns="82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3600" b="1" dirty="0">
                <a:solidFill>
                  <a:srgbClr val="008080"/>
                </a:solidFill>
                <a:cs typeface="Times New Roman" panose="02020603050405020304" pitchFamily="18" charset="0"/>
              </a:rPr>
              <a:t>Složky interiéru</a:t>
            </a:r>
            <a:endParaRPr lang="cs-CZ" altLang="cs-CZ" sz="3600" dirty="0">
              <a:solidFill>
                <a:srgbClr val="008080"/>
              </a:solidFill>
            </a:endParaRPr>
          </a:p>
        </p:txBody>
      </p:sp>
      <p:sp>
        <p:nvSpPr>
          <p:cNvPr id="16388" name="Text Box 5"/>
          <p:cNvSpPr txBox="1">
            <a:spLocks noChangeArrowheads="1"/>
          </p:cNvSpPr>
          <p:nvPr/>
        </p:nvSpPr>
        <p:spPr bwMode="auto">
          <a:xfrm>
            <a:off x="3840342" y="3077296"/>
            <a:ext cx="6003428" cy="3528220"/>
          </a:xfrm>
          <a:prstGeom prst="rect">
            <a:avLst/>
          </a:prstGeom>
          <a:solidFill>
            <a:schemeClr val="accent6">
              <a:lumMod val="20000"/>
              <a:lumOff val="80000"/>
            </a:schemeClr>
          </a:solidFill>
          <a:ln w="28575">
            <a:solidFill>
              <a:srgbClr val="339966"/>
            </a:solidFill>
            <a:miter lim="800000"/>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800" b="1" dirty="0">
                <a:solidFill>
                  <a:srgbClr val="008000"/>
                </a:solidFill>
                <a:latin typeface="+mn-lt"/>
                <a:cs typeface="Times New Roman" panose="02020603050405020304" pitchFamily="18" charset="0"/>
              </a:rPr>
              <a:t>Podlahy</a:t>
            </a:r>
            <a:endParaRPr lang="cs-CZ" altLang="cs-CZ" sz="2800" dirty="0">
              <a:solidFill>
                <a:srgbClr val="008000"/>
              </a:solidFill>
              <a:latin typeface="+mn-lt"/>
            </a:endParaRPr>
          </a:p>
          <a:p>
            <a:pPr algn="ctr">
              <a:spcBef>
                <a:spcPct val="0"/>
              </a:spcBef>
              <a:buClrTx/>
              <a:buSzTx/>
              <a:buFontTx/>
              <a:buNone/>
            </a:pPr>
            <a:r>
              <a:rPr lang="cs-CZ" altLang="cs-CZ" sz="2800" b="1" dirty="0">
                <a:solidFill>
                  <a:srgbClr val="008000"/>
                </a:solidFill>
                <a:latin typeface="+mn-lt"/>
                <a:cs typeface="Times New Roman" panose="02020603050405020304" pitchFamily="18" charset="0"/>
              </a:rPr>
              <a:t>Strop</a:t>
            </a:r>
            <a:endParaRPr lang="cs-CZ" altLang="cs-CZ" sz="2800" dirty="0">
              <a:solidFill>
                <a:srgbClr val="008000"/>
              </a:solidFill>
              <a:latin typeface="+mn-lt"/>
            </a:endParaRPr>
          </a:p>
          <a:p>
            <a:pPr algn="ctr">
              <a:spcBef>
                <a:spcPct val="0"/>
              </a:spcBef>
              <a:buClrTx/>
              <a:buSzTx/>
              <a:buFontTx/>
              <a:buNone/>
            </a:pPr>
            <a:r>
              <a:rPr lang="cs-CZ" altLang="cs-CZ" sz="2800" b="1" dirty="0">
                <a:solidFill>
                  <a:srgbClr val="008000"/>
                </a:solidFill>
                <a:latin typeface="+mn-lt"/>
                <a:cs typeface="Times New Roman" panose="02020603050405020304" pitchFamily="18" charset="0"/>
              </a:rPr>
              <a:t>Stěny</a:t>
            </a:r>
            <a:endParaRPr lang="cs-CZ" altLang="cs-CZ" sz="2800" dirty="0">
              <a:solidFill>
                <a:srgbClr val="008000"/>
              </a:solidFill>
              <a:latin typeface="+mn-lt"/>
            </a:endParaRPr>
          </a:p>
          <a:p>
            <a:pPr algn="ctr">
              <a:spcBef>
                <a:spcPct val="0"/>
              </a:spcBef>
              <a:buClrTx/>
              <a:buSzTx/>
              <a:buFontTx/>
              <a:buNone/>
            </a:pPr>
            <a:r>
              <a:rPr lang="cs-CZ" altLang="cs-CZ" sz="2800" b="1" dirty="0">
                <a:solidFill>
                  <a:srgbClr val="008000"/>
                </a:solidFill>
                <a:latin typeface="+mn-lt"/>
                <a:cs typeface="Times New Roman" panose="02020603050405020304" pitchFamily="18" charset="0"/>
              </a:rPr>
              <a:t>Osvětlení</a:t>
            </a:r>
            <a:endParaRPr lang="cs-CZ" altLang="cs-CZ" sz="2800" dirty="0">
              <a:solidFill>
                <a:srgbClr val="008000"/>
              </a:solidFill>
              <a:latin typeface="+mn-lt"/>
            </a:endParaRPr>
          </a:p>
          <a:p>
            <a:pPr algn="ctr">
              <a:spcBef>
                <a:spcPct val="0"/>
              </a:spcBef>
              <a:buClrTx/>
              <a:buSzTx/>
              <a:buFontTx/>
              <a:buNone/>
            </a:pPr>
            <a:r>
              <a:rPr lang="cs-CZ" altLang="cs-CZ" sz="2800" b="1" dirty="0">
                <a:solidFill>
                  <a:srgbClr val="008000"/>
                </a:solidFill>
                <a:latin typeface="+mn-lt"/>
                <a:cs typeface="Times New Roman" panose="02020603050405020304" pitchFamily="18" charset="0"/>
              </a:rPr>
              <a:t>Barevné řešení</a:t>
            </a:r>
            <a:endParaRPr lang="cs-CZ" altLang="cs-CZ" sz="2800" dirty="0">
              <a:solidFill>
                <a:srgbClr val="008000"/>
              </a:solidFill>
              <a:latin typeface="+mn-lt"/>
            </a:endParaRPr>
          </a:p>
          <a:p>
            <a:pPr algn="ctr">
              <a:spcBef>
                <a:spcPct val="0"/>
              </a:spcBef>
              <a:buClrTx/>
              <a:buSzTx/>
              <a:buFontTx/>
              <a:buNone/>
            </a:pPr>
            <a:r>
              <a:rPr lang="cs-CZ" altLang="cs-CZ" sz="2800" b="1" dirty="0">
                <a:solidFill>
                  <a:srgbClr val="008000"/>
                </a:solidFill>
                <a:latin typeface="+mn-lt"/>
                <a:cs typeface="Times New Roman" panose="02020603050405020304" pitchFamily="18" charset="0"/>
              </a:rPr>
              <a:t>Hudební kulisa</a:t>
            </a:r>
            <a:endParaRPr lang="cs-CZ" altLang="cs-CZ" sz="2800" dirty="0">
              <a:solidFill>
                <a:srgbClr val="008000"/>
              </a:solidFill>
              <a:latin typeface="+mn-lt"/>
            </a:endParaRPr>
          </a:p>
          <a:p>
            <a:pPr algn="ctr">
              <a:spcBef>
                <a:spcPct val="0"/>
              </a:spcBef>
              <a:buClrTx/>
              <a:buSzTx/>
              <a:buFontTx/>
              <a:buNone/>
            </a:pPr>
            <a:r>
              <a:rPr lang="cs-CZ" altLang="cs-CZ" sz="2800" b="1" dirty="0">
                <a:solidFill>
                  <a:srgbClr val="008000"/>
                </a:solidFill>
                <a:latin typeface="+mn-lt"/>
                <a:cs typeface="Times New Roman" panose="02020603050405020304" pitchFamily="18" charset="0"/>
              </a:rPr>
              <a:t>Hluk</a:t>
            </a:r>
            <a:endParaRPr lang="cs-CZ" altLang="cs-CZ" sz="2800" dirty="0">
              <a:solidFill>
                <a:srgbClr val="008000"/>
              </a:solidFill>
              <a:latin typeface="+mn-lt"/>
            </a:endParaRPr>
          </a:p>
          <a:p>
            <a:pPr algn="ctr">
              <a:spcBef>
                <a:spcPct val="0"/>
              </a:spcBef>
              <a:buClrTx/>
              <a:buSzTx/>
              <a:buFontTx/>
              <a:buNone/>
            </a:pPr>
            <a:r>
              <a:rPr lang="cs-CZ" altLang="cs-CZ" sz="2800" b="1" dirty="0">
                <a:solidFill>
                  <a:srgbClr val="008000"/>
                </a:solidFill>
                <a:latin typeface="+mn-lt"/>
                <a:cs typeface="Times New Roman" panose="02020603050405020304" pitchFamily="18" charset="0"/>
              </a:rPr>
              <a:t>Mikroklima</a:t>
            </a:r>
            <a:endParaRPr lang="cs-CZ" altLang="cs-CZ" sz="2800" dirty="0">
              <a:solidFill>
                <a:srgbClr val="008000"/>
              </a:solidFill>
              <a:latin typeface="+mn-lt"/>
            </a:endParaRPr>
          </a:p>
          <a:p>
            <a:pPr>
              <a:spcBef>
                <a:spcPct val="0"/>
              </a:spcBef>
              <a:buClrTx/>
              <a:buSzTx/>
              <a:buFontTx/>
              <a:buNone/>
            </a:pPr>
            <a:endParaRPr lang="cs-CZ" altLang="cs-CZ" sz="2000" dirty="0">
              <a:solidFill>
                <a:srgbClr val="008000"/>
              </a:solidFill>
            </a:endParaRPr>
          </a:p>
        </p:txBody>
      </p:sp>
      <p:sp>
        <p:nvSpPr>
          <p:cNvPr id="16389" name="AutoShape 6"/>
          <p:cNvSpPr>
            <a:spLocks noChangeArrowheads="1"/>
          </p:cNvSpPr>
          <p:nvPr/>
        </p:nvSpPr>
        <p:spPr bwMode="auto">
          <a:xfrm>
            <a:off x="1709227" y="3722410"/>
            <a:ext cx="457200" cy="457200"/>
          </a:xfrm>
          <a:prstGeom prst="rightArrow">
            <a:avLst>
              <a:gd name="adj1" fmla="val 50000"/>
              <a:gd name="adj2" fmla="val 25000"/>
            </a:avLst>
          </a:prstGeom>
          <a:solidFill>
            <a:srgbClr val="008080"/>
          </a:solidFill>
          <a:ln w="9525">
            <a:solidFill>
              <a:srgbClr val="000000"/>
            </a:solidFill>
            <a:miter lim="800000"/>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16390" name="Text Box 7"/>
          <p:cNvSpPr txBox="1">
            <a:spLocks noChangeArrowheads="1"/>
          </p:cNvSpPr>
          <p:nvPr/>
        </p:nvSpPr>
        <p:spPr bwMode="auto">
          <a:xfrm>
            <a:off x="942465" y="4813584"/>
            <a:ext cx="1990725" cy="1079500"/>
          </a:xfrm>
          <a:prstGeom prst="rect">
            <a:avLst/>
          </a:prstGeom>
          <a:solidFill>
            <a:schemeClr val="accent6">
              <a:lumMod val="20000"/>
              <a:lumOff val="80000"/>
            </a:schemeClr>
          </a:solidFill>
          <a:ln w="28575">
            <a:solidFill>
              <a:srgbClr val="008080"/>
            </a:solidFill>
            <a:miter lim="800000"/>
            <a:headEnd/>
            <a:tailEnd/>
          </a:ln>
        </p:spPr>
        <p:txBody>
          <a:bodyPr tIns="82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800" b="1" dirty="0">
                <a:solidFill>
                  <a:srgbClr val="008000"/>
                </a:solidFill>
                <a:cs typeface="Times New Roman" panose="02020603050405020304" pitchFamily="18" charset="0"/>
              </a:rPr>
              <a:t>Vnitřní design</a:t>
            </a:r>
            <a:endParaRPr lang="cs-CZ" altLang="cs-CZ" sz="2800" dirty="0">
              <a:solidFill>
                <a:srgbClr val="008000"/>
              </a:solidFill>
            </a:endParaRPr>
          </a:p>
        </p:txBody>
      </p:sp>
      <p:sp>
        <p:nvSpPr>
          <p:cNvPr id="16391" name="Rectangle 9"/>
          <p:cNvSpPr>
            <a:spLocks noChangeArrowheads="1"/>
          </p:cNvSpPr>
          <p:nvPr/>
        </p:nvSpPr>
        <p:spPr bwMode="auto">
          <a:xfrm>
            <a:off x="1524001" y="13044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16392" name="Rectangle 12"/>
          <p:cNvSpPr>
            <a:spLocks noChangeArrowheads="1"/>
          </p:cNvSpPr>
          <p:nvPr/>
        </p:nvSpPr>
        <p:spPr bwMode="auto">
          <a:xfrm>
            <a:off x="1524000" y="1489075"/>
            <a:ext cx="1841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000">
              <a:cs typeface="Times New Roman" panose="02020603050405020304" pitchFamily="18" charset="0"/>
            </a:endParaRPr>
          </a:p>
          <a:p>
            <a:pPr>
              <a:spcBef>
                <a:spcPct val="0"/>
              </a:spcBef>
              <a:buClrTx/>
              <a:buSzTx/>
              <a:buFontTx/>
              <a:buNone/>
            </a:pPr>
            <a:br>
              <a:rPr lang="cs-CZ" altLang="cs-CZ" sz="1000">
                <a:cs typeface="Times New Roman" panose="02020603050405020304" pitchFamily="18" charset="0"/>
              </a:rPr>
            </a:br>
            <a:endParaRPr lang="cs-CZ" altLang="cs-CZ" sz="1100"/>
          </a:p>
          <a:p>
            <a:pPr>
              <a:spcBef>
                <a:spcPct val="0"/>
              </a:spcBef>
              <a:buClrTx/>
              <a:buSzTx/>
              <a:buFontTx/>
              <a:buNone/>
            </a:pPr>
            <a:endParaRPr lang="cs-CZ" altLang="cs-CZ" sz="1800"/>
          </a:p>
        </p:txBody>
      </p:sp>
      <p:sp>
        <p:nvSpPr>
          <p:cNvPr id="16393" name="Rectangle 13"/>
          <p:cNvSpPr>
            <a:spLocks noChangeArrowheads="1"/>
          </p:cNvSpPr>
          <p:nvPr/>
        </p:nvSpPr>
        <p:spPr bwMode="auto">
          <a:xfrm>
            <a:off x="1524000" y="2328864"/>
            <a:ext cx="18415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br>
              <a:rPr lang="cs-CZ" altLang="cs-CZ" sz="1000">
                <a:cs typeface="Times New Roman" panose="02020603050405020304" pitchFamily="18" charset="0"/>
              </a:rPr>
            </a:br>
            <a:endParaRPr lang="cs-CZ" altLang="cs-CZ" sz="1100"/>
          </a:p>
          <a:p>
            <a:pPr>
              <a:spcBef>
                <a:spcPct val="0"/>
              </a:spcBef>
              <a:buClrTx/>
              <a:buSzTx/>
              <a:buFontTx/>
              <a:buNone/>
            </a:pPr>
            <a:endParaRPr lang="cs-CZ" altLang="cs-CZ" sz="1800"/>
          </a:p>
        </p:txBody>
      </p:sp>
      <p:sp>
        <p:nvSpPr>
          <p:cNvPr id="16394" name="Rectangle 15"/>
          <p:cNvSpPr>
            <a:spLocks noChangeArrowheads="1"/>
          </p:cNvSpPr>
          <p:nvPr/>
        </p:nvSpPr>
        <p:spPr bwMode="auto">
          <a:xfrm>
            <a:off x="1524000" y="3016251"/>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br>
              <a:rPr lang="cs-CZ" altLang="cs-CZ" sz="1000">
                <a:cs typeface="Times New Roman" panose="02020603050405020304" pitchFamily="18" charset="0"/>
              </a:rPr>
            </a:br>
            <a:endParaRPr lang="cs-CZ" altLang="cs-CZ" sz="1800"/>
          </a:p>
        </p:txBody>
      </p:sp>
      <p:sp>
        <p:nvSpPr>
          <p:cNvPr id="16395" name="Rectangle 17"/>
          <p:cNvSpPr>
            <a:spLocks noChangeArrowheads="1"/>
          </p:cNvSpPr>
          <p:nvPr/>
        </p:nvSpPr>
        <p:spPr bwMode="auto">
          <a:xfrm>
            <a:off x="1524001" y="33506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pic>
        <p:nvPicPr>
          <p:cNvPr id="12" name="Obráze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Obdélník 1"/>
          <p:cNvSpPr/>
          <p:nvPr/>
        </p:nvSpPr>
        <p:spPr>
          <a:xfrm>
            <a:off x="300251" y="802639"/>
            <a:ext cx="10044751" cy="2246769"/>
          </a:xfrm>
          <a:prstGeom prst="rect">
            <a:avLst/>
          </a:prstGeom>
          <a:solidFill>
            <a:srgbClr val="CCFFFF"/>
          </a:solidFill>
        </p:spPr>
        <p:txBody>
          <a:bodyPr wrap="square">
            <a:spAutoFit/>
          </a:bodyPr>
          <a:lstStyle/>
          <a:p>
            <a:r>
              <a:rPr lang="cs-CZ" sz="2800" b="1" dirty="0">
                <a:solidFill>
                  <a:srgbClr val="000000"/>
                </a:solidFill>
              </a:rPr>
              <a:t>Kvalitní design prodejny vytváří konkurenční výhodu</a:t>
            </a:r>
          </a:p>
          <a:p>
            <a:r>
              <a:rPr lang="pl-PL" sz="2800" b="1" dirty="0"/>
              <a:t>Do prodejny se chodí pro zážitek</a:t>
            </a:r>
          </a:p>
          <a:p>
            <a:r>
              <a:rPr lang="pl-PL" sz="2800" b="1" dirty="0"/>
              <a:t>Trendem je vzdušnost a přehlednost</a:t>
            </a:r>
          </a:p>
          <a:p>
            <a:r>
              <a:rPr lang="cs-CZ" sz="2800" b="1" dirty="0"/>
              <a:t>Je třeba sladit vizuální </a:t>
            </a:r>
            <a:r>
              <a:rPr lang="cs-CZ" sz="2800" b="1" dirty="0" err="1"/>
              <a:t>merchandising</a:t>
            </a:r>
            <a:r>
              <a:rPr lang="cs-CZ" sz="2800" b="1" dirty="0"/>
              <a:t> zboží s přístupem a stylem prodavačů a v neposlední řadě právě s vnitřním designem.</a:t>
            </a:r>
          </a:p>
        </p:txBody>
      </p:sp>
    </p:spTree>
    <p:extLst>
      <p:ext uri="{BB962C8B-B14F-4D97-AF65-F5344CB8AC3E}">
        <p14:creationId xmlns:p14="http://schemas.microsoft.com/office/powerpoint/2010/main" val="3043797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91319" y="274187"/>
            <a:ext cx="5452281" cy="644525"/>
          </a:xfrm>
          <a:solidFill>
            <a:schemeClr val="bg1"/>
          </a:solidFill>
          <a:ln>
            <a:solidFill>
              <a:schemeClr val="bg1"/>
            </a:solidFill>
          </a:ln>
        </p:spPr>
        <p:txBody>
          <a:bodyPr>
            <a:normAutofit/>
          </a:bodyPr>
          <a:lstStyle/>
          <a:p>
            <a:pPr eaLnBrk="1" hangingPunct="1">
              <a:defRPr/>
            </a:pPr>
            <a:r>
              <a:rPr lang="cs-CZ" sz="3600" b="1" dirty="0">
                <a:solidFill>
                  <a:srgbClr val="008080"/>
                </a:solidFill>
                <a:effectLst>
                  <a:outerShdw blurRad="38100" dist="38100" dir="2700000" algn="tl">
                    <a:srgbClr val="C0C0C0"/>
                  </a:outerShdw>
                </a:effectLst>
                <a:latin typeface="+mn-lt"/>
              </a:rPr>
              <a:t>Dispoziční řešení</a:t>
            </a:r>
          </a:p>
        </p:txBody>
      </p:sp>
      <p:sp>
        <p:nvSpPr>
          <p:cNvPr id="44035" name="Rectangle 3"/>
          <p:cNvSpPr>
            <a:spLocks noGrp="1" noChangeArrowheads="1"/>
          </p:cNvSpPr>
          <p:nvPr>
            <p:ph type="body" idx="1"/>
          </p:nvPr>
        </p:nvSpPr>
        <p:spPr>
          <a:xfrm>
            <a:off x="491319" y="2517775"/>
            <a:ext cx="9867332" cy="3814786"/>
          </a:xfrm>
          <a:solidFill>
            <a:schemeClr val="accent6">
              <a:lumMod val="20000"/>
              <a:lumOff val="80000"/>
            </a:schemeClr>
          </a:solidFill>
          <a:ln>
            <a:solidFill>
              <a:srgbClr val="FFFF00"/>
            </a:solidFill>
          </a:ln>
        </p:spPr>
        <p:txBody>
          <a:bodyPr>
            <a:normAutofit fontScale="85000" lnSpcReduction="10000"/>
          </a:bodyPr>
          <a:lstStyle/>
          <a:p>
            <a:pPr eaLnBrk="1" hangingPunct="1">
              <a:lnSpc>
                <a:spcPct val="80000"/>
              </a:lnSpc>
              <a:buFont typeface="Wingdings" panose="05000000000000000000" pitchFamily="2" charset="2"/>
              <a:buNone/>
              <a:defRPr/>
            </a:pPr>
            <a:endParaRPr lang="cs-CZ" sz="3200" b="1" dirty="0">
              <a:solidFill>
                <a:srgbClr val="008080"/>
              </a:solidFill>
              <a:effectLst>
                <a:outerShdw blurRad="38100" dist="38100" dir="2700000" algn="tl">
                  <a:srgbClr val="C0C0C0"/>
                </a:outerShdw>
              </a:effectLst>
            </a:endParaRPr>
          </a:p>
          <a:p>
            <a:pPr eaLnBrk="1" hangingPunct="1">
              <a:lnSpc>
                <a:spcPct val="80000"/>
              </a:lnSpc>
              <a:buFont typeface="Wingdings" panose="05000000000000000000" pitchFamily="2" charset="2"/>
              <a:buNone/>
              <a:defRPr/>
            </a:pPr>
            <a:r>
              <a:rPr lang="cs-CZ" sz="3200" b="1" dirty="0">
                <a:solidFill>
                  <a:srgbClr val="008080"/>
                </a:solidFill>
                <a:effectLst>
                  <a:outerShdw blurRad="38100" dist="38100" dir="2700000" algn="tl">
                    <a:srgbClr val="C0C0C0"/>
                  </a:outerShdw>
                </a:effectLst>
              </a:rPr>
              <a:t>1. Model jednoznačného  vedení proudu zákazníků (uzavřené SO)</a:t>
            </a:r>
          </a:p>
          <a:p>
            <a:pPr eaLnBrk="1" hangingPunct="1">
              <a:lnSpc>
                <a:spcPct val="80000"/>
              </a:lnSpc>
              <a:buFont typeface="Wingdings" panose="05000000000000000000" pitchFamily="2" charset="2"/>
              <a:buNone/>
              <a:defRPr/>
            </a:pPr>
            <a:r>
              <a:rPr lang="cs-CZ" sz="3200" b="1" dirty="0">
                <a:solidFill>
                  <a:srgbClr val="008080"/>
                </a:solidFill>
                <a:effectLst>
                  <a:outerShdw blurRad="38100" dist="38100" dir="2700000" algn="tl">
                    <a:srgbClr val="C0C0C0"/>
                  </a:outerShdw>
                </a:effectLst>
              </a:rPr>
              <a:t>2. Model volného pohybu zákazníků (otevřené SO…)</a:t>
            </a:r>
          </a:p>
          <a:p>
            <a:pPr eaLnBrk="1" hangingPunct="1">
              <a:lnSpc>
                <a:spcPct val="80000"/>
              </a:lnSpc>
              <a:buFont typeface="Wingdings" panose="05000000000000000000" pitchFamily="2" charset="2"/>
              <a:buNone/>
              <a:defRPr/>
            </a:pPr>
            <a:r>
              <a:rPr lang="cs-CZ" sz="3200" b="1" dirty="0">
                <a:solidFill>
                  <a:srgbClr val="008080"/>
                </a:solidFill>
                <a:effectLst>
                  <a:outerShdw blurRad="38100" dist="38100" dir="2700000" algn="tl">
                    <a:srgbClr val="C0C0C0"/>
                  </a:outerShdw>
                </a:effectLst>
              </a:rPr>
              <a:t>3. Kombinace (SO s pulty)</a:t>
            </a:r>
          </a:p>
          <a:p>
            <a:pPr eaLnBrk="1" hangingPunct="1">
              <a:lnSpc>
                <a:spcPct val="80000"/>
              </a:lnSpc>
              <a:buFont typeface="Wingdings" panose="05000000000000000000" pitchFamily="2" charset="2"/>
              <a:buNone/>
              <a:defRPr/>
            </a:pPr>
            <a:r>
              <a:rPr lang="cs-CZ" sz="3200" b="1" dirty="0">
                <a:solidFill>
                  <a:srgbClr val="008080"/>
                </a:solidFill>
                <a:effectLst>
                  <a:outerShdw blurRad="38100" dist="38100" dir="2700000" algn="tl">
                    <a:srgbClr val="C0C0C0"/>
                  </a:outerShdw>
                </a:effectLst>
              </a:rPr>
              <a:t>4. Standardní model klasické pultové prodejny (bez přístupu ke zboží)</a:t>
            </a:r>
          </a:p>
          <a:p>
            <a:pPr eaLnBrk="1" hangingPunct="1">
              <a:lnSpc>
                <a:spcPct val="80000"/>
              </a:lnSpc>
              <a:buFont typeface="Wingdings" panose="05000000000000000000" pitchFamily="2" charset="2"/>
              <a:buNone/>
              <a:defRPr/>
            </a:pPr>
            <a:r>
              <a:rPr lang="cs-CZ" sz="3200" b="1" dirty="0">
                <a:solidFill>
                  <a:srgbClr val="008080"/>
                </a:solidFill>
                <a:effectLst>
                  <a:outerShdw blurRad="38100" dist="38100" dir="2700000" algn="tl">
                    <a:srgbClr val="C0C0C0"/>
                  </a:outerShdw>
                </a:effectLst>
              </a:rPr>
              <a:t>5. Standardní model butikový (samostatná oddělení na prodejní ploše - ostrůvky)</a:t>
            </a:r>
          </a:p>
          <a:p>
            <a:pPr eaLnBrk="1" hangingPunct="1">
              <a:lnSpc>
                <a:spcPct val="80000"/>
              </a:lnSpc>
              <a:buFont typeface="Wingdings" panose="05000000000000000000" pitchFamily="2" charset="2"/>
              <a:buNone/>
              <a:defRPr/>
            </a:pPr>
            <a:endParaRPr lang="cs-CZ" sz="2000" dirty="0">
              <a:solidFill>
                <a:schemeClr val="bg1"/>
              </a:solidFill>
              <a:effectLst>
                <a:outerShdw blurRad="38100" dist="38100" dir="2700000" algn="tl">
                  <a:srgbClr val="C0C0C0"/>
                </a:outerShdw>
              </a:effectLst>
            </a:endParaRPr>
          </a:p>
          <a:p>
            <a:pPr eaLnBrk="1" hangingPunct="1">
              <a:lnSpc>
                <a:spcPct val="80000"/>
              </a:lnSpc>
              <a:buFont typeface="Wingdings" panose="05000000000000000000" pitchFamily="2" charset="2"/>
              <a:buNone/>
              <a:defRPr/>
            </a:pPr>
            <a:r>
              <a:rPr lang="cs-CZ" sz="2400" dirty="0">
                <a:solidFill>
                  <a:schemeClr val="bg1"/>
                </a:solidFill>
                <a:effectLst>
                  <a:outerShdw blurRad="38100" dist="38100" dir="2700000" algn="tl">
                    <a:srgbClr val="C0C0C0"/>
                  </a:outerShdw>
                </a:effectLst>
              </a:rPr>
              <a:t> </a:t>
            </a:r>
            <a:endParaRPr lang="cs-CZ" sz="2000" b="1" dirty="0">
              <a:solidFill>
                <a:srgbClr val="FF0000"/>
              </a:solidFill>
              <a:effectLst>
                <a:outerShdw blurRad="38100" dist="38100" dir="2700000" algn="tl">
                  <a:srgbClr val="C0C0C0"/>
                </a:outerShdw>
              </a:effectLst>
            </a:endParaRPr>
          </a:p>
        </p:txBody>
      </p:sp>
      <p:sp>
        <p:nvSpPr>
          <p:cNvPr id="17412" name="Text Box 4"/>
          <p:cNvSpPr txBox="1">
            <a:spLocks noChangeArrowheads="1"/>
          </p:cNvSpPr>
          <p:nvPr/>
        </p:nvSpPr>
        <p:spPr bwMode="auto">
          <a:xfrm>
            <a:off x="2090739" y="1054101"/>
            <a:ext cx="5047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800">
                <a:latin typeface="Arial Black" panose="020B0A04020102020204" pitchFamily="34" charset="0"/>
              </a:rPr>
              <a:t>Modely: základní členění</a:t>
            </a:r>
          </a:p>
        </p:txBody>
      </p:sp>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374061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692931" y="210830"/>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buNone/>
            </a:pPr>
            <a:endParaRPr lang="cs-CZ" altLang="cs-CZ" b="1" i="1"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1545690"/>
            <a:ext cx="4297080" cy="33941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endParaRPr lang="cs-CZ" sz="4000" b="1" cap="all" dirty="0"/>
          </a:p>
          <a:p>
            <a:pPr>
              <a:defRPr/>
            </a:pPr>
            <a:r>
              <a:rPr lang="cs-CZ" sz="4000" b="1" dirty="0"/>
              <a:t>Projekt maloobchodní jednotky</a:t>
            </a:r>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8" name="Podnadpis 2"/>
          <p:cNvSpPr txBox="1">
            <a:spLocks/>
          </p:cNvSpPr>
          <p:nvPr/>
        </p:nvSpPr>
        <p:spPr>
          <a:xfrm>
            <a:off x="9274729" y="4965171"/>
            <a:ext cx="2688299" cy="6577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Halina </a:t>
            </a:r>
            <a:r>
              <a:rPr lang="cs-CZ" altLang="cs-CZ" sz="1200" b="1" dirty="0" err="1">
                <a:solidFill>
                  <a:srgbClr val="307871"/>
                </a:solidFill>
                <a:latin typeface="Times New Roman" panose="02020603050405020304" pitchFamily="18" charset="0"/>
                <a:cs typeface="Times New Roman" panose="02020603050405020304" pitchFamily="18" charset="0"/>
              </a:rPr>
              <a:t>Starzyczná</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Garant předmětu</a:t>
            </a:r>
          </a:p>
        </p:txBody>
      </p:sp>
      <p:sp>
        <p:nvSpPr>
          <p:cNvPr id="3" name="TextovéPole 2"/>
          <p:cNvSpPr txBox="1"/>
          <p:nvPr/>
        </p:nvSpPr>
        <p:spPr>
          <a:xfrm>
            <a:off x="6032311" y="1754594"/>
            <a:ext cx="4217158" cy="3539430"/>
          </a:xfrm>
          <a:prstGeom prst="rect">
            <a:avLst/>
          </a:prstGeom>
          <a:solidFill>
            <a:schemeClr val="accent6">
              <a:lumMod val="20000"/>
              <a:lumOff val="80000"/>
            </a:schemeClr>
          </a:solidFill>
        </p:spPr>
        <p:txBody>
          <a:bodyPr wrap="square" rtlCol="0">
            <a:spAutoFit/>
          </a:bodyPr>
          <a:lstStyle/>
          <a:p>
            <a:r>
              <a:rPr lang="cs-CZ" sz="3200" b="1" i="1" dirty="0">
                <a:solidFill>
                  <a:srgbClr val="008080"/>
                </a:solidFill>
              </a:rPr>
              <a:t>Cílem přednášky je navázat na obchodní technologii, spojit ji s marketingem a prohloubit znalosti o uspořádání maloobchodní prodejny</a:t>
            </a:r>
          </a:p>
        </p:txBody>
      </p:sp>
    </p:spTree>
    <p:extLst>
      <p:ext uri="{BB962C8B-B14F-4D97-AF65-F5344CB8AC3E}">
        <p14:creationId xmlns:p14="http://schemas.microsoft.com/office/powerpoint/2010/main" val="1118584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491319" y="1595983"/>
            <a:ext cx="9367056" cy="4545510"/>
          </a:xfrm>
          <a:solidFill>
            <a:schemeClr val="accent6">
              <a:lumMod val="20000"/>
              <a:lumOff val="80000"/>
            </a:schemeClr>
          </a:solidFill>
          <a:ln>
            <a:solidFill>
              <a:srgbClr val="FFFF00"/>
            </a:solidFill>
          </a:ln>
        </p:spPr>
        <p:txBody>
          <a:bodyPr>
            <a:noAutofit/>
          </a:bodyPr>
          <a:lstStyle/>
          <a:p>
            <a:pPr eaLnBrk="1" hangingPunct="1">
              <a:lnSpc>
                <a:spcPct val="80000"/>
              </a:lnSpc>
              <a:buFont typeface="Wingdings" panose="05000000000000000000" pitchFamily="2" charset="2"/>
              <a:buNone/>
              <a:defRPr/>
            </a:pPr>
            <a:endParaRPr lang="cs-CZ" sz="2400" dirty="0">
              <a:solidFill>
                <a:srgbClr val="008080"/>
              </a:solidFill>
              <a:effectLst>
                <a:outerShdw blurRad="38100" dist="38100" dir="2700000" algn="tl">
                  <a:srgbClr val="C0C0C0"/>
                </a:outerShdw>
              </a:effectLst>
            </a:endParaRPr>
          </a:p>
          <a:p>
            <a:pPr eaLnBrk="1" hangingPunct="1">
              <a:lnSpc>
                <a:spcPct val="80000"/>
              </a:lnSpc>
              <a:buFont typeface="Wingdings" panose="05000000000000000000" pitchFamily="2" charset="2"/>
              <a:buNone/>
              <a:defRPr/>
            </a:pPr>
            <a:r>
              <a:rPr lang="cs-CZ" sz="3200" dirty="0">
                <a:solidFill>
                  <a:srgbClr val="008080"/>
                </a:solidFill>
                <a:effectLst>
                  <a:outerShdw blurRad="38100" dist="38100" dir="2700000" algn="tl">
                    <a:srgbClr val="C0C0C0"/>
                  </a:outerShdw>
                </a:effectLst>
              </a:rPr>
              <a:t> </a:t>
            </a:r>
            <a:r>
              <a:rPr lang="cs-CZ" sz="3200" b="1" dirty="0">
                <a:solidFill>
                  <a:srgbClr val="008080"/>
                </a:solidFill>
                <a:effectLst>
                  <a:outerShdw blurRad="38100" dist="38100" dir="2700000" algn="tl">
                    <a:srgbClr val="C0C0C0"/>
                  </a:outerShdw>
                </a:effectLst>
              </a:rPr>
              <a:t>Typy designu prodejny dle jiných autorů</a:t>
            </a:r>
          </a:p>
          <a:p>
            <a:pPr eaLnBrk="1" hangingPunct="1">
              <a:lnSpc>
                <a:spcPct val="80000"/>
              </a:lnSpc>
              <a:buFont typeface="Wingdings" panose="05000000000000000000" pitchFamily="2" charset="2"/>
              <a:buNone/>
              <a:defRPr/>
            </a:pPr>
            <a:r>
              <a:rPr lang="cs-CZ" sz="3200" b="1" dirty="0">
                <a:solidFill>
                  <a:srgbClr val="008080"/>
                </a:solidFill>
                <a:effectLst>
                  <a:outerShdw blurRad="38100" dist="38100" dir="2700000" algn="tl">
                    <a:srgbClr val="C0C0C0"/>
                  </a:outerShdw>
                </a:effectLst>
              </a:rPr>
              <a:t>1.Závodní dráha/smyčka (</a:t>
            </a:r>
            <a:r>
              <a:rPr lang="cs-CZ" sz="3200" b="1" dirty="0" err="1">
                <a:solidFill>
                  <a:srgbClr val="008080"/>
                </a:solidFill>
                <a:effectLst>
                  <a:outerShdw blurRad="38100" dist="38100" dir="2700000" algn="tl">
                    <a:srgbClr val="C0C0C0"/>
                  </a:outerShdw>
                </a:effectLst>
              </a:rPr>
              <a:t>Racetrack</a:t>
            </a:r>
            <a:r>
              <a:rPr lang="cs-CZ" sz="3200" b="1" dirty="0">
                <a:solidFill>
                  <a:srgbClr val="008080"/>
                </a:solidFill>
                <a:effectLst>
                  <a:outerShdw blurRad="38100" dist="38100" dir="2700000" algn="tl">
                    <a:srgbClr val="C0C0C0"/>
                  </a:outerShdw>
                </a:effectLst>
              </a:rPr>
              <a:t>/</a:t>
            </a:r>
            <a:r>
              <a:rPr lang="cs-CZ" sz="3200" b="1" dirty="0" err="1">
                <a:solidFill>
                  <a:srgbClr val="008080"/>
                </a:solidFill>
                <a:effectLst>
                  <a:outerShdw blurRad="38100" dist="38100" dir="2700000" algn="tl">
                    <a:srgbClr val="C0C0C0"/>
                  </a:outerShdw>
                </a:effectLst>
              </a:rPr>
              <a:t>loop</a:t>
            </a:r>
            <a:r>
              <a:rPr lang="cs-CZ" sz="3200" b="1" dirty="0">
                <a:solidFill>
                  <a:srgbClr val="008080"/>
                </a:solidFill>
                <a:effectLst>
                  <a:outerShdw blurRad="38100" dist="38100" dir="2700000" algn="tl">
                    <a:srgbClr val="C0C0C0"/>
                  </a:outerShdw>
                </a:effectLst>
              </a:rPr>
              <a:t>), </a:t>
            </a:r>
            <a:r>
              <a:rPr lang="cs-CZ" sz="3200" b="1" dirty="0">
                <a:solidFill>
                  <a:srgbClr val="FF0000"/>
                </a:solidFill>
                <a:effectLst>
                  <a:outerShdw blurRad="38100" dist="38100" dir="2700000" algn="tl">
                    <a:srgbClr val="C0C0C0"/>
                  </a:outerShdw>
                </a:effectLst>
              </a:rPr>
              <a:t>uzavřená samoobsluha</a:t>
            </a:r>
          </a:p>
          <a:p>
            <a:pPr eaLnBrk="1" hangingPunct="1">
              <a:lnSpc>
                <a:spcPct val="80000"/>
              </a:lnSpc>
              <a:buFont typeface="Wingdings" panose="05000000000000000000" pitchFamily="2" charset="2"/>
              <a:buNone/>
              <a:defRPr/>
            </a:pPr>
            <a:r>
              <a:rPr lang="cs-CZ" sz="3200" b="1" dirty="0">
                <a:solidFill>
                  <a:srgbClr val="008080"/>
                </a:solidFill>
                <a:effectLst>
                  <a:outerShdw blurRad="38100" dist="38100" dir="2700000" algn="tl">
                    <a:srgbClr val="C0C0C0"/>
                  </a:outerShdw>
                </a:effectLst>
              </a:rPr>
              <a:t>2.Mřížka (</a:t>
            </a:r>
            <a:r>
              <a:rPr lang="cs-CZ" sz="3200" b="1" dirty="0" err="1">
                <a:solidFill>
                  <a:srgbClr val="008080"/>
                </a:solidFill>
                <a:effectLst>
                  <a:outerShdw blurRad="38100" dist="38100" dir="2700000" algn="tl">
                    <a:srgbClr val="C0C0C0"/>
                  </a:outerShdw>
                </a:effectLst>
              </a:rPr>
              <a:t>Grid</a:t>
            </a:r>
            <a:r>
              <a:rPr lang="cs-CZ" sz="3200" b="1" dirty="0">
                <a:solidFill>
                  <a:srgbClr val="008080"/>
                </a:solidFill>
                <a:effectLst>
                  <a:outerShdw blurRad="38100" dist="38100" dir="2700000" algn="tl">
                    <a:srgbClr val="C0C0C0"/>
                  </a:outerShdw>
                </a:effectLst>
              </a:rPr>
              <a:t> design), </a:t>
            </a:r>
            <a:r>
              <a:rPr lang="cs-CZ" sz="3200" b="1" dirty="0">
                <a:solidFill>
                  <a:srgbClr val="FF0000"/>
                </a:solidFill>
                <a:effectLst>
                  <a:outerShdw blurRad="38100" dist="38100" dir="2700000" algn="tl">
                    <a:srgbClr val="C0C0C0"/>
                  </a:outerShdw>
                </a:effectLst>
              </a:rPr>
              <a:t>SO s pulty jiných sortimentů</a:t>
            </a:r>
          </a:p>
          <a:p>
            <a:pPr eaLnBrk="1" hangingPunct="1">
              <a:lnSpc>
                <a:spcPct val="80000"/>
              </a:lnSpc>
              <a:buFont typeface="Wingdings" panose="05000000000000000000" pitchFamily="2" charset="2"/>
              <a:buNone/>
              <a:defRPr/>
            </a:pPr>
            <a:r>
              <a:rPr lang="cs-CZ" sz="3200" b="1" dirty="0">
                <a:solidFill>
                  <a:srgbClr val="008080"/>
                </a:solidFill>
                <a:effectLst>
                  <a:outerShdw blurRad="38100" dist="38100" dir="2700000" algn="tl">
                    <a:srgbClr val="C0C0C0"/>
                  </a:outerShdw>
                </a:effectLst>
              </a:rPr>
              <a:t>3.Otevřený design (Open design), </a:t>
            </a:r>
            <a:r>
              <a:rPr lang="cs-CZ" sz="3200" b="1" dirty="0">
                <a:solidFill>
                  <a:srgbClr val="FF0000"/>
                </a:solidFill>
                <a:effectLst>
                  <a:outerShdw blurRad="38100" dist="38100" dir="2700000" algn="tl">
                    <a:srgbClr val="C0C0C0"/>
                  </a:outerShdw>
                </a:effectLst>
              </a:rPr>
              <a:t>otevřená samoobsluha</a:t>
            </a:r>
          </a:p>
          <a:p>
            <a:pPr eaLnBrk="1" hangingPunct="1">
              <a:lnSpc>
                <a:spcPct val="80000"/>
              </a:lnSpc>
              <a:buFont typeface="Wingdings" panose="05000000000000000000" pitchFamily="2" charset="2"/>
              <a:buNone/>
              <a:defRPr/>
            </a:pPr>
            <a:r>
              <a:rPr lang="cs-CZ" sz="3200" b="1" dirty="0">
                <a:solidFill>
                  <a:srgbClr val="008080"/>
                </a:solidFill>
                <a:effectLst>
                  <a:outerShdw blurRad="38100" dist="38100" dir="2700000" algn="tl">
                    <a:srgbClr val="C0C0C0"/>
                  </a:outerShdw>
                </a:effectLst>
              </a:rPr>
              <a:t>4.Pultový prodej (</a:t>
            </a:r>
            <a:r>
              <a:rPr lang="cs-CZ" sz="3200" b="1" dirty="0" err="1">
                <a:solidFill>
                  <a:srgbClr val="008080"/>
                </a:solidFill>
                <a:effectLst>
                  <a:outerShdw blurRad="38100" dist="38100" dir="2700000" algn="tl">
                    <a:srgbClr val="C0C0C0"/>
                  </a:outerShdw>
                </a:effectLst>
              </a:rPr>
              <a:t>Counter</a:t>
            </a:r>
            <a:r>
              <a:rPr lang="cs-CZ" sz="3200" b="1" dirty="0">
                <a:solidFill>
                  <a:srgbClr val="008080"/>
                </a:solidFill>
                <a:effectLst>
                  <a:outerShdw blurRad="38100" dist="38100" dir="2700000" algn="tl">
                    <a:srgbClr val="C0C0C0"/>
                  </a:outerShdw>
                </a:effectLst>
              </a:rPr>
              <a:t> </a:t>
            </a:r>
            <a:r>
              <a:rPr lang="cs-CZ" sz="3200" b="1" dirty="0" err="1">
                <a:solidFill>
                  <a:srgbClr val="008080"/>
                </a:solidFill>
                <a:effectLst>
                  <a:outerShdw blurRad="38100" dist="38100" dir="2700000" algn="tl">
                    <a:srgbClr val="C0C0C0"/>
                  </a:outerShdw>
                </a:effectLst>
              </a:rPr>
              <a:t>store</a:t>
            </a:r>
            <a:r>
              <a:rPr lang="cs-CZ" sz="3200" b="1" dirty="0">
                <a:solidFill>
                  <a:srgbClr val="008080"/>
                </a:solidFill>
                <a:effectLst>
                  <a:outerShdw blurRad="38100" dist="38100" dir="2700000" algn="tl">
                    <a:srgbClr val="C0C0C0"/>
                  </a:outerShdw>
                </a:effectLst>
              </a:rPr>
              <a:t>), </a:t>
            </a:r>
            <a:r>
              <a:rPr lang="cs-CZ" sz="3200" b="1" dirty="0">
                <a:solidFill>
                  <a:srgbClr val="FF0000"/>
                </a:solidFill>
                <a:effectLst>
                  <a:outerShdw blurRad="38100" dist="38100" dir="2700000" algn="tl">
                    <a:srgbClr val="C0C0C0"/>
                  </a:outerShdw>
                </a:effectLst>
              </a:rPr>
              <a:t>standardní model </a:t>
            </a:r>
            <a:r>
              <a:rPr lang="cs-CZ" sz="3200" b="1" dirty="0">
                <a:solidFill>
                  <a:schemeClr val="bg1"/>
                </a:solidFill>
                <a:effectLst>
                  <a:outerShdw blurRad="38100" dist="38100" dir="2700000" algn="tl">
                    <a:srgbClr val="C0C0C0"/>
                  </a:outerShdw>
                </a:effectLst>
              </a:rPr>
              <a:t>…</a:t>
            </a:r>
          </a:p>
          <a:p>
            <a:pPr eaLnBrk="1" hangingPunct="1">
              <a:lnSpc>
                <a:spcPct val="80000"/>
              </a:lnSpc>
              <a:buFont typeface="Wingdings" panose="05000000000000000000" pitchFamily="2" charset="2"/>
              <a:buNone/>
              <a:defRPr/>
            </a:pPr>
            <a:r>
              <a:rPr lang="cs-CZ" sz="3200" b="1" dirty="0">
                <a:solidFill>
                  <a:srgbClr val="008080"/>
                </a:solidFill>
                <a:effectLst>
                  <a:outerShdw blurRad="38100" dist="38100" dir="2700000" algn="tl">
                    <a:srgbClr val="C0C0C0"/>
                  </a:outerShdw>
                </a:effectLst>
              </a:rPr>
              <a:t>5.Sektorový design (</a:t>
            </a:r>
            <a:r>
              <a:rPr lang="cs-CZ" sz="3200" b="1" dirty="0" err="1">
                <a:solidFill>
                  <a:srgbClr val="008080"/>
                </a:solidFill>
                <a:effectLst>
                  <a:outerShdw blurRad="38100" dist="38100" dir="2700000" algn="tl">
                    <a:srgbClr val="C0C0C0"/>
                  </a:outerShdw>
                </a:effectLst>
              </a:rPr>
              <a:t>Sector</a:t>
            </a:r>
            <a:r>
              <a:rPr lang="cs-CZ" sz="3200" b="1" dirty="0">
                <a:solidFill>
                  <a:srgbClr val="008080"/>
                </a:solidFill>
                <a:effectLst>
                  <a:outerShdw blurRad="38100" dist="38100" dir="2700000" algn="tl">
                    <a:srgbClr val="C0C0C0"/>
                  </a:outerShdw>
                </a:effectLst>
              </a:rPr>
              <a:t> design), </a:t>
            </a:r>
            <a:r>
              <a:rPr lang="cs-CZ" sz="3200" b="1" dirty="0">
                <a:solidFill>
                  <a:srgbClr val="FF0000"/>
                </a:solidFill>
                <a:effectLst>
                  <a:outerShdw blurRad="38100" dist="38100" dir="2700000" algn="tl">
                    <a:srgbClr val="C0C0C0"/>
                  </a:outerShdw>
                </a:effectLst>
              </a:rPr>
              <a:t>model butikový</a:t>
            </a:r>
          </a:p>
          <a:p>
            <a:pPr eaLnBrk="1" hangingPunct="1">
              <a:lnSpc>
                <a:spcPct val="80000"/>
              </a:lnSpc>
              <a:buFont typeface="Wingdings" panose="05000000000000000000" pitchFamily="2" charset="2"/>
              <a:buNone/>
              <a:defRPr/>
            </a:pPr>
            <a:endParaRPr lang="cs-CZ" sz="2400" b="1" dirty="0">
              <a:solidFill>
                <a:srgbClr val="FF0000"/>
              </a:solidFill>
              <a:effectLst>
                <a:outerShdw blurRad="38100" dist="38100" dir="2700000" algn="tl">
                  <a:srgbClr val="C0C0C0"/>
                </a:outerShdw>
              </a:effectLst>
            </a:endParaRPr>
          </a:p>
          <a:p>
            <a:pPr eaLnBrk="1" hangingPunct="1">
              <a:lnSpc>
                <a:spcPct val="80000"/>
              </a:lnSpc>
              <a:buFont typeface="Wingdings" panose="05000000000000000000" pitchFamily="2" charset="2"/>
              <a:buNone/>
              <a:defRPr/>
            </a:pPr>
            <a:endParaRPr lang="cs-CZ" sz="2400" b="1" dirty="0">
              <a:solidFill>
                <a:srgbClr val="FF0000"/>
              </a:solidFill>
              <a:effectLst>
                <a:outerShdw blurRad="38100" dist="38100" dir="2700000" algn="tl">
                  <a:srgbClr val="C0C0C0"/>
                </a:outerShdw>
              </a:effectLst>
            </a:endParaRPr>
          </a:p>
          <a:p>
            <a:pPr eaLnBrk="1" hangingPunct="1">
              <a:lnSpc>
                <a:spcPct val="80000"/>
              </a:lnSpc>
              <a:buFont typeface="Wingdings" panose="05000000000000000000" pitchFamily="2" charset="2"/>
              <a:buNone/>
              <a:defRPr/>
            </a:pPr>
            <a:endParaRPr lang="cs-CZ" sz="2400" b="1" dirty="0">
              <a:solidFill>
                <a:srgbClr val="FF0000"/>
              </a:solidFill>
              <a:effectLst>
                <a:outerShdw blurRad="38100" dist="38100" dir="2700000" algn="tl">
                  <a:srgbClr val="C0C0C0"/>
                </a:outerShdw>
              </a:effectLst>
            </a:endParaRPr>
          </a:p>
        </p:txBody>
      </p:sp>
      <p:sp>
        <p:nvSpPr>
          <p:cNvPr id="17412" name="Text Box 4"/>
          <p:cNvSpPr txBox="1">
            <a:spLocks noChangeArrowheads="1"/>
          </p:cNvSpPr>
          <p:nvPr/>
        </p:nvSpPr>
        <p:spPr bwMode="auto">
          <a:xfrm>
            <a:off x="648070" y="878860"/>
            <a:ext cx="95627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dirty="0">
                <a:latin typeface="Arial Black" panose="020B0A04020102020204" pitchFamily="34" charset="0"/>
              </a:rPr>
              <a:t>Modely: základní členění – </a:t>
            </a:r>
            <a:r>
              <a:rPr lang="cs-CZ" altLang="cs-CZ" sz="2400" dirty="0">
                <a:solidFill>
                  <a:srgbClr val="FF0000"/>
                </a:solidFill>
                <a:latin typeface="Arial Black" panose="020B0A04020102020204" pitchFamily="34" charset="0"/>
              </a:rPr>
              <a:t>k zopakování (Marketing + Řešení technologie </a:t>
            </a:r>
            <a:r>
              <a:rPr lang="cs-CZ" altLang="cs-CZ" sz="2400">
                <a:solidFill>
                  <a:srgbClr val="FF0000"/>
                </a:solidFill>
                <a:latin typeface="Arial Black" panose="020B0A04020102020204" pitchFamily="34" charset="0"/>
              </a:rPr>
              <a:t>obchodního provozu II</a:t>
            </a:r>
            <a:r>
              <a:rPr lang="cs-CZ" altLang="cs-CZ" sz="2400" dirty="0">
                <a:solidFill>
                  <a:srgbClr val="FF0000"/>
                </a:solidFill>
                <a:latin typeface="Arial Black" panose="020B0A04020102020204" pitchFamily="34" charset="0"/>
              </a:rPr>
              <a:t>.</a:t>
            </a:r>
          </a:p>
        </p:txBody>
      </p:sp>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6" name="Rectangle 2"/>
          <p:cNvSpPr txBox="1">
            <a:spLocks noChangeArrowheads="1"/>
          </p:cNvSpPr>
          <p:nvPr/>
        </p:nvSpPr>
        <p:spPr>
          <a:xfrm>
            <a:off x="643719" y="193608"/>
            <a:ext cx="5452281" cy="644525"/>
          </a:xfrm>
          <a:prstGeom prst="rect">
            <a:avLst/>
          </a:prstGeom>
          <a:solidFill>
            <a:schemeClr val="bg1"/>
          </a:solidFill>
          <a:ln>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cs-CZ" sz="3600" b="1" dirty="0">
                <a:solidFill>
                  <a:srgbClr val="008080"/>
                </a:solidFill>
                <a:effectLst>
                  <a:outerShdw blurRad="38100" dist="38100" dir="2700000" algn="tl">
                    <a:srgbClr val="C0C0C0"/>
                  </a:outerShdw>
                </a:effectLst>
              </a:rPr>
              <a:t>Dispoziční řešení</a:t>
            </a:r>
          </a:p>
        </p:txBody>
      </p:sp>
    </p:spTree>
    <p:extLst>
      <p:ext uri="{BB962C8B-B14F-4D97-AF65-F5344CB8AC3E}">
        <p14:creationId xmlns:p14="http://schemas.microsoft.com/office/powerpoint/2010/main" val="3949971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08295" y="1295709"/>
            <a:ext cx="5991221" cy="5282512"/>
          </a:xfrm>
          <a:solidFill>
            <a:srgbClr val="008080"/>
          </a:solidFill>
          <a:ln>
            <a:solidFill>
              <a:srgbClr val="FFFF00"/>
            </a:solidFill>
          </a:ln>
        </p:spPr>
        <p:txBody>
          <a:bodyPr>
            <a:normAutofit fontScale="92500" lnSpcReduction="10000"/>
          </a:bodyPr>
          <a:lstStyle/>
          <a:p>
            <a:pPr eaLnBrk="1" hangingPunct="1">
              <a:lnSpc>
                <a:spcPct val="90000"/>
              </a:lnSpc>
              <a:defRPr/>
            </a:pPr>
            <a:r>
              <a:rPr lang="cs-CZ" sz="3000" b="1" dirty="0">
                <a:solidFill>
                  <a:schemeClr val="bg1"/>
                </a:solidFill>
                <a:effectLst>
                  <a:outerShdw blurRad="38100" dist="38100" dir="2700000" algn="tl">
                    <a:srgbClr val="C0C0C0"/>
                  </a:outerShdw>
                </a:effectLst>
              </a:rPr>
              <a:t>Podlahy (volba materiálu)</a:t>
            </a:r>
          </a:p>
          <a:p>
            <a:pPr eaLnBrk="1" hangingPunct="1">
              <a:lnSpc>
                <a:spcPct val="90000"/>
              </a:lnSpc>
              <a:defRPr/>
            </a:pPr>
            <a:r>
              <a:rPr lang="cs-CZ" sz="3000" b="1" dirty="0">
                <a:solidFill>
                  <a:schemeClr val="bg1"/>
                </a:solidFill>
                <a:effectLst>
                  <a:outerShdw blurRad="38100" dist="38100" dir="2700000" algn="tl">
                    <a:srgbClr val="C0C0C0"/>
                  </a:outerShdw>
                </a:effectLst>
              </a:rPr>
              <a:t>Stropy (výška a náklady na otop)</a:t>
            </a:r>
          </a:p>
          <a:p>
            <a:pPr eaLnBrk="1" hangingPunct="1">
              <a:lnSpc>
                <a:spcPct val="90000"/>
              </a:lnSpc>
              <a:defRPr/>
            </a:pPr>
            <a:r>
              <a:rPr lang="cs-CZ" sz="3000" b="1" dirty="0">
                <a:solidFill>
                  <a:schemeClr val="bg1"/>
                </a:solidFill>
                <a:effectLst>
                  <a:outerShdw blurRad="38100" dist="38100" dir="2700000" algn="tl">
                    <a:srgbClr val="C0C0C0"/>
                  </a:outerShdw>
                </a:effectLst>
              </a:rPr>
              <a:t>Stěny (volba materiálu, neodvádění pozornosti zákazníků)</a:t>
            </a:r>
          </a:p>
          <a:p>
            <a:pPr eaLnBrk="1" hangingPunct="1">
              <a:lnSpc>
                <a:spcPct val="90000"/>
              </a:lnSpc>
              <a:defRPr/>
            </a:pPr>
            <a:r>
              <a:rPr lang="cs-CZ" sz="3000" b="1" dirty="0">
                <a:solidFill>
                  <a:schemeClr val="bg1"/>
                </a:solidFill>
                <a:effectLst>
                  <a:outerShdw blurRad="38100" dist="38100" dir="2700000" algn="tl">
                    <a:srgbClr val="C0C0C0"/>
                  </a:outerShdw>
                </a:effectLst>
              </a:rPr>
              <a:t>Barvy (teplé a studené dle délky motivace a rozhodování zákazníka o zboží)</a:t>
            </a:r>
          </a:p>
          <a:p>
            <a:pPr eaLnBrk="1" hangingPunct="1">
              <a:lnSpc>
                <a:spcPct val="90000"/>
              </a:lnSpc>
              <a:defRPr/>
            </a:pPr>
            <a:r>
              <a:rPr lang="cs-CZ" sz="3000" b="1" dirty="0">
                <a:solidFill>
                  <a:schemeClr val="bg1"/>
                </a:solidFill>
                <a:effectLst>
                  <a:outerShdw blurRad="38100" dist="38100" dir="2700000" algn="tl">
                    <a:srgbClr val="C0C0C0"/>
                  </a:outerShdw>
                </a:effectLst>
              </a:rPr>
              <a:t>Hudba (žánr a tempo)</a:t>
            </a:r>
          </a:p>
          <a:p>
            <a:pPr eaLnBrk="1" hangingPunct="1">
              <a:lnSpc>
                <a:spcPct val="90000"/>
              </a:lnSpc>
              <a:defRPr/>
            </a:pPr>
            <a:r>
              <a:rPr lang="cs-CZ" sz="3000" b="1" dirty="0">
                <a:solidFill>
                  <a:schemeClr val="bg1"/>
                </a:solidFill>
                <a:effectLst>
                  <a:outerShdw blurRad="38100" dist="38100" dir="2700000" algn="tl">
                    <a:srgbClr val="C0C0C0"/>
                  </a:outerShdw>
                </a:effectLst>
              </a:rPr>
              <a:t>Hluk (hranice 60 Db)</a:t>
            </a:r>
          </a:p>
          <a:p>
            <a:pPr eaLnBrk="1" hangingPunct="1">
              <a:lnSpc>
                <a:spcPct val="90000"/>
              </a:lnSpc>
              <a:defRPr/>
            </a:pPr>
            <a:r>
              <a:rPr lang="cs-CZ" sz="3000" b="1" dirty="0">
                <a:solidFill>
                  <a:schemeClr val="bg1"/>
                </a:solidFill>
                <a:effectLst>
                  <a:outerShdw blurRad="38100" dist="38100" dir="2700000" algn="tl">
                    <a:srgbClr val="C0C0C0"/>
                  </a:outerShdw>
                </a:effectLst>
              </a:rPr>
              <a:t>Mikroklima (teplo, vlhkost, prašnost, větrání - důležité pro zákazníky i personál)</a:t>
            </a:r>
          </a:p>
          <a:p>
            <a:pPr eaLnBrk="1" hangingPunct="1">
              <a:lnSpc>
                <a:spcPct val="90000"/>
              </a:lnSpc>
              <a:buFont typeface="Wingdings" panose="05000000000000000000" pitchFamily="2" charset="2"/>
              <a:buNone/>
              <a:defRPr/>
            </a:pPr>
            <a:endParaRPr lang="cs-CZ" sz="2400" b="1" dirty="0">
              <a:solidFill>
                <a:schemeClr val="bg1"/>
              </a:solidFill>
              <a:effectLst>
                <a:outerShdw blurRad="38100" dist="38100" dir="2700000" algn="tl">
                  <a:srgbClr val="C0C0C0"/>
                </a:outerShdw>
              </a:effectLst>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5" name="Rectangle 2"/>
          <p:cNvSpPr txBox="1">
            <a:spLocks noChangeArrowheads="1"/>
          </p:cNvSpPr>
          <p:nvPr/>
        </p:nvSpPr>
        <p:spPr>
          <a:xfrm>
            <a:off x="408295" y="515870"/>
            <a:ext cx="5452281" cy="644525"/>
          </a:xfrm>
          <a:prstGeom prst="rect">
            <a:avLst/>
          </a:prstGeom>
          <a:solidFill>
            <a:schemeClr val="bg1"/>
          </a:solidFill>
          <a:ln>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cs-CZ" sz="3600" b="1" dirty="0">
                <a:solidFill>
                  <a:srgbClr val="008080"/>
                </a:solidFill>
                <a:effectLst>
                  <a:outerShdw blurRad="38100" dist="38100" dir="2700000" algn="tl">
                    <a:srgbClr val="C0C0C0"/>
                  </a:outerShdw>
                </a:effectLst>
                <a:latin typeface="+mn-lt"/>
              </a:rPr>
              <a:t>Vnitřní design</a:t>
            </a:r>
          </a:p>
        </p:txBody>
      </p:sp>
      <p:sp>
        <p:nvSpPr>
          <p:cNvPr id="2" name="TextovéPole 1"/>
          <p:cNvSpPr txBox="1"/>
          <p:nvPr/>
        </p:nvSpPr>
        <p:spPr>
          <a:xfrm>
            <a:off x="7806519" y="2784144"/>
            <a:ext cx="3862317" cy="2246769"/>
          </a:xfrm>
          <a:prstGeom prst="rect">
            <a:avLst/>
          </a:prstGeom>
          <a:solidFill>
            <a:srgbClr val="FFFF66"/>
          </a:solidFill>
        </p:spPr>
        <p:txBody>
          <a:bodyPr wrap="square" rtlCol="0">
            <a:spAutoFit/>
          </a:bodyPr>
          <a:lstStyle/>
          <a:p>
            <a:pPr algn="ctr"/>
            <a:r>
              <a:rPr lang="cs-CZ" sz="2800" b="1" dirty="0">
                <a:solidFill>
                  <a:srgbClr val="FF0000"/>
                </a:solidFill>
              </a:rPr>
              <a:t>Firmy ho tvoří pro své zákazníky (příjemný nákup) pro své zaměstnance (pracovní prostředí)</a:t>
            </a:r>
          </a:p>
        </p:txBody>
      </p:sp>
      <p:sp>
        <p:nvSpPr>
          <p:cNvPr id="3" name="Šipka doprava 2"/>
          <p:cNvSpPr/>
          <p:nvPr/>
        </p:nvSpPr>
        <p:spPr>
          <a:xfrm>
            <a:off x="6652641" y="3431998"/>
            <a:ext cx="900753" cy="58685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1554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08296" y="1595724"/>
            <a:ext cx="8148850" cy="4611687"/>
          </a:xfrm>
          <a:solidFill>
            <a:srgbClr val="008080"/>
          </a:solidFill>
          <a:ln>
            <a:solidFill>
              <a:srgbClr val="FFFF00"/>
            </a:solidFill>
          </a:ln>
        </p:spPr>
        <p:txBody>
          <a:bodyPr/>
          <a:lstStyle/>
          <a:p>
            <a:pPr algn="ctr" eaLnBrk="1" hangingPunct="1">
              <a:lnSpc>
                <a:spcPct val="90000"/>
              </a:lnSpc>
              <a:buFont typeface="Wingdings" panose="05000000000000000000" pitchFamily="2" charset="2"/>
              <a:buNone/>
              <a:defRPr/>
            </a:pPr>
            <a:r>
              <a:rPr lang="cs-CZ" dirty="0">
                <a:solidFill>
                  <a:schemeClr val="bg1"/>
                </a:solidFill>
                <a:effectLst>
                  <a:outerShdw blurRad="38100" dist="38100" dir="2700000" algn="tl">
                    <a:srgbClr val="C0C0C0"/>
                  </a:outerShdw>
                </a:effectLst>
              </a:rPr>
              <a:t>Řeší se především :</a:t>
            </a:r>
          </a:p>
          <a:p>
            <a:pPr algn="ctr" eaLnBrk="1" hangingPunct="1">
              <a:lnSpc>
                <a:spcPct val="90000"/>
              </a:lnSpc>
              <a:defRPr/>
            </a:pPr>
            <a:r>
              <a:rPr lang="cs-CZ" dirty="0">
                <a:solidFill>
                  <a:schemeClr val="bg1"/>
                </a:solidFill>
                <a:effectLst>
                  <a:outerShdw blurRad="38100" dist="38100" dir="2700000" algn="tl">
                    <a:srgbClr val="C0C0C0"/>
                  </a:outerShdw>
                </a:effectLst>
              </a:rPr>
              <a:t>Komunikace a komunikační uličky</a:t>
            </a:r>
          </a:p>
          <a:p>
            <a:pPr algn="ctr" eaLnBrk="1" hangingPunct="1">
              <a:lnSpc>
                <a:spcPct val="90000"/>
              </a:lnSpc>
              <a:defRPr/>
            </a:pPr>
            <a:r>
              <a:rPr lang="cs-CZ" dirty="0">
                <a:solidFill>
                  <a:schemeClr val="bg1"/>
                </a:solidFill>
                <a:effectLst>
                  <a:outerShdw blurRad="38100" dist="38100" dir="2700000" algn="tl">
                    <a:srgbClr val="C0C0C0"/>
                  </a:outerShdw>
                </a:effectLst>
              </a:rPr>
              <a:t>Prodejní pulty</a:t>
            </a:r>
          </a:p>
          <a:p>
            <a:pPr algn="ctr" eaLnBrk="1" hangingPunct="1">
              <a:lnSpc>
                <a:spcPct val="90000"/>
              </a:lnSpc>
              <a:defRPr/>
            </a:pPr>
            <a:r>
              <a:rPr lang="cs-CZ" dirty="0">
                <a:solidFill>
                  <a:schemeClr val="bg1"/>
                </a:solidFill>
                <a:effectLst>
                  <a:outerShdw blurRad="38100" dist="38100" dir="2700000" algn="tl">
                    <a:srgbClr val="C0C0C0"/>
                  </a:outerShdw>
                </a:effectLst>
              </a:rPr>
              <a:t>Regály</a:t>
            </a:r>
          </a:p>
          <a:p>
            <a:pPr algn="ctr" eaLnBrk="1" hangingPunct="1">
              <a:lnSpc>
                <a:spcPct val="90000"/>
              </a:lnSpc>
              <a:defRPr/>
            </a:pPr>
            <a:r>
              <a:rPr lang="cs-CZ" dirty="0">
                <a:solidFill>
                  <a:schemeClr val="bg1"/>
                </a:solidFill>
                <a:effectLst>
                  <a:outerShdw blurRad="38100" dist="38100" dir="2700000" algn="tl">
                    <a:srgbClr val="C0C0C0"/>
                  </a:outerShdw>
                </a:effectLst>
              </a:rPr>
              <a:t>Pomocná zařízení</a:t>
            </a:r>
          </a:p>
          <a:p>
            <a:pPr algn="ctr" eaLnBrk="1" hangingPunct="1">
              <a:lnSpc>
                <a:spcPct val="90000"/>
              </a:lnSpc>
              <a:buFont typeface="Wingdings" panose="05000000000000000000" pitchFamily="2" charset="2"/>
              <a:buNone/>
              <a:defRPr/>
            </a:pPr>
            <a:r>
              <a:rPr lang="cs-CZ" dirty="0">
                <a:solidFill>
                  <a:schemeClr val="bg1"/>
                </a:solidFill>
                <a:effectLst>
                  <a:outerShdw blurRad="38100" dist="38100" dir="2700000" algn="tl">
                    <a:srgbClr val="C0C0C0"/>
                  </a:outerShdw>
                </a:effectLst>
              </a:rPr>
              <a:t>Požadavky:</a:t>
            </a:r>
          </a:p>
          <a:p>
            <a:pPr algn="ctr" eaLnBrk="1" hangingPunct="1">
              <a:lnSpc>
                <a:spcPct val="90000"/>
              </a:lnSpc>
              <a:buFont typeface="Wingdings" panose="05000000000000000000" pitchFamily="2" charset="2"/>
              <a:buNone/>
              <a:defRPr/>
            </a:pPr>
            <a:r>
              <a:rPr lang="cs-CZ" dirty="0">
                <a:solidFill>
                  <a:srgbClr val="FF0000"/>
                </a:solidFill>
                <a:effectLst>
                  <a:outerShdw blurRad="38100" dist="38100" dir="2700000" algn="tl">
                    <a:srgbClr val="C0C0C0"/>
                  </a:outerShdw>
                </a:effectLst>
              </a:rPr>
              <a:t>Kolik ?                 </a:t>
            </a:r>
            <a:r>
              <a:rPr lang="cs-CZ" dirty="0">
                <a:solidFill>
                  <a:schemeClr val="bg1"/>
                </a:solidFill>
                <a:effectLst>
                  <a:outerShdw blurRad="38100" dist="38100" dir="2700000" algn="tl">
                    <a:srgbClr val="C0C0C0"/>
                  </a:outerShdw>
                </a:effectLst>
              </a:rPr>
              <a:t>kapacita</a:t>
            </a:r>
          </a:p>
          <a:p>
            <a:pPr algn="ctr" eaLnBrk="1" hangingPunct="1">
              <a:lnSpc>
                <a:spcPct val="90000"/>
              </a:lnSpc>
              <a:buFont typeface="Wingdings" panose="05000000000000000000" pitchFamily="2" charset="2"/>
              <a:buNone/>
              <a:defRPr/>
            </a:pPr>
            <a:r>
              <a:rPr lang="cs-CZ" dirty="0">
                <a:solidFill>
                  <a:srgbClr val="FF0000"/>
                </a:solidFill>
                <a:effectLst>
                  <a:outerShdw blurRad="38100" dist="38100" dir="2700000" algn="tl">
                    <a:srgbClr val="C0C0C0"/>
                  </a:outerShdw>
                </a:effectLst>
              </a:rPr>
              <a:t>Jaké ? </a:t>
            </a:r>
            <a:r>
              <a:rPr lang="cs-CZ" dirty="0">
                <a:solidFill>
                  <a:schemeClr val="bg1"/>
                </a:solidFill>
                <a:effectLst>
                  <a:outerShdw blurRad="38100" dist="38100" dir="2700000" algn="tl">
                    <a:srgbClr val="C0C0C0"/>
                  </a:outerShdw>
                </a:effectLst>
              </a:rPr>
              <a:t>(kvalita), vzhled a funkce</a:t>
            </a:r>
          </a:p>
          <a:p>
            <a:pPr algn="ctr" eaLnBrk="1" hangingPunct="1">
              <a:lnSpc>
                <a:spcPct val="90000"/>
              </a:lnSpc>
              <a:defRPr/>
            </a:pPr>
            <a:endParaRPr lang="cs-CZ" dirty="0">
              <a:solidFill>
                <a:schemeClr val="bg1"/>
              </a:solidFill>
              <a:effectLst>
                <a:outerShdw blurRad="38100" dist="38100" dir="2700000" algn="tl">
                  <a:srgbClr val="C0C0C0"/>
                </a:outerShdw>
              </a:effectLst>
            </a:endParaRPr>
          </a:p>
        </p:txBody>
      </p:sp>
      <p:sp>
        <p:nvSpPr>
          <p:cNvPr id="19460" name="Line 4"/>
          <p:cNvSpPr>
            <a:spLocks noChangeShapeType="1"/>
          </p:cNvSpPr>
          <p:nvPr/>
        </p:nvSpPr>
        <p:spPr bwMode="auto">
          <a:xfrm>
            <a:off x="5860576" y="4385528"/>
            <a:ext cx="143986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6" name="Rectangle 2"/>
          <p:cNvSpPr txBox="1">
            <a:spLocks noChangeArrowheads="1"/>
          </p:cNvSpPr>
          <p:nvPr/>
        </p:nvSpPr>
        <p:spPr>
          <a:xfrm>
            <a:off x="408295" y="515870"/>
            <a:ext cx="5452281" cy="644525"/>
          </a:xfrm>
          <a:prstGeom prst="rect">
            <a:avLst/>
          </a:prstGeom>
          <a:solidFill>
            <a:schemeClr val="bg1"/>
          </a:solidFill>
          <a:ln>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cs-CZ" sz="3200" b="1" dirty="0">
                <a:solidFill>
                  <a:srgbClr val="008080"/>
                </a:solidFill>
                <a:effectLst>
                  <a:outerShdw blurRad="38100" dist="38100" dir="2700000" algn="tl">
                    <a:srgbClr val="C0C0C0"/>
                  </a:outerShdw>
                </a:effectLst>
              </a:rPr>
              <a:t>Obchodní zařízení</a:t>
            </a:r>
          </a:p>
        </p:txBody>
      </p:sp>
    </p:spTree>
    <p:extLst>
      <p:ext uri="{BB962C8B-B14F-4D97-AF65-F5344CB8AC3E}">
        <p14:creationId xmlns:p14="http://schemas.microsoft.com/office/powerpoint/2010/main" val="2051509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365126"/>
            <a:ext cx="9491663" cy="863600"/>
          </a:xfrm>
        </p:spPr>
        <p:txBody>
          <a:bodyPr>
            <a:noAutofit/>
          </a:bodyPr>
          <a:lstStyle/>
          <a:p>
            <a:r>
              <a:rPr lang="cs-CZ" sz="3600" b="1" dirty="0">
                <a:solidFill>
                  <a:srgbClr val="008080"/>
                </a:solidFill>
                <a:latin typeface="+mn-lt"/>
              </a:rPr>
              <a:t>Nejnovější trendy v designu prodejen – případová studie</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4" name="TextovéPole 3"/>
          <p:cNvSpPr txBox="1"/>
          <p:nvPr/>
        </p:nvSpPr>
        <p:spPr>
          <a:xfrm>
            <a:off x="169460" y="1402080"/>
            <a:ext cx="8865358" cy="4893647"/>
          </a:xfrm>
          <a:prstGeom prst="rect">
            <a:avLst/>
          </a:prstGeom>
          <a:solidFill>
            <a:srgbClr val="CCFFFF"/>
          </a:solidFill>
        </p:spPr>
        <p:txBody>
          <a:bodyPr wrap="square" rtlCol="0">
            <a:spAutoFit/>
          </a:bodyPr>
          <a:lstStyle/>
          <a:p>
            <a:r>
              <a:rPr lang="cs-CZ" sz="2400" b="1" dirty="0">
                <a:solidFill>
                  <a:srgbClr val="FF0000"/>
                </a:solidFill>
              </a:rPr>
              <a:t>Digitální prodejní obchodní systémy, dotykové obrazovky </a:t>
            </a:r>
            <a:r>
              <a:rPr lang="cs-CZ" sz="2400" dirty="0"/>
              <a:t>– </a:t>
            </a:r>
          </a:p>
          <a:p>
            <a:r>
              <a:rPr lang="cs-CZ" sz="2400" dirty="0">
                <a:solidFill>
                  <a:srgbClr val="008080"/>
                </a:solidFill>
              </a:rPr>
              <a:t>-    pomáhají zákazníkům ověřit si prostřednictvím internetu:</a:t>
            </a:r>
          </a:p>
          <a:p>
            <a:pPr marL="342900" indent="-342900">
              <a:buFontTx/>
              <a:buChar char="-"/>
            </a:pPr>
            <a:r>
              <a:rPr lang="cs-CZ" sz="2400" dirty="0">
                <a:solidFill>
                  <a:srgbClr val="008080"/>
                </a:solidFill>
              </a:rPr>
              <a:t>zda je zboží na skladě, </a:t>
            </a:r>
          </a:p>
          <a:p>
            <a:pPr marL="342900" indent="-342900">
              <a:buFontTx/>
              <a:buChar char="-"/>
            </a:pPr>
            <a:r>
              <a:rPr lang="cs-CZ" sz="2400" dirty="0">
                <a:solidFill>
                  <a:srgbClr val="008080"/>
                </a:solidFill>
              </a:rPr>
              <a:t>ihned provést objednávku, pokud výrobek není v současné době na prodejní ploše k dispozici. </a:t>
            </a:r>
          </a:p>
          <a:p>
            <a:r>
              <a:rPr lang="cs-CZ" sz="2400" dirty="0">
                <a:solidFill>
                  <a:srgbClr val="008080"/>
                </a:solidFill>
              </a:rPr>
              <a:t>On-line nabídky jsou střižené na míru a interaktivní konfigurace umožňují individuální úpravu designu. </a:t>
            </a:r>
          </a:p>
          <a:p>
            <a:endParaRPr lang="cs-CZ" sz="2400" dirty="0">
              <a:solidFill>
                <a:srgbClr val="008080"/>
              </a:solidFill>
            </a:endParaRPr>
          </a:p>
          <a:p>
            <a:r>
              <a:rPr lang="cs-CZ" sz="2400" b="1" dirty="0">
                <a:solidFill>
                  <a:srgbClr val="FF0000"/>
                </a:solidFill>
              </a:rPr>
              <a:t>Technologie dotykových obrazovek:</a:t>
            </a:r>
          </a:p>
          <a:p>
            <a:pPr marL="342900" indent="-342900">
              <a:buFontTx/>
              <a:buChar char="-"/>
            </a:pPr>
            <a:r>
              <a:rPr lang="cs-CZ" sz="2400" dirty="0">
                <a:solidFill>
                  <a:srgbClr val="008080"/>
                </a:solidFill>
              </a:rPr>
              <a:t>umožní vytvořit interaktivní dotykovou plochu</a:t>
            </a:r>
          </a:p>
          <a:p>
            <a:pPr marL="342900" indent="-342900">
              <a:buFontTx/>
              <a:buChar char="-"/>
            </a:pPr>
            <a:r>
              <a:rPr lang="cs-CZ" sz="2400" dirty="0">
                <a:solidFill>
                  <a:srgbClr val="008080"/>
                </a:solidFill>
              </a:rPr>
              <a:t>slouží pro navigační služby, například v nákupních centrech</a:t>
            </a:r>
          </a:p>
          <a:p>
            <a:pPr marL="342900" indent="-342900">
              <a:buFontTx/>
              <a:buChar char="-"/>
            </a:pPr>
            <a:r>
              <a:rPr lang="cs-CZ" sz="2400" dirty="0">
                <a:solidFill>
                  <a:srgbClr val="008080"/>
                </a:solidFill>
              </a:rPr>
              <a:t>pro zobrazování a výběr zboží na prodejnách či jako informační panely.</a:t>
            </a:r>
          </a:p>
        </p:txBody>
      </p:sp>
      <p:sp>
        <p:nvSpPr>
          <p:cNvPr id="5" name="Obdélník 4"/>
          <p:cNvSpPr/>
          <p:nvPr/>
        </p:nvSpPr>
        <p:spPr>
          <a:xfrm>
            <a:off x="4234649" y="5880228"/>
            <a:ext cx="4580877" cy="369332"/>
          </a:xfrm>
          <a:prstGeom prst="rect">
            <a:avLst/>
          </a:prstGeom>
        </p:spPr>
        <p:txBody>
          <a:bodyPr wrap="square">
            <a:spAutoFit/>
          </a:bodyPr>
          <a:lstStyle/>
          <a:p>
            <a:r>
              <a:rPr lang="cs-CZ" sz="1000" dirty="0"/>
              <a:t>Zdroj: https://retailnews.cz/2017/04/03/zmena-jako-koncept</a:t>
            </a:r>
            <a:r>
              <a:rPr lang="cs-CZ" dirty="0"/>
              <a:t>/</a:t>
            </a:r>
            <a:endParaRPr lang="cs-CZ" b="1" dirty="0"/>
          </a:p>
        </p:txBody>
      </p:sp>
    </p:spTree>
    <p:extLst>
      <p:ext uri="{BB962C8B-B14F-4D97-AF65-F5344CB8AC3E}">
        <p14:creationId xmlns:p14="http://schemas.microsoft.com/office/powerpoint/2010/main" val="2254989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9206552" cy="1325563"/>
          </a:xfrm>
        </p:spPr>
        <p:txBody>
          <a:bodyPr>
            <a:normAutofit/>
          </a:bodyPr>
          <a:lstStyle/>
          <a:p>
            <a:r>
              <a:rPr lang="cs-CZ" sz="3600" b="1" dirty="0">
                <a:solidFill>
                  <a:srgbClr val="008080"/>
                </a:solidFill>
                <a:latin typeface="+mn-lt"/>
              </a:rPr>
              <a:t>Dotykové obrazovky a displeje v praxi, digitální kiosky</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1026" name="Picture 2" descr="DOTYKOVÉ SYSTÉ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92" y="1690687"/>
            <a:ext cx="3693609" cy="4363883"/>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603137" y="1931933"/>
            <a:ext cx="6782937" cy="3477875"/>
          </a:xfrm>
          <a:prstGeom prst="rect">
            <a:avLst/>
          </a:prstGeom>
          <a:solidFill>
            <a:srgbClr val="CCFFFF"/>
          </a:solidFill>
        </p:spPr>
        <p:txBody>
          <a:bodyPr wrap="square" rtlCol="0">
            <a:spAutoFit/>
          </a:bodyPr>
          <a:lstStyle/>
          <a:p>
            <a:r>
              <a:rPr lang="cs-CZ" sz="2000" b="1" dirty="0"/>
              <a:t>McDonald‘s začal dotykové obrazovky testovat před  několika lety</a:t>
            </a:r>
            <a:r>
              <a:rPr lang="cs-CZ" sz="2000" dirty="0"/>
              <a:t> v Austrálii a od té doby nacházejí čím dál výraznější využití. Pro globální řetězec to má několik výhod. Tou první je, že dotykové obrazovky pro objednání </a:t>
            </a:r>
            <a:r>
              <a:rPr lang="cs-CZ" sz="2000" b="1" dirty="0"/>
              <a:t>snižují počet pracovníků potřebných na pobočce</a:t>
            </a:r>
            <a:r>
              <a:rPr lang="cs-CZ" sz="2000" dirty="0"/>
              <a:t>. McDonald’s historicky těžil z práce náctiletých brigádníků, pro ně zejména na Západě není už v dnešní době natolik atraktivním zaměstnavatelem. </a:t>
            </a:r>
            <a:r>
              <a:rPr lang="cs-CZ" sz="2000" b="1" dirty="0"/>
              <a:t>Tablet ve srovnání s teenagerem neodmlouvá a je levnější.</a:t>
            </a:r>
            <a:r>
              <a:rPr lang="cs-CZ" sz="2000" dirty="0"/>
              <a:t> Použití digitálních obrazovek k objednání navíc navyšuje i průměrnou výši objednávky. „</a:t>
            </a:r>
            <a:r>
              <a:rPr lang="cs-CZ" sz="2000" i="1" dirty="0"/>
              <a:t>Přicházíme na to, že </a:t>
            </a:r>
            <a:r>
              <a:rPr lang="cs-CZ" sz="2000" b="1" i="1" dirty="0"/>
              <a:t>když lidé nad objednávkou více přemýšlejí, více si vyberou.</a:t>
            </a:r>
            <a:r>
              <a:rPr lang="cs-CZ" sz="2000" dirty="0"/>
              <a:t>“</a:t>
            </a:r>
          </a:p>
        </p:txBody>
      </p:sp>
    </p:spTree>
    <p:extLst>
      <p:ext uri="{BB962C8B-B14F-4D97-AF65-F5344CB8AC3E}">
        <p14:creationId xmlns:p14="http://schemas.microsoft.com/office/powerpoint/2010/main" val="1932733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1405719" y="431733"/>
            <a:ext cx="7902054" cy="812800"/>
          </a:xfrm>
          <a:solidFill>
            <a:schemeClr val="bg1"/>
          </a:solidFill>
        </p:spPr>
        <p:txBody>
          <a:bodyPr>
            <a:noAutofit/>
          </a:bodyPr>
          <a:lstStyle/>
          <a:p>
            <a:pPr eaLnBrk="1" hangingPunct="1">
              <a:defRPr/>
            </a:pPr>
            <a:r>
              <a:rPr lang="cs-CZ" sz="3600" b="1" dirty="0">
                <a:solidFill>
                  <a:srgbClr val="008080"/>
                </a:solidFill>
                <a:effectLst>
                  <a:outerShdw blurRad="38100" dist="38100" dir="2700000" algn="tl">
                    <a:srgbClr val="C0C0C0"/>
                  </a:outerShdw>
                </a:effectLst>
                <a:latin typeface="+mn-lt"/>
              </a:rPr>
              <a:t>Prezentace zboží  - </a:t>
            </a:r>
            <a:r>
              <a:rPr lang="cs-CZ" sz="3600" b="1" dirty="0" err="1">
                <a:solidFill>
                  <a:srgbClr val="008080"/>
                </a:solidFill>
                <a:effectLst>
                  <a:outerShdw blurRad="38100" dist="38100" dir="2700000" algn="tl">
                    <a:srgbClr val="C0C0C0"/>
                  </a:outerShdw>
                </a:effectLst>
                <a:latin typeface="+mn-lt"/>
              </a:rPr>
              <a:t>merchandising</a:t>
            </a:r>
            <a:br>
              <a:rPr lang="cs-CZ" sz="3600" b="1" dirty="0">
                <a:solidFill>
                  <a:srgbClr val="008080"/>
                </a:solidFill>
                <a:effectLst>
                  <a:outerShdw blurRad="38100" dist="38100" dir="2700000" algn="tl">
                    <a:srgbClr val="C0C0C0"/>
                  </a:outerShdw>
                </a:effectLst>
                <a:latin typeface="+mn-lt"/>
              </a:rPr>
            </a:br>
            <a:r>
              <a:rPr lang="cs-CZ" sz="3600" b="1" dirty="0">
                <a:solidFill>
                  <a:srgbClr val="008080"/>
                </a:solidFill>
                <a:effectLst>
                  <a:outerShdw blurRad="38100" dist="38100" dir="2700000" algn="tl">
                    <a:srgbClr val="C0C0C0"/>
                  </a:outerShdw>
                </a:effectLst>
                <a:latin typeface="+mn-lt"/>
              </a:rPr>
              <a:t>Věnujte pozornost v SP!!!</a:t>
            </a:r>
          </a:p>
        </p:txBody>
      </p:sp>
      <p:sp>
        <p:nvSpPr>
          <p:cNvPr id="47109" name="Rectangle 5"/>
          <p:cNvSpPr>
            <a:spLocks noGrp="1" noChangeArrowheads="1"/>
          </p:cNvSpPr>
          <p:nvPr>
            <p:ph type="body" sz="half" idx="1"/>
          </p:nvPr>
        </p:nvSpPr>
        <p:spPr>
          <a:xfrm>
            <a:off x="1405719" y="1885980"/>
            <a:ext cx="7888406" cy="3859730"/>
          </a:xfrm>
          <a:solidFill>
            <a:srgbClr val="008080"/>
          </a:solidFill>
        </p:spPr>
        <p:txBody>
          <a:bodyPr/>
          <a:lstStyle/>
          <a:p>
            <a:pPr eaLnBrk="1" hangingPunct="1">
              <a:buFont typeface="Wingdings" panose="05000000000000000000" pitchFamily="2" charset="2"/>
              <a:buNone/>
              <a:defRPr/>
            </a:pPr>
            <a:r>
              <a:rPr lang="cs-CZ" sz="3200" b="1" dirty="0">
                <a:solidFill>
                  <a:schemeClr val="bg1"/>
                </a:solidFill>
                <a:effectLst>
                  <a:outerShdw blurRad="38100" dist="38100" dir="2700000" algn="tl">
                    <a:srgbClr val="C0C0C0"/>
                  </a:outerShdw>
                </a:effectLst>
              </a:rPr>
              <a:t>Hlediska prezentace:</a:t>
            </a:r>
          </a:p>
          <a:p>
            <a:pPr eaLnBrk="1" hangingPunct="1">
              <a:defRPr/>
            </a:pPr>
            <a:r>
              <a:rPr lang="cs-CZ" sz="3200" b="1" u="sng" dirty="0">
                <a:solidFill>
                  <a:srgbClr val="FF0000"/>
                </a:solidFill>
                <a:effectLst>
                  <a:outerShdw blurRad="38100" dist="38100" dir="2700000" algn="tl">
                    <a:srgbClr val="C0C0C0"/>
                  </a:outerShdw>
                </a:effectLst>
              </a:rPr>
              <a:t>Technologické</a:t>
            </a:r>
          </a:p>
          <a:p>
            <a:pPr eaLnBrk="1" hangingPunct="1">
              <a:buFont typeface="Wingdings" panose="05000000000000000000" pitchFamily="2" charset="2"/>
              <a:buNone/>
              <a:defRPr/>
            </a:pPr>
            <a:r>
              <a:rPr lang="cs-CZ" sz="3200" b="1" dirty="0">
                <a:solidFill>
                  <a:schemeClr val="bg1"/>
                </a:solidFill>
                <a:effectLst>
                  <a:outerShdw blurRad="38100" dist="38100" dir="2700000" algn="tl">
                    <a:srgbClr val="C0C0C0"/>
                  </a:outerShdw>
                </a:effectLst>
              </a:rPr>
              <a:t>    (dovolené sousedství zboží)</a:t>
            </a:r>
          </a:p>
          <a:p>
            <a:pPr eaLnBrk="1" hangingPunct="1">
              <a:defRPr/>
            </a:pPr>
            <a:r>
              <a:rPr lang="cs-CZ" sz="3200" b="1" u="sng" dirty="0">
                <a:solidFill>
                  <a:srgbClr val="FF0000"/>
                </a:solidFill>
                <a:effectLst>
                  <a:outerShdw blurRad="38100" dist="38100" dir="2700000" algn="tl">
                    <a:srgbClr val="C0C0C0"/>
                  </a:outerShdw>
                </a:effectLst>
              </a:rPr>
              <a:t>Technické</a:t>
            </a:r>
          </a:p>
          <a:p>
            <a:pPr eaLnBrk="1" hangingPunct="1">
              <a:buFont typeface="Wingdings" panose="05000000000000000000" pitchFamily="2" charset="2"/>
              <a:buNone/>
              <a:defRPr/>
            </a:pPr>
            <a:r>
              <a:rPr lang="cs-CZ" sz="3200" b="1" dirty="0">
                <a:solidFill>
                  <a:schemeClr val="bg1"/>
                </a:solidFill>
                <a:effectLst>
                  <a:outerShdw blurRad="38100" dist="38100" dir="2700000" algn="tl">
                    <a:srgbClr val="C0C0C0"/>
                  </a:outerShdw>
                </a:effectLst>
              </a:rPr>
              <a:t>    horizontální, vertikální,   </a:t>
            </a:r>
            <a:r>
              <a:rPr lang="cs-CZ" sz="3200" b="1" dirty="0" err="1">
                <a:solidFill>
                  <a:schemeClr val="bg1"/>
                </a:solidFill>
                <a:effectLst>
                  <a:outerShdw blurRad="38100" dist="38100" dir="2700000" algn="tl">
                    <a:srgbClr val="C0C0C0"/>
                  </a:outerShdw>
                </a:effectLst>
              </a:rPr>
              <a:t>tématické</a:t>
            </a:r>
            <a:r>
              <a:rPr lang="cs-CZ" sz="3200" b="1" dirty="0">
                <a:solidFill>
                  <a:schemeClr val="bg1"/>
                </a:solidFill>
                <a:effectLst>
                  <a:outerShdw blurRad="38100" dist="38100" dir="2700000" algn="tl">
                    <a:srgbClr val="C0C0C0"/>
                  </a:outerShdw>
                </a:effectLst>
              </a:rPr>
              <a:t> </a:t>
            </a:r>
          </a:p>
          <a:p>
            <a:pPr eaLnBrk="1" hangingPunct="1">
              <a:defRPr/>
            </a:pPr>
            <a:r>
              <a:rPr lang="cs-CZ" sz="3200" b="1" u="sng" dirty="0">
                <a:solidFill>
                  <a:srgbClr val="FF0000"/>
                </a:solidFill>
                <a:effectLst>
                  <a:outerShdw blurRad="38100" dist="38100" dir="2700000" algn="tl">
                    <a:srgbClr val="C0C0C0"/>
                  </a:outerShdw>
                </a:effectLst>
              </a:rPr>
              <a:t>Psychologické</a:t>
            </a:r>
            <a:r>
              <a:rPr lang="cs-CZ" sz="3200" b="1" dirty="0">
                <a:solidFill>
                  <a:srgbClr val="FF0000"/>
                </a:solidFill>
                <a:effectLst>
                  <a:outerShdw blurRad="38100" dist="38100" dir="2700000" algn="tl">
                    <a:srgbClr val="C0C0C0"/>
                  </a:outerShdw>
                </a:effectLst>
              </a:rPr>
              <a:t> </a:t>
            </a:r>
          </a:p>
          <a:p>
            <a:pPr eaLnBrk="1" hangingPunct="1">
              <a:defRPr/>
            </a:pPr>
            <a:endParaRPr lang="cs-CZ" b="1" dirty="0">
              <a:solidFill>
                <a:schemeClr val="bg1"/>
              </a:solidFill>
              <a:effectLst>
                <a:outerShdw blurRad="38100" dist="38100" dir="2700000" algn="tl">
                  <a:srgbClr val="C0C0C0"/>
                </a:outerShdw>
              </a:effectLst>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116640"/>
            <a:ext cx="1464833" cy="1127893"/>
          </a:xfrm>
          <a:prstGeom prst="rect">
            <a:avLst/>
          </a:prstGeom>
        </p:spPr>
      </p:pic>
    </p:spTree>
    <p:extLst>
      <p:ext uri="{BB962C8B-B14F-4D97-AF65-F5344CB8AC3E}">
        <p14:creationId xmlns:p14="http://schemas.microsoft.com/office/powerpoint/2010/main" val="60275313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500" fill="hold"/>
                                        <p:tgtEl>
                                          <p:spTgt spid="4710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710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710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710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47108"/>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47109">
                                            <p:bg/>
                                          </p:spTgt>
                                        </p:tgtEl>
                                        <p:attrNameLst>
                                          <p:attrName>style.visibility</p:attrName>
                                        </p:attrNameLst>
                                      </p:cBhvr>
                                      <p:to>
                                        <p:strVal val="visible"/>
                                      </p:to>
                                    </p:set>
                                    <p:anim calcmode="lin" valueType="num">
                                      <p:cBhvr>
                                        <p:cTn id="17" dur="500" fill="hold"/>
                                        <p:tgtEl>
                                          <p:spTgt spid="47109">
                                            <p:bg/>
                                          </p:spTgt>
                                        </p:tgtEl>
                                        <p:attrNameLst>
                                          <p:attrName>ppt_w</p:attrName>
                                        </p:attrNameLst>
                                      </p:cBhvr>
                                      <p:tavLst>
                                        <p:tav tm="0">
                                          <p:val>
                                            <p:fltVal val="0"/>
                                          </p:val>
                                        </p:tav>
                                        <p:tav tm="100000">
                                          <p:val>
                                            <p:strVal val="#ppt_w"/>
                                          </p:val>
                                        </p:tav>
                                      </p:tavLst>
                                    </p:anim>
                                    <p:anim calcmode="lin" valueType="num">
                                      <p:cBhvr>
                                        <p:cTn id="18" dur="500" fill="hold"/>
                                        <p:tgtEl>
                                          <p:spTgt spid="47109">
                                            <p:bg/>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7109">
                                            <p:txEl>
                                              <p:pRg st="0" end="0"/>
                                            </p:txEl>
                                          </p:spTgt>
                                        </p:tgtEl>
                                        <p:attrNameLst>
                                          <p:attrName>style.visibility</p:attrName>
                                        </p:attrNameLst>
                                      </p:cBhvr>
                                      <p:to>
                                        <p:strVal val="visible"/>
                                      </p:to>
                                    </p:set>
                                    <p:anim calcmode="lin" valueType="num">
                                      <p:cBhvr>
                                        <p:cTn id="23" dur="500" fill="hold"/>
                                        <p:tgtEl>
                                          <p:spTgt spid="47109">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4710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7109">
                                            <p:txEl>
                                              <p:pRg st="1" end="1"/>
                                            </p:txEl>
                                          </p:spTgt>
                                        </p:tgtEl>
                                        <p:attrNameLst>
                                          <p:attrName>style.visibility</p:attrName>
                                        </p:attrNameLst>
                                      </p:cBhvr>
                                      <p:to>
                                        <p:strVal val="visible"/>
                                      </p:to>
                                    </p:set>
                                    <p:anim calcmode="lin" valueType="num">
                                      <p:cBhvr>
                                        <p:cTn id="29" dur="500" fill="hold"/>
                                        <p:tgtEl>
                                          <p:spTgt spid="47109">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4710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47109">
                                            <p:txEl>
                                              <p:pRg st="2" end="2"/>
                                            </p:txEl>
                                          </p:spTgt>
                                        </p:tgtEl>
                                        <p:attrNameLst>
                                          <p:attrName>style.visibility</p:attrName>
                                        </p:attrNameLst>
                                      </p:cBhvr>
                                      <p:to>
                                        <p:strVal val="visible"/>
                                      </p:to>
                                    </p:set>
                                    <p:anim calcmode="lin" valueType="num">
                                      <p:cBhvr>
                                        <p:cTn id="35" dur="500" fill="hold"/>
                                        <p:tgtEl>
                                          <p:spTgt spid="47109">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4710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47109">
                                            <p:txEl>
                                              <p:pRg st="3" end="3"/>
                                            </p:txEl>
                                          </p:spTgt>
                                        </p:tgtEl>
                                        <p:attrNameLst>
                                          <p:attrName>style.visibility</p:attrName>
                                        </p:attrNameLst>
                                      </p:cBhvr>
                                      <p:to>
                                        <p:strVal val="visible"/>
                                      </p:to>
                                    </p:set>
                                    <p:anim calcmode="lin" valueType="num">
                                      <p:cBhvr>
                                        <p:cTn id="41" dur="500" fill="hold"/>
                                        <p:tgtEl>
                                          <p:spTgt spid="47109">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4710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47109">
                                            <p:txEl>
                                              <p:pRg st="4" end="4"/>
                                            </p:txEl>
                                          </p:spTgt>
                                        </p:tgtEl>
                                        <p:attrNameLst>
                                          <p:attrName>style.visibility</p:attrName>
                                        </p:attrNameLst>
                                      </p:cBhvr>
                                      <p:to>
                                        <p:strVal val="visible"/>
                                      </p:to>
                                    </p:set>
                                    <p:anim calcmode="lin" valueType="num">
                                      <p:cBhvr>
                                        <p:cTn id="47" dur="500" fill="hold"/>
                                        <p:tgtEl>
                                          <p:spTgt spid="47109">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4710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47109">
                                            <p:txEl>
                                              <p:pRg st="5" end="5"/>
                                            </p:txEl>
                                          </p:spTgt>
                                        </p:tgtEl>
                                        <p:attrNameLst>
                                          <p:attrName>style.visibility</p:attrName>
                                        </p:attrNameLst>
                                      </p:cBhvr>
                                      <p:to>
                                        <p:strVal val="visible"/>
                                      </p:to>
                                    </p:set>
                                    <p:anim calcmode="lin" valueType="num">
                                      <p:cBhvr>
                                        <p:cTn id="53" dur="500" fill="hold"/>
                                        <p:tgtEl>
                                          <p:spTgt spid="47109">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4710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grpId="2" nodeType="clickEffect">
                                  <p:stCondLst>
                                    <p:cond delay="0"/>
                                  </p:stCondLst>
                                  <p:childTnLst>
                                    <p:anim calcmode="lin" valueType="num">
                                      <p:cBhvr>
                                        <p:cTn id="58" dur="500" fill="hold"/>
                                        <p:tgtEl>
                                          <p:spTgt spid="47108"/>
                                        </p:tgtEl>
                                        <p:attrNameLst>
                                          <p:attrName>ppt_w</p:attrName>
                                        </p:attrNameLst>
                                      </p:cBhvr>
                                      <p:tavLst>
                                        <p:tav tm="0">
                                          <p:val>
                                            <p:strVal val="ppt_w"/>
                                          </p:val>
                                        </p:tav>
                                        <p:tav tm="100000">
                                          <p:val>
                                            <p:fltVal val="0"/>
                                          </p:val>
                                        </p:tav>
                                      </p:tavLst>
                                    </p:anim>
                                    <p:anim calcmode="lin" valueType="num">
                                      <p:cBhvr>
                                        <p:cTn id="59" dur="500" fill="hold"/>
                                        <p:tgtEl>
                                          <p:spTgt spid="47108"/>
                                        </p:tgtEl>
                                        <p:attrNameLst>
                                          <p:attrName>ppt_h</p:attrName>
                                        </p:attrNameLst>
                                      </p:cBhvr>
                                      <p:tavLst>
                                        <p:tav tm="0">
                                          <p:val>
                                            <p:strVal val="ppt_h"/>
                                          </p:val>
                                        </p:tav>
                                        <p:tav tm="100000">
                                          <p:val>
                                            <p:fltVal val="0"/>
                                          </p:val>
                                        </p:tav>
                                      </p:tavLst>
                                    </p:anim>
                                    <p:set>
                                      <p:cBhvr>
                                        <p:cTn id="60" dur="1" fill="hold">
                                          <p:stCondLst>
                                            <p:cond delay="499"/>
                                          </p:stCondLst>
                                        </p:cTn>
                                        <p:tgtEl>
                                          <p:spTgt spid="47108"/>
                                        </p:tgtEl>
                                        <p:attrNameLst>
                                          <p:attrName>style.visibility</p:attrName>
                                        </p:attrNameLst>
                                      </p:cBhvr>
                                      <p:to>
                                        <p:strVal val="hidden"/>
                                      </p:to>
                                    </p:set>
                                  </p:childTnLst>
                                </p:cTn>
                              </p:par>
                              <p:par>
                                <p:cTn id="61" presetID="23" presetClass="exit" presetSubtype="32" fill="hold" grpId="1" nodeType="withEffect">
                                  <p:stCondLst>
                                    <p:cond delay="0"/>
                                  </p:stCondLst>
                                  <p:childTnLst>
                                    <p:anim calcmode="lin" valueType="num">
                                      <p:cBhvr>
                                        <p:cTn id="62" dur="500" fill="hold"/>
                                        <p:tgtEl>
                                          <p:spTgt spid="47109">
                                            <p:txEl>
                                              <p:pRg st="0" end="0"/>
                                            </p:txEl>
                                          </p:spTgt>
                                        </p:tgtEl>
                                        <p:attrNameLst>
                                          <p:attrName>ppt_w</p:attrName>
                                        </p:attrNameLst>
                                      </p:cBhvr>
                                      <p:tavLst>
                                        <p:tav tm="0">
                                          <p:val>
                                            <p:strVal val="ppt_w"/>
                                          </p:val>
                                        </p:tav>
                                        <p:tav tm="100000">
                                          <p:val>
                                            <p:fltVal val="0"/>
                                          </p:val>
                                        </p:tav>
                                      </p:tavLst>
                                    </p:anim>
                                    <p:anim calcmode="lin" valueType="num">
                                      <p:cBhvr>
                                        <p:cTn id="63" dur="500" fill="hold"/>
                                        <p:tgtEl>
                                          <p:spTgt spid="47109">
                                            <p:txEl>
                                              <p:pRg st="0" end="0"/>
                                            </p:txEl>
                                          </p:spTgt>
                                        </p:tgtEl>
                                        <p:attrNameLst>
                                          <p:attrName>ppt_h</p:attrName>
                                        </p:attrNameLst>
                                      </p:cBhvr>
                                      <p:tavLst>
                                        <p:tav tm="0">
                                          <p:val>
                                            <p:strVal val="ppt_h"/>
                                          </p:val>
                                        </p:tav>
                                        <p:tav tm="100000">
                                          <p:val>
                                            <p:fltVal val="0"/>
                                          </p:val>
                                        </p:tav>
                                      </p:tavLst>
                                    </p:anim>
                                    <p:set>
                                      <p:cBhvr>
                                        <p:cTn id="64" dur="1" fill="hold">
                                          <p:stCondLst>
                                            <p:cond delay="499"/>
                                          </p:stCondLst>
                                        </p:cTn>
                                        <p:tgtEl>
                                          <p:spTgt spid="47109">
                                            <p:txEl>
                                              <p:pRg st="0" end="0"/>
                                            </p:txEl>
                                          </p:spTgt>
                                        </p:tgtEl>
                                        <p:attrNameLst>
                                          <p:attrName>style.visibility</p:attrName>
                                        </p:attrNameLst>
                                      </p:cBhvr>
                                      <p:to>
                                        <p:strVal val="hidden"/>
                                      </p:to>
                                    </p:set>
                                  </p:childTnLst>
                                </p:cTn>
                              </p:par>
                              <p:par>
                                <p:cTn id="65" presetID="23" presetClass="exit" presetSubtype="32" fill="hold" grpId="1" nodeType="withEffect">
                                  <p:stCondLst>
                                    <p:cond delay="0"/>
                                  </p:stCondLst>
                                  <p:childTnLst>
                                    <p:anim calcmode="lin" valueType="num">
                                      <p:cBhvr>
                                        <p:cTn id="66" dur="500" fill="hold"/>
                                        <p:tgtEl>
                                          <p:spTgt spid="47109">
                                            <p:txEl>
                                              <p:pRg st="1" end="1"/>
                                            </p:txEl>
                                          </p:spTgt>
                                        </p:tgtEl>
                                        <p:attrNameLst>
                                          <p:attrName>ppt_w</p:attrName>
                                        </p:attrNameLst>
                                      </p:cBhvr>
                                      <p:tavLst>
                                        <p:tav tm="0">
                                          <p:val>
                                            <p:strVal val="ppt_w"/>
                                          </p:val>
                                        </p:tav>
                                        <p:tav tm="100000">
                                          <p:val>
                                            <p:fltVal val="0"/>
                                          </p:val>
                                        </p:tav>
                                      </p:tavLst>
                                    </p:anim>
                                    <p:anim calcmode="lin" valueType="num">
                                      <p:cBhvr>
                                        <p:cTn id="67" dur="500" fill="hold"/>
                                        <p:tgtEl>
                                          <p:spTgt spid="47109">
                                            <p:txEl>
                                              <p:pRg st="1" end="1"/>
                                            </p:txEl>
                                          </p:spTgt>
                                        </p:tgtEl>
                                        <p:attrNameLst>
                                          <p:attrName>ppt_h</p:attrName>
                                        </p:attrNameLst>
                                      </p:cBhvr>
                                      <p:tavLst>
                                        <p:tav tm="0">
                                          <p:val>
                                            <p:strVal val="ppt_h"/>
                                          </p:val>
                                        </p:tav>
                                        <p:tav tm="100000">
                                          <p:val>
                                            <p:fltVal val="0"/>
                                          </p:val>
                                        </p:tav>
                                      </p:tavLst>
                                    </p:anim>
                                    <p:set>
                                      <p:cBhvr>
                                        <p:cTn id="68" dur="1" fill="hold">
                                          <p:stCondLst>
                                            <p:cond delay="499"/>
                                          </p:stCondLst>
                                        </p:cTn>
                                        <p:tgtEl>
                                          <p:spTgt spid="47109">
                                            <p:txEl>
                                              <p:pRg st="1" end="1"/>
                                            </p:txEl>
                                          </p:spTgt>
                                        </p:tgtEl>
                                        <p:attrNameLst>
                                          <p:attrName>style.visibility</p:attrName>
                                        </p:attrNameLst>
                                      </p:cBhvr>
                                      <p:to>
                                        <p:strVal val="hidden"/>
                                      </p:to>
                                    </p:set>
                                  </p:childTnLst>
                                </p:cTn>
                              </p:par>
                              <p:par>
                                <p:cTn id="69" presetID="23" presetClass="exit" presetSubtype="32" fill="hold" grpId="1" nodeType="withEffect">
                                  <p:stCondLst>
                                    <p:cond delay="0"/>
                                  </p:stCondLst>
                                  <p:childTnLst>
                                    <p:anim calcmode="lin" valueType="num">
                                      <p:cBhvr>
                                        <p:cTn id="70" dur="500" fill="hold"/>
                                        <p:tgtEl>
                                          <p:spTgt spid="47109">
                                            <p:txEl>
                                              <p:pRg st="2" end="2"/>
                                            </p:txEl>
                                          </p:spTgt>
                                        </p:tgtEl>
                                        <p:attrNameLst>
                                          <p:attrName>ppt_w</p:attrName>
                                        </p:attrNameLst>
                                      </p:cBhvr>
                                      <p:tavLst>
                                        <p:tav tm="0">
                                          <p:val>
                                            <p:strVal val="ppt_w"/>
                                          </p:val>
                                        </p:tav>
                                        <p:tav tm="100000">
                                          <p:val>
                                            <p:fltVal val="0"/>
                                          </p:val>
                                        </p:tav>
                                      </p:tavLst>
                                    </p:anim>
                                    <p:anim calcmode="lin" valueType="num">
                                      <p:cBhvr>
                                        <p:cTn id="71" dur="500" fill="hold"/>
                                        <p:tgtEl>
                                          <p:spTgt spid="47109">
                                            <p:txEl>
                                              <p:pRg st="2" end="2"/>
                                            </p:txEl>
                                          </p:spTgt>
                                        </p:tgtEl>
                                        <p:attrNameLst>
                                          <p:attrName>ppt_h</p:attrName>
                                        </p:attrNameLst>
                                      </p:cBhvr>
                                      <p:tavLst>
                                        <p:tav tm="0">
                                          <p:val>
                                            <p:strVal val="ppt_h"/>
                                          </p:val>
                                        </p:tav>
                                        <p:tav tm="100000">
                                          <p:val>
                                            <p:fltVal val="0"/>
                                          </p:val>
                                        </p:tav>
                                      </p:tavLst>
                                    </p:anim>
                                    <p:set>
                                      <p:cBhvr>
                                        <p:cTn id="72" dur="1" fill="hold">
                                          <p:stCondLst>
                                            <p:cond delay="499"/>
                                          </p:stCondLst>
                                        </p:cTn>
                                        <p:tgtEl>
                                          <p:spTgt spid="47109">
                                            <p:txEl>
                                              <p:pRg st="2" end="2"/>
                                            </p:txEl>
                                          </p:spTgt>
                                        </p:tgtEl>
                                        <p:attrNameLst>
                                          <p:attrName>style.visibility</p:attrName>
                                        </p:attrNameLst>
                                      </p:cBhvr>
                                      <p:to>
                                        <p:strVal val="hidden"/>
                                      </p:to>
                                    </p:set>
                                  </p:childTnLst>
                                </p:cTn>
                              </p:par>
                              <p:par>
                                <p:cTn id="73" presetID="23" presetClass="exit" presetSubtype="32" fill="hold" grpId="1" nodeType="withEffect">
                                  <p:stCondLst>
                                    <p:cond delay="0"/>
                                  </p:stCondLst>
                                  <p:childTnLst>
                                    <p:anim calcmode="lin" valueType="num">
                                      <p:cBhvr>
                                        <p:cTn id="74" dur="500" fill="hold"/>
                                        <p:tgtEl>
                                          <p:spTgt spid="47109">
                                            <p:txEl>
                                              <p:pRg st="3" end="3"/>
                                            </p:txEl>
                                          </p:spTgt>
                                        </p:tgtEl>
                                        <p:attrNameLst>
                                          <p:attrName>ppt_w</p:attrName>
                                        </p:attrNameLst>
                                      </p:cBhvr>
                                      <p:tavLst>
                                        <p:tav tm="0">
                                          <p:val>
                                            <p:strVal val="ppt_w"/>
                                          </p:val>
                                        </p:tav>
                                        <p:tav tm="100000">
                                          <p:val>
                                            <p:fltVal val="0"/>
                                          </p:val>
                                        </p:tav>
                                      </p:tavLst>
                                    </p:anim>
                                    <p:anim calcmode="lin" valueType="num">
                                      <p:cBhvr>
                                        <p:cTn id="75" dur="500" fill="hold"/>
                                        <p:tgtEl>
                                          <p:spTgt spid="47109">
                                            <p:txEl>
                                              <p:pRg st="3" end="3"/>
                                            </p:txEl>
                                          </p:spTgt>
                                        </p:tgtEl>
                                        <p:attrNameLst>
                                          <p:attrName>ppt_h</p:attrName>
                                        </p:attrNameLst>
                                      </p:cBhvr>
                                      <p:tavLst>
                                        <p:tav tm="0">
                                          <p:val>
                                            <p:strVal val="ppt_h"/>
                                          </p:val>
                                        </p:tav>
                                        <p:tav tm="100000">
                                          <p:val>
                                            <p:fltVal val="0"/>
                                          </p:val>
                                        </p:tav>
                                      </p:tavLst>
                                    </p:anim>
                                    <p:set>
                                      <p:cBhvr>
                                        <p:cTn id="76" dur="1" fill="hold">
                                          <p:stCondLst>
                                            <p:cond delay="499"/>
                                          </p:stCondLst>
                                        </p:cTn>
                                        <p:tgtEl>
                                          <p:spTgt spid="47109">
                                            <p:txEl>
                                              <p:pRg st="3" end="3"/>
                                            </p:txEl>
                                          </p:spTgt>
                                        </p:tgtEl>
                                        <p:attrNameLst>
                                          <p:attrName>style.visibility</p:attrName>
                                        </p:attrNameLst>
                                      </p:cBhvr>
                                      <p:to>
                                        <p:strVal val="hidden"/>
                                      </p:to>
                                    </p:set>
                                  </p:childTnLst>
                                </p:cTn>
                              </p:par>
                              <p:par>
                                <p:cTn id="77" presetID="23" presetClass="exit" presetSubtype="32" fill="hold" grpId="1" nodeType="withEffect">
                                  <p:stCondLst>
                                    <p:cond delay="0"/>
                                  </p:stCondLst>
                                  <p:childTnLst>
                                    <p:anim calcmode="lin" valueType="num">
                                      <p:cBhvr>
                                        <p:cTn id="78" dur="500" fill="hold"/>
                                        <p:tgtEl>
                                          <p:spTgt spid="47109">
                                            <p:txEl>
                                              <p:pRg st="4" end="4"/>
                                            </p:txEl>
                                          </p:spTgt>
                                        </p:tgtEl>
                                        <p:attrNameLst>
                                          <p:attrName>ppt_w</p:attrName>
                                        </p:attrNameLst>
                                      </p:cBhvr>
                                      <p:tavLst>
                                        <p:tav tm="0">
                                          <p:val>
                                            <p:strVal val="ppt_w"/>
                                          </p:val>
                                        </p:tav>
                                        <p:tav tm="100000">
                                          <p:val>
                                            <p:fltVal val="0"/>
                                          </p:val>
                                        </p:tav>
                                      </p:tavLst>
                                    </p:anim>
                                    <p:anim calcmode="lin" valueType="num">
                                      <p:cBhvr>
                                        <p:cTn id="79" dur="500" fill="hold"/>
                                        <p:tgtEl>
                                          <p:spTgt spid="47109">
                                            <p:txEl>
                                              <p:pRg st="4" end="4"/>
                                            </p:txEl>
                                          </p:spTgt>
                                        </p:tgtEl>
                                        <p:attrNameLst>
                                          <p:attrName>ppt_h</p:attrName>
                                        </p:attrNameLst>
                                      </p:cBhvr>
                                      <p:tavLst>
                                        <p:tav tm="0">
                                          <p:val>
                                            <p:strVal val="ppt_h"/>
                                          </p:val>
                                        </p:tav>
                                        <p:tav tm="100000">
                                          <p:val>
                                            <p:fltVal val="0"/>
                                          </p:val>
                                        </p:tav>
                                      </p:tavLst>
                                    </p:anim>
                                    <p:set>
                                      <p:cBhvr>
                                        <p:cTn id="80" dur="1" fill="hold">
                                          <p:stCondLst>
                                            <p:cond delay="499"/>
                                          </p:stCondLst>
                                        </p:cTn>
                                        <p:tgtEl>
                                          <p:spTgt spid="47109">
                                            <p:txEl>
                                              <p:pRg st="4" end="4"/>
                                            </p:txEl>
                                          </p:spTgt>
                                        </p:tgtEl>
                                        <p:attrNameLst>
                                          <p:attrName>style.visibility</p:attrName>
                                        </p:attrNameLst>
                                      </p:cBhvr>
                                      <p:to>
                                        <p:strVal val="hidden"/>
                                      </p:to>
                                    </p:set>
                                  </p:childTnLst>
                                </p:cTn>
                              </p:par>
                              <p:par>
                                <p:cTn id="81" presetID="23" presetClass="exit" presetSubtype="32" fill="hold" grpId="1" nodeType="withEffect">
                                  <p:stCondLst>
                                    <p:cond delay="0"/>
                                  </p:stCondLst>
                                  <p:childTnLst>
                                    <p:anim calcmode="lin" valueType="num">
                                      <p:cBhvr>
                                        <p:cTn id="82" dur="500" fill="hold"/>
                                        <p:tgtEl>
                                          <p:spTgt spid="47109">
                                            <p:txEl>
                                              <p:pRg st="5" end="5"/>
                                            </p:txEl>
                                          </p:spTgt>
                                        </p:tgtEl>
                                        <p:attrNameLst>
                                          <p:attrName>ppt_w</p:attrName>
                                        </p:attrNameLst>
                                      </p:cBhvr>
                                      <p:tavLst>
                                        <p:tav tm="0">
                                          <p:val>
                                            <p:strVal val="ppt_w"/>
                                          </p:val>
                                        </p:tav>
                                        <p:tav tm="100000">
                                          <p:val>
                                            <p:fltVal val="0"/>
                                          </p:val>
                                        </p:tav>
                                      </p:tavLst>
                                    </p:anim>
                                    <p:anim calcmode="lin" valueType="num">
                                      <p:cBhvr>
                                        <p:cTn id="83" dur="500" fill="hold"/>
                                        <p:tgtEl>
                                          <p:spTgt spid="47109">
                                            <p:txEl>
                                              <p:pRg st="5" end="5"/>
                                            </p:txEl>
                                          </p:spTgt>
                                        </p:tgtEl>
                                        <p:attrNameLst>
                                          <p:attrName>ppt_h</p:attrName>
                                        </p:attrNameLst>
                                      </p:cBhvr>
                                      <p:tavLst>
                                        <p:tav tm="0">
                                          <p:val>
                                            <p:strVal val="ppt_h"/>
                                          </p:val>
                                        </p:tav>
                                        <p:tav tm="100000">
                                          <p:val>
                                            <p:fltVal val="0"/>
                                          </p:val>
                                        </p:tav>
                                      </p:tavLst>
                                    </p:anim>
                                    <p:set>
                                      <p:cBhvr>
                                        <p:cTn id="84" dur="1" fill="hold">
                                          <p:stCondLst>
                                            <p:cond delay="499"/>
                                          </p:stCondLst>
                                        </p:cTn>
                                        <p:tgtEl>
                                          <p:spTgt spid="47109">
                                            <p:txEl>
                                              <p:pRg st="5" end="5"/>
                                            </p:txEl>
                                          </p:spTgt>
                                        </p:tgtEl>
                                        <p:attrNameLst>
                                          <p:attrName>style.visibility</p:attrName>
                                        </p:attrNameLst>
                                      </p:cBhvr>
                                      <p:to>
                                        <p:strVal val="hidden"/>
                                      </p:to>
                                    </p:set>
                                  </p:childTnLst>
                                </p:cTn>
                              </p:par>
                              <p:par>
                                <p:cTn id="85" presetID="23" presetClass="exit" presetSubtype="32" fill="hold" grpId="1" nodeType="withEffect">
                                  <p:stCondLst>
                                    <p:cond delay="0"/>
                                  </p:stCondLst>
                                  <p:childTnLst>
                                    <p:anim calcmode="lin" valueType="num">
                                      <p:cBhvr>
                                        <p:cTn id="86" dur="500" fill="hold"/>
                                        <p:tgtEl>
                                          <p:spTgt spid="47109">
                                            <p:bg/>
                                          </p:spTgt>
                                        </p:tgtEl>
                                        <p:attrNameLst>
                                          <p:attrName>ppt_w</p:attrName>
                                        </p:attrNameLst>
                                      </p:cBhvr>
                                      <p:tavLst>
                                        <p:tav tm="0">
                                          <p:val>
                                            <p:strVal val="ppt_w"/>
                                          </p:val>
                                        </p:tav>
                                        <p:tav tm="100000">
                                          <p:val>
                                            <p:fltVal val="0"/>
                                          </p:val>
                                        </p:tav>
                                      </p:tavLst>
                                    </p:anim>
                                    <p:anim calcmode="lin" valueType="num">
                                      <p:cBhvr>
                                        <p:cTn id="87" dur="500" fill="hold"/>
                                        <p:tgtEl>
                                          <p:spTgt spid="47109">
                                            <p:bg/>
                                          </p:spTgt>
                                        </p:tgtEl>
                                        <p:attrNameLst>
                                          <p:attrName>ppt_h</p:attrName>
                                        </p:attrNameLst>
                                      </p:cBhvr>
                                      <p:tavLst>
                                        <p:tav tm="0">
                                          <p:val>
                                            <p:strVal val="ppt_h"/>
                                          </p:val>
                                        </p:tav>
                                        <p:tav tm="100000">
                                          <p:val>
                                            <p:fltVal val="0"/>
                                          </p:val>
                                        </p:tav>
                                      </p:tavLst>
                                    </p:anim>
                                    <p:set>
                                      <p:cBhvr>
                                        <p:cTn id="88" dur="1" fill="hold">
                                          <p:stCondLst>
                                            <p:cond delay="499"/>
                                          </p:stCondLst>
                                        </p:cTn>
                                        <p:tgtEl>
                                          <p:spTgt spid="47109">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P spid="47108" grpId="1" animBg="1"/>
      <p:bldP spid="47108" grpId="2" animBg="1"/>
      <p:bldP spid="47109" grpId="0" build="p" animBg="1"/>
      <p:bldP spid="47109" grpId="1"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7678003" cy="1325563"/>
          </a:xfrm>
        </p:spPr>
        <p:txBody>
          <a:bodyPr>
            <a:normAutofit/>
          </a:bodyPr>
          <a:lstStyle/>
          <a:p>
            <a:r>
              <a:rPr lang="cs-CZ" sz="3600" b="1" dirty="0">
                <a:solidFill>
                  <a:srgbClr val="008080"/>
                </a:solidFill>
                <a:latin typeface="+mn-lt"/>
              </a:rPr>
              <a:t>Trendy visuálního </a:t>
            </a:r>
            <a:r>
              <a:rPr lang="cs-CZ" sz="3600" b="1" dirty="0" err="1">
                <a:solidFill>
                  <a:srgbClr val="008080"/>
                </a:solidFill>
                <a:latin typeface="+mn-lt"/>
              </a:rPr>
              <a:t>merchandisingu</a:t>
            </a:r>
            <a:endParaRPr lang="cs-CZ" sz="3600" b="1" dirty="0">
              <a:solidFill>
                <a:srgbClr val="008080"/>
              </a:solidFill>
              <a:latin typeface="+mn-l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116640"/>
            <a:ext cx="1464833" cy="1127893"/>
          </a:xfrm>
          <a:prstGeom prst="rect">
            <a:avLst/>
          </a:prstGeom>
        </p:spPr>
      </p:pic>
      <p:sp>
        <p:nvSpPr>
          <p:cNvPr id="4" name="TextovéPole 3"/>
          <p:cNvSpPr txBox="1"/>
          <p:nvPr/>
        </p:nvSpPr>
        <p:spPr>
          <a:xfrm>
            <a:off x="838199" y="1576435"/>
            <a:ext cx="10036947" cy="523220"/>
          </a:xfrm>
          <a:prstGeom prst="rect">
            <a:avLst/>
          </a:prstGeom>
          <a:solidFill>
            <a:srgbClr val="FFFF66"/>
          </a:solidFill>
        </p:spPr>
        <p:txBody>
          <a:bodyPr wrap="square" rtlCol="0">
            <a:spAutoFit/>
          </a:bodyPr>
          <a:lstStyle/>
          <a:p>
            <a:r>
              <a:rPr lang="cs-CZ" sz="2800" b="1" dirty="0"/>
              <a:t>Individualizace</a:t>
            </a:r>
            <a:r>
              <a:rPr lang="cs-CZ" sz="2800" dirty="0"/>
              <a:t> – nelze obsluhovat všechny (cílová skupina) </a:t>
            </a:r>
          </a:p>
        </p:txBody>
      </p:sp>
      <p:sp>
        <p:nvSpPr>
          <p:cNvPr id="5" name="TextovéPole 4"/>
          <p:cNvSpPr txBox="1"/>
          <p:nvPr/>
        </p:nvSpPr>
        <p:spPr>
          <a:xfrm>
            <a:off x="838200" y="2452265"/>
            <a:ext cx="10222173" cy="954107"/>
          </a:xfrm>
          <a:prstGeom prst="rect">
            <a:avLst/>
          </a:prstGeom>
          <a:solidFill>
            <a:srgbClr val="FFFF66"/>
          </a:solidFill>
        </p:spPr>
        <p:txBody>
          <a:bodyPr wrap="square" rtlCol="0">
            <a:spAutoFit/>
          </a:bodyPr>
          <a:lstStyle/>
          <a:p>
            <a:r>
              <a:rPr lang="cs-CZ" sz="2800" b="1" dirty="0"/>
              <a:t>Personalizace</a:t>
            </a:r>
            <a:r>
              <a:rPr lang="cs-CZ" sz="2800" dirty="0"/>
              <a:t> – universální řešení neexistují, zákazníci si vybírají značku z nějakého důvodu, firma se musí odlišit </a:t>
            </a:r>
          </a:p>
        </p:txBody>
      </p:sp>
      <p:sp>
        <p:nvSpPr>
          <p:cNvPr id="6" name="TextovéPole 5"/>
          <p:cNvSpPr txBox="1"/>
          <p:nvPr/>
        </p:nvSpPr>
        <p:spPr>
          <a:xfrm>
            <a:off x="806922" y="5211068"/>
            <a:ext cx="10222173" cy="954107"/>
          </a:xfrm>
          <a:prstGeom prst="rect">
            <a:avLst/>
          </a:prstGeom>
          <a:solidFill>
            <a:srgbClr val="FFFF66"/>
          </a:solidFill>
        </p:spPr>
        <p:txBody>
          <a:bodyPr wrap="square" rtlCol="0">
            <a:spAutoFit/>
          </a:bodyPr>
          <a:lstStyle/>
          <a:p>
            <a:r>
              <a:rPr lang="cs-CZ" sz="2800" b="1" dirty="0"/>
              <a:t>Řešení LED, dynamika </a:t>
            </a:r>
            <a:r>
              <a:rPr lang="cs-CZ" sz="2800" dirty="0"/>
              <a:t>– zajímavé osvětlení, možnost zákazníka ovlivnit osvětlení.</a:t>
            </a:r>
          </a:p>
        </p:txBody>
      </p:sp>
      <p:sp>
        <p:nvSpPr>
          <p:cNvPr id="7" name="TextovéPole 6"/>
          <p:cNvSpPr txBox="1"/>
          <p:nvPr/>
        </p:nvSpPr>
        <p:spPr>
          <a:xfrm>
            <a:off x="838199" y="4044839"/>
            <a:ext cx="10222174" cy="954107"/>
          </a:xfrm>
          <a:prstGeom prst="rect">
            <a:avLst/>
          </a:prstGeom>
          <a:solidFill>
            <a:srgbClr val="FFFF66"/>
          </a:solidFill>
        </p:spPr>
        <p:txBody>
          <a:bodyPr wrap="square" rtlCol="0">
            <a:spAutoFit/>
          </a:bodyPr>
          <a:lstStyle/>
          <a:p>
            <a:r>
              <a:rPr lang="cs-CZ" sz="2800" b="1" dirty="0"/>
              <a:t>Emoce </a:t>
            </a:r>
            <a:r>
              <a:rPr lang="cs-CZ" sz="2800" dirty="0"/>
              <a:t>- asociace použití, zlepšení nálady, </a:t>
            </a:r>
            <a:r>
              <a:rPr lang="cs-CZ" sz="2800" dirty="0" err="1"/>
              <a:t>mood</a:t>
            </a:r>
            <a:r>
              <a:rPr lang="cs-CZ" sz="2800" dirty="0"/>
              <a:t>-management (tvorba atmosféry), motivace, komunikace</a:t>
            </a:r>
          </a:p>
        </p:txBody>
      </p:sp>
      <p:sp>
        <p:nvSpPr>
          <p:cNvPr id="8" name="Obdélník 7"/>
          <p:cNvSpPr/>
          <p:nvPr/>
        </p:nvSpPr>
        <p:spPr>
          <a:xfrm>
            <a:off x="973539" y="6263059"/>
            <a:ext cx="4975747" cy="246221"/>
          </a:xfrm>
          <a:prstGeom prst="rect">
            <a:avLst/>
          </a:prstGeom>
        </p:spPr>
        <p:txBody>
          <a:bodyPr wrap="square">
            <a:spAutoFit/>
          </a:bodyPr>
          <a:lstStyle/>
          <a:p>
            <a:r>
              <a:rPr lang="cs-CZ" sz="1000" dirty="0"/>
              <a:t>https://www.ksa.edu.pl/bez-kategorii-ru/visual-merchandising-o-tym-sie-mowi.html</a:t>
            </a:r>
          </a:p>
        </p:txBody>
      </p:sp>
      <p:sp>
        <p:nvSpPr>
          <p:cNvPr id="9" name="Obdélník 8"/>
          <p:cNvSpPr/>
          <p:nvPr/>
        </p:nvSpPr>
        <p:spPr>
          <a:xfrm>
            <a:off x="5876326" y="6263705"/>
            <a:ext cx="6096000" cy="246221"/>
          </a:xfrm>
          <a:prstGeom prst="rect">
            <a:avLst/>
          </a:prstGeom>
        </p:spPr>
        <p:txBody>
          <a:bodyPr>
            <a:spAutoFit/>
          </a:bodyPr>
          <a:lstStyle/>
          <a:p>
            <a:r>
              <a:rPr lang="cs-CZ" sz="1000" dirty="0"/>
              <a:t>(https://retailnews.cz/2015/09/24/stimulovat-emoce-zakazniku-se-v-miste-prodeje-vyplati/ </a:t>
            </a:r>
          </a:p>
        </p:txBody>
      </p:sp>
    </p:spTree>
    <p:extLst>
      <p:ext uri="{BB962C8B-B14F-4D97-AF65-F5344CB8AC3E}">
        <p14:creationId xmlns:p14="http://schemas.microsoft.com/office/powerpoint/2010/main" val="1210842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1524001" y="10075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21507" name="Text Box 4"/>
          <p:cNvSpPr txBox="1">
            <a:spLocks noChangeArrowheads="1"/>
          </p:cNvSpPr>
          <p:nvPr/>
        </p:nvSpPr>
        <p:spPr bwMode="auto">
          <a:xfrm>
            <a:off x="231728" y="2013357"/>
            <a:ext cx="5638800" cy="936625"/>
          </a:xfrm>
          <a:prstGeom prst="rect">
            <a:avLst/>
          </a:prstGeom>
          <a:solidFill>
            <a:srgbClr val="CCFFFF"/>
          </a:solidFill>
          <a:ln w="76200" cmpd="tri">
            <a:solidFill>
              <a:srgbClr val="000000"/>
            </a:solidFill>
            <a:miter lim="800000"/>
            <a:headEnd/>
            <a:tailEnd/>
          </a:ln>
        </p:spPr>
        <p:txBody>
          <a:bodyPr tIns="154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800" b="1" dirty="0">
                <a:solidFill>
                  <a:srgbClr val="990033"/>
                </a:solidFill>
                <a:cs typeface="Times New Roman" panose="02020603050405020304" pitchFamily="18" charset="0"/>
              </a:rPr>
              <a:t>DOPORUČENÉ HODNOTY INTENZITY SVĚTLA - DLE SORTIMENTU</a:t>
            </a:r>
            <a:endParaRPr lang="cs-CZ" altLang="cs-CZ" sz="1800" b="1" dirty="0">
              <a:solidFill>
                <a:srgbClr val="990033"/>
              </a:solidFill>
            </a:endParaRPr>
          </a:p>
        </p:txBody>
      </p:sp>
      <p:sp>
        <p:nvSpPr>
          <p:cNvPr id="21533" name="Rectangle 104"/>
          <p:cNvSpPr>
            <a:spLocks noChangeArrowheads="1"/>
          </p:cNvSpPr>
          <p:nvPr/>
        </p:nvSpPr>
        <p:spPr bwMode="auto">
          <a:xfrm>
            <a:off x="1524001" y="54795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21534" name="Rectangle 111"/>
          <p:cNvSpPr>
            <a:spLocks noChangeArrowheads="1"/>
          </p:cNvSpPr>
          <p:nvPr/>
        </p:nvSpPr>
        <p:spPr bwMode="auto">
          <a:xfrm>
            <a:off x="558165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21536" name="Text Box 113"/>
          <p:cNvSpPr txBox="1">
            <a:spLocks noChangeArrowheads="1"/>
          </p:cNvSpPr>
          <p:nvPr/>
        </p:nvSpPr>
        <p:spPr bwMode="auto">
          <a:xfrm>
            <a:off x="354842" y="260351"/>
            <a:ext cx="785647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ts val="0"/>
              </a:spcBef>
              <a:buClrTx/>
              <a:buSzTx/>
              <a:buFontTx/>
              <a:buNone/>
            </a:pPr>
            <a:r>
              <a:rPr lang="cs-CZ" altLang="cs-CZ" sz="3600" b="1" dirty="0">
                <a:solidFill>
                  <a:srgbClr val="008080"/>
                </a:solidFill>
                <a:latin typeface="+mn-lt"/>
              </a:rPr>
              <a:t>Osvětlení- místnost, regál, pult, zboží</a:t>
            </a:r>
          </a:p>
          <a:p>
            <a:pPr eaLnBrk="1" hangingPunct="1">
              <a:spcBef>
                <a:spcPts val="0"/>
              </a:spcBef>
              <a:buClrTx/>
              <a:buSzTx/>
              <a:buFontTx/>
              <a:buNone/>
            </a:pPr>
            <a:endParaRPr lang="cs-CZ" altLang="cs-CZ" dirty="0">
              <a:solidFill>
                <a:srgbClr val="008080"/>
              </a:solidFill>
              <a:latin typeface="+mn-lt"/>
            </a:endParaRPr>
          </a:p>
        </p:txBody>
      </p:sp>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0" y="67086"/>
            <a:ext cx="1464833" cy="1127893"/>
          </a:xfrm>
          <a:prstGeom prst="rect">
            <a:avLst/>
          </a:prstGeom>
        </p:spPr>
      </p:pic>
      <p:sp>
        <p:nvSpPr>
          <p:cNvPr id="2" name="TextovéPole 1"/>
          <p:cNvSpPr txBox="1"/>
          <p:nvPr/>
        </p:nvSpPr>
        <p:spPr>
          <a:xfrm>
            <a:off x="354842" y="3697844"/>
            <a:ext cx="5349922" cy="1569660"/>
          </a:xfrm>
          <a:prstGeom prst="rect">
            <a:avLst/>
          </a:prstGeom>
          <a:solidFill>
            <a:srgbClr val="FFFF66"/>
          </a:solidFill>
        </p:spPr>
        <p:txBody>
          <a:bodyPr wrap="square" rtlCol="0">
            <a:spAutoFit/>
          </a:bodyPr>
          <a:lstStyle/>
          <a:p>
            <a:r>
              <a:rPr lang="cs-CZ" altLang="cs-CZ" sz="3200" b="1" dirty="0">
                <a:solidFill>
                  <a:srgbClr val="008080"/>
                </a:solidFill>
              </a:rPr>
              <a:t>Řeší se: intenzita, rovnoměrnost, stínivost, oslnění, barva světla.</a:t>
            </a:r>
          </a:p>
        </p:txBody>
      </p:sp>
      <p:pic>
        <p:nvPicPr>
          <p:cNvPr id="3074" name="Picture 2" descr="EskalÃ¡tor, Schody, KovovÃ½ Segmenty, Architektu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1495" y="2013357"/>
            <a:ext cx="4557884" cy="3130550"/>
          </a:xfrm>
          <a:prstGeom prst="rect">
            <a:avLst/>
          </a:prstGeom>
          <a:noFill/>
          <a:extLst>
            <a:ext uri="{909E8E84-426E-40DD-AFC4-6F175D3DCCD1}">
              <a14:hiddenFill xmlns:a14="http://schemas.microsoft.com/office/drawing/2010/main">
                <a:solidFill>
                  <a:srgbClr val="FFFFFF"/>
                </a:solidFill>
              </a14:hiddenFill>
            </a:ext>
          </a:extLst>
        </p:spPr>
      </p:pic>
      <p:sp>
        <p:nvSpPr>
          <p:cNvPr id="10" name="Obdélník 9"/>
          <p:cNvSpPr/>
          <p:nvPr/>
        </p:nvSpPr>
        <p:spPr>
          <a:xfrm>
            <a:off x="7519916" y="5639119"/>
            <a:ext cx="4157734" cy="400110"/>
          </a:xfrm>
          <a:prstGeom prst="rect">
            <a:avLst/>
          </a:prstGeom>
        </p:spPr>
        <p:txBody>
          <a:bodyPr wrap="square">
            <a:spAutoFit/>
          </a:bodyPr>
          <a:lstStyle/>
          <a:p>
            <a:r>
              <a:rPr lang="cs-CZ" sz="1000" dirty="0"/>
              <a:t>https://pixabay.com/cs/photos/eskal%C3%A1tor-schody-kovov%C3%BD-segmenty-283448/</a:t>
            </a:r>
          </a:p>
        </p:txBody>
      </p:sp>
    </p:spTree>
    <p:extLst>
      <p:ext uri="{BB962C8B-B14F-4D97-AF65-F5344CB8AC3E}">
        <p14:creationId xmlns:p14="http://schemas.microsoft.com/office/powerpoint/2010/main" val="29071240"/>
      </p:ext>
    </p:extLst>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1524001" y="10075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21507" name="Text Box 4"/>
          <p:cNvSpPr txBox="1">
            <a:spLocks noChangeArrowheads="1"/>
          </p:cNvSpPr>
          <p:nvPr/>
        </p:nvSpPr>
        <p:spPr bwMode="auto">
          <a:xfrm>
            <a:off x="1105469" y="631032"/>
            <a:ext cx="9171295" cy="1375189"/>
          </a:xfrm>
          <a:prstGeom prst="rect">
            <a:avLst/>
          </a:prstGeom>
          <a:solidFill>
            <a:srgbClr val="CCFFFF"/>
          </a:solidFill>
          <a:ln w="76200" cmpd="tri">
            <a:solidFill>
              <a:srgbClr val="000000"/>
            </a:solidFill>
            <a:miter lim="800000"/>
            <a:headEnd/>
            <a:tailEnd/>
          </a:ln>
        </p:spPr>
        <p:txBody>
          <a:bodyPr tIns="154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3600" b="1" dirty="0">
                <a:solidFill>
                  <a:srgbClr val="990033"/>
                </a:solidFill>
                <a:latin typeface="+mn-lt"/>
                <a:cs typeface="Times New Roman" panose="02020603050405020304" pitchFamily="18" charset="0"/>
              </a:rPr>
              <a:t>PŘ: DOPORUČENÉ HODNOTY INTENZITY SVĚTLA - DLE SORTIMENTU</a:t>
            </a:r>
            <a:endParaRPr lang="cs-CZ" altLang="cs-CZ" sz="3600" b="1" dirty="0">
              <a:solidFill>
                <a:srgbClr val="990033"/>
              </a:solidFill>
              <a:latin typeface="+mn-lt"/>
            </a:endParaRPr>
          </a:p>
        </p:txBody>
      </p:sp>
      <p:graphicFrame>
        <p:nvGraphicFramePr>
          <p:cNvPr id="17520" name="Group 112"/>
          <p:cNvGraphicFramePr>
            <a:graphicFrameLocks noGrp="1"/>
          </p:cNvGraphicFramePr>
          <p:nvPr>
            <p:extLst>
              <p:ext uri="{D42A27DB-BD31-4B8C-83A1-F6EECF244321}">
                <p14:modId xmlns:p14="http://schemas.microsoft.com/office/powerpoint/2010/main" val="184983512"/>
              </p:ext>
            </p:extLst>
          </p:nvPr>
        </p:nvGraphicFramePr>
        <p:xfrm>
          <a:off x="1105470" y="2420939"/>
          <a:ext cx="9029130" cy="4437063"/>
        </p:xfrm>
        <a:graphic>
          <a:graphicData uri="http://schemas.openxmlformats.org/drawingml/2006/table">
            <a:tbl>
              <a:tblPr/>
              <a:tblGrid>
                <a:gridCol w="3146488">
                  <a:extLst>
                    <a:ext uri="{9D8B030D-6E8A-4147-A177-3AD203B41FA5}">
                      <a16:colId xmlns:a16="http://schemas.microsoft.com/office/drawing/2014/main" val="20000"/>
                    </a:ext>
                  </a:extLst>
                </a:gridCol>
                <a:gridCol w="1575035">
                  <a:extLst>
                    <a:ext uri="{9D8B030D-6E8A-4147-A177-3AD203B41FA5}">
                      <a16:colId xmlns:a16="http://schemas.microsoft.com/office/drawing/2014/main" val="20001"/>
                    </a:ext>
                  </a:extLst>
                </a:gridCol>
                <a:gridCol w="4307607">
                  <a:extLst>
                    <a:ext uri="{9D8B030D-6E8A-4147-A177-3AD203B41FA5}">
                      <a16:colId xmlns:a16="http://schemas.microsoft.com/office/drawing/2014/main" val="20002"/>
                    </a:ext>
                  </a:extLst>
                </a:gridCol>
              </a:tblGrid>
              <a:tr h="450850">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cs-CZ" sz="2000" b="1" i="0" u="none" strike="noStrike" cap="none" normalizeH="0" baseline="0" dirty="0">
                          <a:ln>
                            <a:noFill/>
                          </a:ln>
                          <a:solidFill>
                            <a:srgbClr val="660066"/>
                          </a:solidFill>
                          <a:effectLst>
                            <a:outerShdw blurRad="38100" dist="38100" dir="2700000" algn="tl">
                              <a:srgbClr val="000000"/>
                            </a:outerShdw>
                          </a:effectLst>
                          <a:latin typeface="Times New Roman" pitchFamily="18" charset="0"/>
                          <a:cs typeface="Times New Roman" pitchFamily="18" charset="0"/>
                        </a:rPr>
                        <a:t>SORTIMENT</a:t>
                      </a:r>
                      <a:endParaRPr kumimoji="0" lang="cs-CZ" sz="2000" b="0" i="0" u="none" strike="noStrike" cap="none" normalizeH="0" baseline="0" dirty="0">
                        <a:ln>
                          <a:noFill/>
                        </a:ln>
                        <a:solidFill>
                          <a:srgbClr val="660066"/>
                        </a:solidFill>
                        <a:effectLst>
                          <a:outerShdw blurRad="38100" dist="38100" dir="2700000" algn="tl">
                            <a:srgbClr val="000000"/>
                          </a:outerShdw>
                        </a:effectLst>
                        <a:latin typeface="Arial" charset="0"/>
                      </a:endParaRPr>
                    </a:p>
                  </a:txBody>
                  <a:tcPr horzOverflow="overflow">
                    <a:lnL w="254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25400" cap="flat" cmpd="sng" algn="ctr">
                      <a:solidFill>
                        <a:srgbClr val="80008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00"/>
                    </a:solidFill>
                  </a:tcPr>
                </a:tc>
                <a:tc gridSpan="2">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cs-CZ" sz="2000" b="1" i="0" u="none" strike="noStrike" cap="none" normalizeH="0" baseline="0" dirty="0">
                          <a:ln>
                            <a:noFill/>
                          </a:ln>
                          <a:solidFill>
                            <a:srgbClr val="660066"/>
                          </a:solidFill>
                          <a:effectLst>
                            <a:outerShdw blurRad="38100" dist="38100" dir="2700000" algn="tl">
                              <a:srgbClr val="000000"/>
                            </a:outerShdw>
                          </a:effectLst>
                          <a:latin typeface="Times New Roman" pitchFamily="18" charset="0"/>
                          <a:cs typeface="Times New Roman" pitchFamily="18" charset="0"/>
                        </a:rPr>
                        <a:t>LUXY (jednotka intenzity světla)</a:t>
                      </a:r>
                      <a:endParaRPr kumimoji="0" lang="cs-CZ" sz="2000" b="0" i="0" u="none" strike="noStrike" cap="none" normalizeH="0" baseline="0" dirty="0">
                        <a:ln>
                          <a:noFill/>
                        </a:ln>
                        <a:solidFill>
                          <a:srgbClr val="660066"/>
                        </a:solidFill>
                        <a:effectLst>
                          <a:outerShdw blurRad="38100" dist="38100" dir="2700000" algn="tl">
                            <a:srgbClr val="000000"/>
                          </a:outerShdw>
                        </a:effectLst>
                        <a:latin typeface="Arial" charset="0"/>
                      </a:endParaRPr>
                    </a:p>
                  </a:txBody>
                  <a:tcPr horzOverflow="overflow">
                    <a:lnL w="12700" cap="flat" cmpd="sng" algn="ctr">
                      <a:solidFill>
                        <a:srgbClr val="800080"/>
                      </a:solidFill>
                      <a:prstDash val="solid"/>
                      <a:round/>
                      <a:headEnd type="none" w="med" len="med"/>
                      <a:tailEnd type="none" w="med" len="med"/>
                    </a:lnL>
                    <a:lnR w="25400" cap="flat" cmpd="sng" algn="ctr">
                      <a:solidFill>
                        <a:srgbClr val="800080"/>
                      </a:solidFill>
                      <a:prstDash val="solid"/>
                      <a:round/>
                      <a:headEnd type="none" w="med" len="med"/>
                      <a:tailEnd type="none" w="med" len="med"/>
                    </a:lnR>
                    <a:lnT w="25400" cap="flat" cmpd="sng" algn="ctr">
                      <a:solidFill>
                        <a:srgbClr val="80008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cs-CZ"/>
                    </a:p>
                  </a:txBody>
                  <a:tcPr/>
                </a:tc>
                <a:extLst>
                  <a:ext uri="{0D108BD9-81ED-4DB2-BD59-A6C34878D82A}">
                    <a16:rowId xmlns:a16="http://schemas.microsoft.com/office/drawing/2014/main" val="10000"/>
                  </a:ext>
                </a:extLst>
              </a:tr>
              <a:tr h="449263">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cs-CZ" sz="2000" b="1" i="0" u="none" strike="noStrike" cap="none" normalizeH="0" baseline="0" dirty="0">
                          <a:ln>
                            <a:noFill/>
                          </a:ln>
                          <a:solidFill>
                            <a:srgbClr val="660066"/>
                          </a:solidFill>
                          <a:effectLst>
                            <a:outerShdw blurRad="38100" dist="38100" dir="2700000" algn="tl">
                              <a:srgbClr val="000000"/>
                            </a:outerShdw>
                          </a:effectLst>
                          <a:latin typeface="Times New Roman" pitchFamily="18" charset="0"/>
                          <a:cs typeface="Times New Roman" pitchFamily="18" charset="0"/>
                        </a:rPr>
                        <a:t>POTRAVINY</a:t>
                      </a:r>
                      <a:endParaRPr kumimoji="0" lang="cs-CZ" sz="2000" b="1" i="0" u="none" strike="noStrike" cap="none" normalizeH="0" baseline="0" dirty="0">
                        <a:ln>
                          <a:noFill/>
                        </a:ln>
                        <a:solidFill>
                          <a:srgbClr val="660066"/>
                        </a:solidFill>
                        <a:effectLst>
                          <a:outerShdw blurRad="38100" dist="38100" dir="2700000" algn="tl">
                            <a:srgbClr val="000000"/>
                          </a:outerShdw>
                        </a:effectLst>
                        <a:latin typeface="Arial" charset="0"/>
                      </a:endParaRPr>
                    </a:p>
                  </a:txBody>
                  <a:tcPr horzOverflow="overflow">
                    <a:lnL w="254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FF00"/>
                    </a:solidFill>
                  </a:tcPr>
                </a:tc>
                <a:tc gridSpan="2">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cs-CZ" sz="2000" b="1" i="0" u="none" strike="noStrike" cap="none" normalizeH="0" baseline="0" dirty="0">
                          <a:ln>
                            <a:noFill/>
                          </a:ln>
                          <a:solidFill>
                            <a:srgbClr val="660066"/>
                          </a:solidFill>
                          <a:effectLst>
                            <a:outerShdw blurRad="38100" dist="38100" dir="2700000" algn="tl">
                              <a:srgbClr val="000000"/>
                            </a:outerShdw>
                          </a:effectLst>
                          <a:latin typeface="Times New Roman" pitchFamily="18" charset="0"/>
                          <a:cs typeface="Times New Roman" pitchFamily="18" charset="0"/>
                        </a:rPr>
                        <a:t>300 - 500</a:t>
                      </a:r>
                      <a:endParaRPr kumimoji="0" lang="cs-CZ" sz="2000" b="0" i="0" u="none" strike="noStrike" cap="none" normalizeH="0" baseline="0" dirty="0">
                        <a:ln>
                          <a:noFill/>
                        </a:ln>
                        <a:solidFill>
                          <a:srgbClr val="660066"/>
                        </a:solidFill>
                        <a:effectLst>
                          <a:outerShdw blurRad="38100" dist="38100" dir="2700000" algn="tl">
                            <a:srgbClr val="000000"/>
                          </a:outerShdw>
                        </a:effectLst>
                        <a:latin typeface="Arial" charset="0"/>
                      </a:endParaRPr>
                    </a:p>
                  </a:txBody>
                  <a:tcPr horzOverflow="overflow">
                    <a:lnL w="12700" cap="flat" cmpd="sng" algn="ctr">
                      <a:solidFill>
                        <a:srgbClr val="800080"/>
                      </a:solidFill>
                      <a:prstDash val="solid"/>
                      <a:round/>
                      <a:headEnd type="none" w="med" len="med"/>
                      <a:tailEnd type="none" w="med" len="med"/>
                    </a:lnL>
                    <a:lnR w="25400" cap="flat" cmpd="sng" algn="ctr">
                      <a:solidFill>
                        <a:srgbClr val="80008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FF00"/>
                    </a:solidFill>
                  </a:tcPr>
                </a:tc>
                <a:tc hMerge="1">
                  <a:txBody>
                    <a:bodyPr/>
                    <a:lstStyle/>
                    <a:p>
                      <a:endParaRPr lang="cs-CZ"/>
                    </a:p>
                  </a:txBody>
                  <a:tcPr/>
                </a:tc>
                <a:extLst>
                  <a:ext uri="{0D108BD9-81ED-4DB2-BD59-A6C34878D82A}">
                    <a16:rowId xmlns:a16="http://schemas.microsoft.com/office/drawing/2014/main" val="10001"/>
                  </a:ext>
                </a:extLst>
              </a:tr>
              <a:tr h="796925">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cs-CZ" sz="2000" b="1" i="0" u="none" strike="noStrike" cap="none" normalizeH="0" baseline="0" dirty="0">
                          <a:ln>
                            <a:noFill/>
                          </a:ln>
                          <a:solidFill>
                            <a:srgbClr val="660066"/>
                          </a:solidFill>
                          <a:effectLst>
                            <a:outerShdw blurRad="38100" dist="38100" dir="2700000" algn="tl">
                              <a:srgbClr val="000000"/>
                            </a:outerShdw>
                          </a:effectLst>
                          <a:latin typeface="Times New Roman" pitchFamily="18" charset="0"/>
                          <a:cs typeface="Times New Roman" pitchFamily="18" charset="0"/>
                        </a:rPr>
                        <a:t>KLENOTY, OPTIKA, ELEKTRONIKA</a:t>
                      </a:r>
                      <a:endParaRPr kumimoji="0" lang="cs-CZ" sz="2000" b="1" i="0" u="none" strike="noStrike" cap="none" normalizeH="0" baseline="0" dirty="0">
                        <a:ln>
                          <a:noFill/>
                        </a:ln>
                        <a:solidFill>
                          <a:srgbClr val="660066"/>
                        </a:solidFill>
                        <a:effectLst>
                          <a:outerShdw blurRad="38100" dist="38100" dir="2700000" algn="tl">
                            <a:srgbClr val="000000"/>
                          </a:outerShdw>
                        </a:effectLst>
                        <a:latin typeface="Arial" charset="0"/>
                      </a:endParaRPr>
                    </a:p>
                  </a:txBody>
                  <a:tcPr horzOverflow="overflow">
                    <a:lnL w="254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cs-CZ" sz="2000" b="1" i="0" u="none" strike="noStrike" cap="none" normalizeH="0" baseline="0" dirty="0">
                          <a:ln>
                            <a:noFill/>
                          </a:ln>
                          <a:solidFill>
                            <a:srgbClr val="660066"/>
                          </a:solidFill>
                          <a:effectLst>
                            <a:outerShdw blurRad="38100" dist="38100" dir="2700000" algn="tl">
                              <a:srgbClr val="000000"/>
                            </a:outerShdw>
                          </a:effectLst>
                          <a:latin typeface="Times New Roman" pitchFamily="18" charset="0"/>
                          <a:cs typeface="Times New Roman" pitchFamily="18" charset="0"/>
                        </a:rPr>
                        <a:t>300</a:t>
                      </a:r>
                      <a:endParaRPr kumimoji="0" lang="cs-CZ" sz="2000" b="0" i="0" u="none" strike="noStrike" cap="none" normalizeH="0" baseline="0" dirty="0">
                        <a:ln>
                          <a:noFill/>
                        </a:ln>
                        <a:solidFill>
                          <a:srgbClr val="660066"/>
                        </a:solidFill>
                        <a:effectLst>
                          <a:outerShdw blurRad="38100" dist="38100" dir="2700000" algn="tl">
                            <a:srgbClr val="000000"/>
                          </a:outerShdw>
                        </a:effectLst>
                        <a:latin typeface="Arial" charset="0"/>
                      </a:endParaRPr>
                    </a:p>
                  </a:txBody>
                  <a:tcPr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cs-CZ" sz="1600" b="1" i="0" u="none" strike="noStrike" cap="none" normalizeH="0" baseline="0" dirty="0">
                          <a:ln>
                            <a:noFill/>
                          </a:ln>
                          <a:solidFill>
                            <a:srgbClr val="660066"/>
                          </a:solidFill>
                          <a:effectLst>
                            <a:outerShdw blurRad="38100" dist="38100" dir="2700000" algn="tl">
                              <a:srgbClr val="000000"/>
                            </a:outerShdw>
                          </a:effectLst>
                          <a:latin typeface="Times New Roman" pitchFamily="18" charset="0"/>
                          <a:cs typeface="Times New Roman" pitchFamily="18" charset="0"/>
                        </a:rPr>
                        <a:t>VITRÍNY</a:t>
                      </a:r>
                      <a:endParaRPr kumimoji="0" lang="cs-CZ" sz="1000" b="0" i="0" u="none" strike="noStrike" cap="none" normalizeH="0" baseline="0" dirty="0">
                        <a:ln>
                          <a:noFill/>
                        </a:ln>
                        <a:solidFill>
                          <a:srgbClr val="660066"/>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hlink"/>
                        </a:buClr>
                        <a:buSzPct val="90000"/>
                        <a:buFont typeface="Wingdings" pitchFamily="2" charset="2"/>
                        <a:buNone/>
                        <a:tabLst/>
                      </a:pPr>
                      <a:r>
                        <a:rPr kumimoji="0" lang="cs-CZ" sz="1600" b="1" i="0" u="none" strike="noStrike" cap="none" normalizeH="0" baseline="0" dirty="0">
                          <a:ln>
                            <a:noFill/>
                          </a:ln>
                          <a:solidFill>
                            <a:srgbClr val="660066"/>
                          </a:solidFill>
                          <a:effectLst>
                            <a:outerShdw blurRad="38100" dist="38100" dir="2700000" algn="tl">
                              <a:srgbClr val="000000"/>
                            </a:outerShdw>
                          </a:effectLst>
                          <a:latin typeface="Times New Roman" pitchFamily="18" charset="0"/>
                          <a:cs typeface="Times New Roman" pitchFamily="18" charset="0"/>
                        </a:rPr>
                        <a:t>500 - 1000</a:t>
                      </a:r>
                      <a:endParaRPr kumimoji="0" lang="cs-CZ" sz="1800" b="0" i="0" u="none" strike="noStrike" cap="none" normalizeH="0" baseline="0" dirty="0">
                        <a:ln>
                          <a:noFill/>
                        </a:ln>
                        <a:solidFill>
                          <a:srgbClr val="660066"/>
                        </a:solidFill>
                        <a:effectLst>
                          <a:outerShdw blurRad="38100" dist="38100" dir="2700000" algn="tl">
                            <a:srgbClr val="000000"/>
                          </a:outerShdw>
                        </a:effectLst>
                        <a:latin typeface="Arial" charset="0"/>
                      </a:endParaRPr>
                    </a:p>
                  </a:txBody>
                  <a:tcPr horzOverflow="overflow">
                    <a:lnL w="12700" cap="flat" cmpd="sng" algn="ctr">
                      <a:solidFill>
                        <a:srgbClr val="800080"/>
                      </a:solidFill>
                      <a:prstDash val="solid"/>
                      <a:round/>
                      <a:headEnd type="none" w="med" len="med"/>
                      <a:tailEnd type="none" w="med" len="med"/>
                    </a:lnL>
                    <a:lnR w="254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798513">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cs-CZ" sz="2000" b="1" i="0" u="none" strike="noStrike" cap="none" normalizeH="0" baseline="0" dirty="0">
                          <a:ln>
                            <a:noFill/>
                          </a:ln>
                          <a:solidFill>
                            <a:srgbClr val="660066"/>
                          </a:solidFill>
                          <a:effectLst>
                            <a:outerShdw blurRad="38100" dist="38100" dir="2700000" algn="tl">
                              <a:srgbClr val="000000"/>
                            </a:outerShdw>
                          </a:effectLst>
                          <a:latin typeface="Times New Roman" pitchFamily="18" charset="0"/>
                          <a:cs typeface="Times New Roman" pitchFamily="18" charset="0"/>
                        </a:rPr>
                        <a:t>KNIHY, ČASOPISY, OBUV, GALANTERIE</a:t>
                      </a:r>
                      <a:endParaRPr kumimoji="0" lang="cs-CZ" sz="2000" b="1" i="0" u="none" strike="noStrike" cap="none" normalizeH="0" baseline="0" dirty="0">
                        <a:ln>
                          <a:noFill/>
                        </a:ln>
                        <a:solidFill>
                          <a:srgbClr val="660066"/>
                        </a:solidFill>
                        <a:effectLst>
                          <a:outerShdw blurRad="38100" dist="38100" dir="2700000" algn="tl">
                            <a:srgbClr val="000000"/>
                          </a:outerShdw>
                        </a:effectLst>
                        <a:latin typeface="Arial" charset="0"/>
                      </a:endParaRPr>
                    </a:p>
                  </a:txBody>
                  <a:tcPr horzOverflow="overflow">
                    <a:lnL w="254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FF00"/>
                    </a:solidFill>
                  </a:tcPr>
                </a:tc>
                <a:tc gridSpan="2">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cs-CZ" sz="2000" b="1" i="0" u="none" strike="noStrike" cap="none" normalizeH="0" baseline="0" dirty="0">
                          <a:ln>
                            <a:noFill/>
                          </a:ln>
                          <a:solidFill>
                            <a:srgbClr val="660066"/>
                          </a:solidFill>
                          <a:effectLst>
                            <a:outerShdw blurRad="38100" dist="38100" dir="2700000" algn="tl">
                              <a:srgbClr val="000000"/>
                            </a:outerShdw>
                          </a:effectLst>
                          <a:latin typeface="Times New Roman" pitchFamily="18" charset="0"/>
                          <a:cs typeface="Times New Roman" pitchFamily="18" charset="0"/>
                        </a:rPr>
                        <a:t>500</a:t>
                      </a:r>
                      <a:endParaRPr kumimoji="0" lang="cs-CZ" sz="2000" b="0" i="0" u="none" strike="noStrike" cap="none" normalizeH="0" baseline="0" dirty="0">
                        <a:ln>
                          <a:noFill/>
                        </a:ln>
                        <a:solidFill>
                          <a:srgbClr val="660066"/>
                        </a:solidFill>
                        <a:effectLst>
                          <a:outerShdw blurRad="38100" dist="38100" dir="2700000" algn="tl">
                            <a:srgbClr val="000000"/>
                          </a:outerShdw>
                        </a:effectLst>
                        <a:latin typeface="Arial" charset="0"/>
                      </a:endParaRPr>
                    </a:p>
                  </a:txBody>
                  <a:tcPr horzOverflow="overflow">
                    <a:lnL w="12700" cap="flat" cmpd="sng" algn="ctr">
                      <a:solidFill>
                        <a:srgbClr val="800080"/>
                      </a:solidFill>
                      <a:prstDash val="solid"/>
                      <a:round/>
                      <a:headEnd type="none" w="med" len="med"/>
                      <a:tailEnd type="none" w="med" len="med"/>
                    </a:lnL>
                    <a:lnR w="254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FF00"/>
                    </a:solidFill>
                  </a:tcPr>
                </a:tc>
                <a:tc hMerge="1">
                  <a:txBody>
                    <a:bodyPr/>
                    <a:lstStyle/>
                    <a:p>
                      <a:endParaRPr lang="cs-CZ"/>
                    </a:p>
                  </a:txBody>
                  <a:tcPr/>
                </a:tc>
                <a:extLst>
                  <a:ext uri="{0D108BD9-81ED-4DB2-BD59-A6C34878D82A}">
                    <a16:rowId xmlns:a16="http://schemas.microsoft.com/office/drawing/2014/main" val="10003"/>
                  </a:ext>
                </a:extLst>
              </a:tr>
              <a:tr h="1490662">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cs-CZ" sz="2000" b="1" i="0" u="none" strike="noStrike" cap="none" normalizeH="0" baseline="0" dirty="0">
                          <a:ln>
                            <a:noFill/>
                          </a:ln>
                          <a:solidFill>
                            <a:srgbClr val="660066"/>
                          </a:solidFill>
                          <a:effectLst>
                            <a:outerShdw blurRad="38100" dist="38100" dir="2700000" algn="tl">
                              <a:srgbClr val="000000"/>
                            </a:outerShdw>
                          </a:effectLst>
                          <a:latin typeface="Times New Roman" pitchFamily="18" charset="0"/>
                          <a:cs typeface="Times New Roman" pitchFamily="18" charset="0"/>
                        </a:rPr>
                        <a:t>DOM. POTŘEBY, SPORT, PARFUMÉRIE, TEXTIL, HRAČKY</a:t>
                      </a:r>
                      <a:endParaRPr kumimoji="0" lang="cs-CZ" sz="2000" b="1" i="0" u="none" strike="noStrike" cap="none" normalizeH="0" baseline="0" dirty="0">
                        <a:ln>
                          <a:noFill/>
                        </a:ln>
                        <a:solidFill>
                          <a:srgbClr val="660066"/>
                        </a:solidFill>
                        <a:effectLst>
                          <a:outerShdw blurRad="38100" dist="38100" dir="2700000" algn="tl">
                            <a:srgbClr val="000000"/>
                          </a:outerShdw>
                        </a:effectLst>
                        <a:latin typeface="Arial" charset="0"/>
                      </a:endParaRPr>
                    </a:p>
                  </a:txBody>
                  <a:tcPr horzOverflow="overflow">
                    <a:lnL w="254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FF00"/>
                    </a:solidFill>
                  </a:tcPr>
                </a:tc>
                <a:tc gridSpan="2">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cs-CZ" sz="2000" b="1" i="0" u="none" strike="noStrike" cap="none" normalizeH="0" baseline="0" dirty="0">
                          <a:ln>
                            <a:noFill/>
                          </a:ln>
                          <a:solidFill>
                            <a:srgbClr val="660066"/>
                          </a:solidFill>
                          <a:effectLst>
                            <a:outerShdw blurRad="38100" dist="38100" dir="2700000" algn="tl">
                              <a:srgbClr val="000000"/>
                            </a:outerShdw>
                          </a:effectLst>
                          <a:latin typeface="Times New Roman" pitchFamily="18" charset="0"/>
                          <a:cs typeface="Times New Roman" pitchFamily="18" charset="0"/>
                        </a:rPr>
                        <a:t>500  a více</a:t>
                      </a:r>
                      <a:endParaRPr kumimoji="0" lang="cs-CZ" sz="2000" b="0" i="0" u="none" strike="noStrike" cap="none" normalizeH="0" baseline="0" dirty="0">
                        <a:ln>
                          <a:noFill/>
                        </a:ln>
                        <a:solidFill>
                          <a:srgbClr val="660066"/>
                        </a:solidFill>
                        <a:effectLst>
                          <a:outerShdw blurRad="38100" dist="38100" dir="2700000" algn="tl">
                            <a:srgbClr val="000000"/>
                          </a:outerShdw>
                        </a:effectLst>
                        <a:latin typeface="Arial" charset="0"/>
                      </a:endParaRPr>
                    </a:p>
                  </a:txBody>
                  <a:tcPr horzOverflow="overflow">
                    <a:lnL w="12700" cap="flat" cmpd="sng" algn="ctr">
                      <a:solidFill>
                        <a:srgbClr val="800080"/>
                      </a:solidFill>
                      <a:prstDash val="solid"/>
                      <a:round/>
                      <a:headEnd type="none" w="med" len="med"/>
                      <a:tailEnd type="none" w="med" len="med"/>
                    </a:lnL>
                    <a:lnR w="254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FF00"/>
                    </a:solidFill>
                  </a:tcPr>
                </a:tc>
                <a:tc hMerge="1">
                  <a:txBody>
                    <a:bodyPr/>
                    <a:lstStyle/>
                    <a:p>
                      <a:endParaRPr lang="cs-CZ"/>
                    </a:p>
                  </a:txBody>
                  <a:tcPr/>
                </a:tc>
                <a:extLst>
                  <a:ext uri="{0D108BD9-81ED-4DB2-BD59-A6C34878D82A}">
                    <a16:rowId xmlns:a16="http://schemas.microsoft.com/office/drawing/2014/main" val="10004"/>
                  </a:ext>
                </a:extLst>
              </a:tr>
              <a:tr h="450850">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cs-CZ" sz="2000" b="1" i="0" u="none" strike="noStrike" cap="none" normalizeH="0" baseline="0" dirty="0">
                          <a:ln>
                            <a:noFill/>
                          </a:ln>
                          <a:solidFill>
                            <a:srgbClr val="660066"/>
                          </a:solidFill>
                          <a:effectLst>
                            <a:outerShdw blurRad="38100" dist="38100" dir="2700000" algn="tl">
                              <a:srgbClr val="000000"/>
                            </a:outerShdw>
                          </a:effectLst>
                          <a:latin typeface="Times New Roman" pitchFamily="18" charset="0"/>
                          <a:cs typeface="Times New Roman" pitchFamily="18" charset="0"/>
                        </a:rPr>
                        <a:t>VÝKLADNÍ SKŘÍNĚ</a:t>
                      </a:r>
                      <a:endParaRPr kumimoji="0" lang="cs-CZ" sz="2000" b="1" i="0" u="none" strike="noStrike" cap="none" normalizeH="0" baseline="0" dirty="0">
                        <a:ln>
                          <a:noFill/>
                        </a:ln>
                        <a:solidFill>
                          <a:srgbClr val="660066"/>
                        </a:solidFill>
                        <a:effectLst>
                          <a:outerShdw blurRad="38100" dist="38100" dir="2700000" algn="tl">
                            <a:srgbClr val="000000"/>
                          </a:outerShdw>
                        </a:effectLst>
                        <a:latin typeface="Arial" charset="0"/>
                      </a:endParaRPr>
                    </a:p>
                  </a:txBody>
                  <a:tcPr horzOverflow="overflow">
                    <a:lnL w="254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25400" cap="flat" cmpd="sng" algn="ctr">
                      <a:solidFill>
                        <a:srgbClr val="800080"/>
                      </a:solidFill>
                      <a:prstDash val="solid"/>
                      <a:round/>
                      <a:headEnd type="none" w="med" len="med"/>
                      <a:tailEnd type="none" w="med" len="med"/>
                    </a:lnB>
                    <a:lnTlToBr>
                      <a:noFill/>
                    </a:lnTlToBr>
                    <a:lnBlToTr>
                      <a:noFill/>
                    </a:lnBlToTr>
                    <a:solidFill>
                      <a:srgbClr val="FFFF00"/>
                    </a:solidFill>
                  </a:tcPr>
                </a:tc>
                <a:tc gridSpan="2">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cs-CZ" sz="2000" b="1" i="0" u="none" strike="noStrike" cap="none" normalizeH="0" baseline="0" dirty="0">
                          <a:ln>
                            <a:noFill/>
                          </a:ln>
                          <a:solidFill>
                            <a:srgbClr val="660066"/>
                          </a:solidFill>
                          <a:effectLst>
                            <a:outerShdw blurRad="38100" dist="38100" dir="2700000" algn="tl">
                              <a:srgbClr val="000000"/>
                            </a:outerShdw>
                          </a:effectLst>
                          <a:latin typeface="Times New Roman" pitchFamily="18" charset="0"/>
                          <a:cs typeface="Times New Roman" pitchFamily="18" charset="0"/>
                        </a:rPr>
                        <a:t>1000 -1500</a:t>
                      </a:r>
                      <a:endParaRPr kumimoji="0" lang="cs-CZ" sz="2000" b="0" i="0" u="none" strike="noStrike" cap="none" normalizeH="0" baseline="0" dirty="0">
                        <a:ln>
                          <a:noFill/>
                        </a:ln>
                        <a:solidFill>
                          <a:srgbClr val="660066"/>
                        </a:solidFill>
                        <a:effectLst>
                          <a:outerShdw blurRad="38100" dist="38100" dir="2700000" algn="tl">
                            <a:srgbClr val="000000"/>
                          </a:outerShdw>
                        </a:effectLst>
                        <a:latin typeface="Arial" charset="0"/>
                      </a:endParaRPr>
                    </a:p>
                  </a:txBody>
                  <a:tcPr horzOverflow="overflow">
                    <a:lnL w="12700" cap="flat" cmpd="sng" algn="ctr">
                      <a:solidFill>
                        <a:srgbClr val="800080"/>
                      </a:solidFill>
                      <a:prstDash val="solid"/>
                      <a:round/>
                      <a:headEnd type="none" w="med" len="med"/>
                      <a:tailEnd type="none" w="med" len="med"/>
                    </a:lnL>
                    <a:lnR w="254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25400" cap="flat" cmpd="sng" algn="ctr">
                      <a:solidFill>
                        <a:srgbClr val="800080"/>
                      </a:solidFill>
                      <a:prstDash val="solid"/>
                      <a:round/>
                      <a:headEnd type="none" w="med" len="med"/>
                      <a:tailEnd type="none" w="med" len="med"/>
                    </a:lnB>
                    <a:lnTlToBr>
                      <a:noFill/>
                    </a:lnTlToBr>
                    <a:lnBlToTr>
                      <a:noFill/>
                    </a:lnBlToTr>
                    <a:solidFill>
                      <a:srgbClr val="FFFF00"/>
                    </a:solidFill>
                  </a:tcPr>
                </a:tc>
                <a:tc hMerge="1">
                  <a:txBody>
                    <a:bodyPr/>
                    <a:lstStyle/>
                    <a:p>
                      <a:endParaRPr lang="cs-CZ"/>
                    </a:p>
                  </a:txBody>
                  <a:tcPr/>
                </a:tc>
                <a:extLst>
                  <a:ext uri="{0D108BD9-81ED-4DB2-BD59-A6C34878D82A}">
                    <a16:rowId xmlns:a16="http://schemas.microsoft.com/office/drawing/2014/main" val="10005"/>
                  </a:ext>
                </a:extLst>
              </a:tr>
            </a:tbl>
          </a:graphicData>
        </a:graphic>
      </p:graphicFrame>
      <p:sp>
        <p:nvSpPr>
          <p:cNvPr id="21533" name="Rectangle 104"/>
          <p:cNvSpPr>
            <a:spLocks noChangeArrowheads="1"/>
          </p:cNvSpPr>
          <p:nvPr/>
        </p:nvSpPr>
        <p:spPr bwMode="auto">
          <a:xfrm>
            <a:off x="1524001" y="54795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21534" name="Rectangle 111"/>
          <p:cNvSpPr>
            <a:spLocks noChangeArrowheads="1"/>
          </p:cNvSpPr>
          <p:nvPr/>
        </p:nvSpPr>
        <p:spPr bwMode="auto">
          <a:xfrm>
            <a:off x="558165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0" y="67086"/>
            <a:ext cx="1464833" cy="1127893"/>
          </a:xfrm>
          <a:prstGeom prst="rect">
            <a:avLst/>
          </a:prstGeom>
        </p:spPr>
      </p:pic>
      <p:pic>
        <p:nvPicPr>
          <p:cNvPr id="4098" name="Picture 2" descr="Å½Ã¡rovka, SvÄtlo, MyÅ¡lenka, Energie, Moc, Inov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6764" y="2445539"/>
            <a:ext cx="1602237" cy="1285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74143"/>
      </p:ext>
    </p:extLst>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74509" y="65673"/>
            <a:ext cx="7773537" cy="672105"/>
          </a:xfrm>
        </p:spPr>
        <p:txBody>
          <a:bodyPr>
            <a:normAutofit/>
          </a:bodyPr>
          <a:lstStyle/>
          <a:p>
            <a:r>
              <a:rPr lang="cs-CZ" sz="3600" b="1" dirty="0" err="1">
                <a:solidFill>
                  <a:srgbClr val="008080"/>
                </a:solidFill>
                <a:latin typeface="+mn-lt"/>
              </a:rPr>
              <a:t>Remodeling</a:t>
            </a:r>
            <a:r>
              <a:rPr lang="cs-CZ" sz="3600" b="1" dirty="0">
                <a:solidFill>
                  <a:srgbClr val="008080"/>
                </a:solidFill>
                <a:latin typeface="+mn-lt"/>
              </a:rPr>
              <a:t> prodejen – příklady z praxe</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67086"/>
            <a:ext cx="1464833" cy="1127893"/>
          </a:xfrm>
          <a:prstGeom prst="rect">
            <a:avLst/>
          </a:prstGeom>
        </p:spPr>
      </p:pic>
      <p:sp>
        <p:nvSpPr>
          <p:cNvPr id="5" name="Obdélník 4"/>
          <p:cNvSpPr/>
          <p:nvPr/>
        </p:nvSpPr>
        <p:spPr>
          <a:xfrm>
            <a:off x="1613277" y="6010867"/>
            <a:ext cx="6096000" cy="246221"/>
          </a:xfrm>
          <a:prstGeom prst="rect">
            <a:avLst/>
          </a:prstGeom>
        </p:spPr>
        <p:txBody>
          <a:bodyPr>
            <a:spAutoFit/>
          </a:bodyPr>
          <a:lstStyle/>
          <a:p>
            <a:r>
              <a:rPr lang="cs-CZ" sz="1000" dirty="0"/>
              <a:t>https://retailnews.cz/aktualne/rossmann-letos-modernizuje-desitky-svych-prodejen/</a:t>
            </a:r>
          </a:p>
        </p:txBody>
      </p:sp>
      <p:sp>
        <p:nvSpPr>
          <p:cNvPr id="6" name="TextovéPole 5"/>
          <p:cNvSpPr txBox="1"/>
          <p:nvPr/>
        </p:nvSpPr>
        <p:spPr>
          <a:xfrm>
            <a:off x="208723" y="679385"/>
            <a:ext cx="10459277" cy="3046988"/>
          </a:xfrm>
          <a:prstGeom prst="rect">
            <a:avLst/>
          </a:prstGeom>
          <a:solidFill>
            <a:schemeClr val="accent4">
              <a:lumMod val="20000"/>
              <a:lumOff val="80000"/>
            </a:schemeClr>
          </a:solidFill>
        </p:spPr>
        <p:txBody>
          <a:bodyPr wrap="square" rtlCol="0">
            <a:spAutoFit/>
          </a:bodyPr>
          <a:lstStyle/>
          <a:p>
            <a:r>
              <a:rPr lang="cs-CZ" sz="2400" b="1" dirty="0">
                <a:solidFill>
                  <a:srgbClr val="FF0000"/>
                </a:solidFill>
              </a:rPr>
              <a:t>Kaufland  </a:t>
            </a:r>
            <a:r>
              <a:rPr lang="cs-CZ" sz="2400" dirty="0">
                <a:solidFill>
                  <a:srgbClr val="009999"/>
                </a:solidFill>
              </a:rPr>
              <a:t>(2018) – investice 120 mil. Kč.</a:t>
            </a:r>
          </a:p>
          <a:p>
            <a:pPr marL="285750" indent="-285750">
              <a:buFontTx/>
              <a:buChar char="-"/>
            </a:pPr>
            <a:r>
              <a:rPr lang="cs-CZ" sz="2400" dirty="0">
                <a:solidFill>
                  <a:srgbClr val="009999"/>
                </a:solidFill>
              </a:rPr>
              <a:t>Strategie dlouhodobě udržitelného rozvoje, spolupráce s potravinovými bankami.</a:t>
            </a:r>
          </a:p>
          <a:p>
            <a:pPr marL="285750" indent="-285750">
              <a:buFontTx/>
              <a:buChar char="-"/>
            </a:pPr>
            <a:r>
              <a:rPr lang="cs-CZ" sz="2400" dirty="0">
                <a:solidFill>
                  <a:srgbClr val="009999"/>
                </a:solidFill>
              </a:rPr>
              <a:t>Nové prodejny – důraz na ekologii, využití moderních technologických řešení, snížení energetické náročnosti chladícího zařízení, prodejní plocha i zázemí je osvětleno úsporným LED osvětlením, </a:t>
            </a:r>
          </a:p>
          <a:p>
            <a:pPr marL="285750" indent="-285750">
              <a:buFontTx/>
              <a:buChar char="-"/>
            </a:pPr>
            <a:r>
              <a:rPr lang="cs-CZ" sz="2400" dirty="0">
                <a:solidFill>
                  <a:srgbClr val="009999"/>
                </a:solidFill>
              </a:rPr>
              <a:t>Modernizace stávajících prodejen, úprava dispozičního řešení,  změna vnitřního designu.</a:t>
            </a:r>
            <a:endParaRPr lang="cs-CZ" dirty="0">
              <a:solidFill>
                <a:srgbClr val="009999"/>
              </a:solidFill>
            </a:endParaRPr>
          </a:p>
        </p:txBody>
      </p:sp>
      <p:sp>
        <p:nvSpPr>
          <p:cNvPr id="9" name="Obdélník 8"/>
          <p:cNvSpPr/>
          <p:nvPr/>
        </p:nvSpPr>
        <p:spPr>
          <a:xfrm>
            <a:off x="4209752" y="3299952"/>
            <a:ext cx="6096000" cy="400110"/>
          </a:xfrm>
          <a:prstGeom prst="rect">
            <a:avLst/>
          </a:prstGeom>
        </p:spPr>
        <p:txBody>
          <a:bodyPr>
            <a:spAutoFit/>
          </a:bodyPr>
          <a:lstStyle/>
          <a:p>
            <a:r>
              <a:rPr lang="cs-CZ" sz="1000" dirty="0"/>
              <a:t>https://retailnews.cz/aktualne/kaufland-v-cr-letos-do-vystavby-a-modernizace-prodejen-investoval-120-milionu-eur/</a:t>
            </a:r>
          </a:p>
        </p:txBody>
      </p:sp>
      <p:sp>
        <p:nvSpPr>
          <p:cNvPr id="10" name="TextovéPole 9"/>
          <p:cNvSpPr txBox="1"/>
          <p:nvPr/>
        </p:nvSpPr>
        <p:spPr>
          <a:xfrm>
            <a:off x="208723" y="3999525"/>
            <a:ext cx="10459277" cy="2308324"/>
          </a:xfrm>
          <a:prstGeom prst="rect">
            <a:avLst/>
          </a:prstGeom>
          <a:solidFill>
            <a:srgbClr val="CCFFFF"/>
          </a:solidFill>
        </p:spPr>
        <p:txBody>
          <a:bodyPr wrap="square" rtlCol="0">
            <a:spAutoFit/>
          </a:bodyPr>
          <a:lstStyle/>
          <a:p>
            <a:r>
              <a:rPr lang="cs-CZ" sz="2400" b="1" dirty="0" err="1">
                <a:solidFill>
                  <a:srgbClr val="FF0000"/>
                </a:solidFill>
              </a:rPr>
              <a:t>Rossmann</a:t>
            </a:r>
            <a:r>
              <a:rPr lang="cs-CZ" sz="2400" dirty="0">
                <a:solidFill>
                  <a:srgbClr val="009999"/>
                </a:solidFill>
              </a:rPr>
              <a:t> – nový obchodní koncept, nové řešení vstupní zóny, vylepšené pokladny či nový způsob prezentace dekorativní kosmetiky, důraz na zlepšení orientace na prodejně, tzv. nová akční čela (upozornění na akční slevy), dětský koutek </a:t>
            </a:r>
            <a:r>
              <a:rPr lang="cs-CZ" sz="2400" dirty="0" err="1">
                <a:solidFill>
                  <a:srgbClr val="009999"/>
                </a:solidFill>
              </a:rPr>
              <a:t>Rossmánek</a:t>
            </a:r>
            <a:r>
              <a:rPr lang="cs-CZ" sz="2400" dirty="0">
                <a:solidFill>
                  <a:srgbClr val="009999"/>
                </a:solidFill>
              </a:rPr>
              <a:t>.</a:t>
            </a:r>
          </a:p>
          <a:p>
            <a:r>
              <a:rPr lang="cs-CZ" sz="2400" dirty="0">
                <a:solidFill>
                  <a:srgbClr val="009999"/>
                </a:solidFill>
              </a:rPr>
              <a:t>- Nové logo a slogan ROSSMANN </a:t>
            </a:r>
            <a:r>
              <a:rPr lang="cs-CZ" sz="2400">
                <a:solidFill>
                  <a:srgbClr val="009999"/>
                </a:solidFill>
              </a:rPr>
              <a:t>-  „A </a:t>
            </a:r>
            <a:r>
              <a:rPr lang="cs-CZ" sz="2400" dirty="0">
                <a:solidFill>
                  <a:srgbClr val="009999"/>
                </a:solidFill>
              </a:rPr>
              <a:t>život </a:t>
            </a:r>
            <a:r>
              <a:rPr lang="cs-CZ" sz="2400">
                <a:solidFill>
                  <a:srgbClr val="009999"/>
                </a:solidFill>
              </a:rPr>
              <a:t>je krásnější“, </a:t>
            </a:r>
            <a:r>
              <a:rPr lang="cs-CZ" sz="2400" dirty="0">
                <a:solidFill>
                  <a:srgbClr val="009999"/>
                </a:solidFill>
              </a:rPr>
              <a:t>zákaznický časopis, reklamní spot….</a:t>
            </a:r>
          </a:p>
        </p:txBody>
      </p:sp>
    </p:spTree>
    <p:extLst>
      <p:ext uri="{BB962C8B-B14F-4D97-AF65-F5344CB8AC3E}">
        <p14:creationId xmlns:p14="http://schemas.microsoft.com/office/powerpoint/2010/main" val="54011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525178" y="514222"/>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1165203"/>
            <a:ext cx="4297080" cy="2847239"/>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algn="l"/>
            <a:endParaRPr lang="cs-CZ" sz="4300" b="1" dirty="0"/>
          </a:p>
          <a:p>
            <a:pPr>
              <a:defRPr/>
            </a:pPr>
            <a:r>
              <a:rPr lang="cs-CZ" sz="4300" b="1" dirty="0"/>
              <a:t>Projekt maloobchodní jednotky</a:t>
            </a:r>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2" y="2307127"/>
            <a:ext cx="4806091" cy="3343045"/>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defRPr/>
            </a:pPr>
            <a:r>
              <a:rPr lang="cs-CZ" b="1" dirty="0">
                <a:solidFill>
                  <a:srgbClr val="008080"/>
                </a:solidFill>
                <a:effectLst>
                  <a:outerShdw blurRad="38100" dist="38100" dir="2700000" algn="tl">
                    <a:srgbClr val="C0C0C0"/>
                  </a:outerShdw>
                </a:effectLst>
              </a:rPr>
              <a:t>Zřízení prodejny a podnikatelský plán</a:t>
            </a:r>
          </a:p>
          <a:p>
            <a:pPr marL="609600" indent="-609600">
              <a:defRPr/>
            </a:pPr>
            <a:r>
              <a:rPr lang="cs-CZ" b="1" dirty="0">
                <a:solidFill>
                  <a:srgbClr val="008080"/>
                </a:solidFill>
                <a:effectLst>
                  <a:outerShdw blurRad="38100" dist="38100" dir="2700000" algn="tl">
                    <a:srgbClr val="C0C0C0"/>
                  </a:outerShdw>
                </a:effectLst>
              </a:rPr>
              <a:t>Hygienické minimum pro podnikatele </a:t>
            </a:r>
          </a:p>
          <a:p>
            <a:pPr marL="0" indent="0">
              <a:buNone/>
              <a:defRPr/>
            </a:pPr>
            <a:r>
              <a:rPr lang="cs-CZ" b="1" dirty="0">
                <a:solidFill>
                  <a:srgbClr val="008080"/>
                </a:solidFill>
                <a:effectLst>
                  <a:outerShdw blurRad="38100" dist="38100" dir="2700000" algn="tl">
                    <a:srgbClr val="C0C0C0"/>
                  </a:outerShdw>
                </a:effectLst>
              </a:rPr>
              <a:t>       v obchodě</a:t>
            </a:r>
          </a:p>
          <a:p>
            <a:pPr marL="609600" indent="-609600">
              <a:defRPr/>
            </a:pPr>
            <a:r>
              <a:rPr lang="cs-CZ" b="1" dirty="0">
                <a:solidFill>
                  <a:srgbClr val="008080"/>
                </a:solidFill>
                <a:effectLst>
                  <a:outerShdw blurRad="38100" dist="38100" dir="2700000" algn="tl">
                    <a:srgbClr val="C0C0C0"/>
                  </a:outerShdw>
                </a:effectLst>
              </a:rPr>
              <a:t>Projekt prodejny</a:t>
            </a:r>
          </a:p>
          <a:p>
            <a:pPr marL="0" indent="0">
              <a:buNone/>
            </a:pPr>
            <a:endParaRPr lang="cs-CZ" sz="2400" b="1" dirty="0">
              <a:solidFill>
                <a:srgbClr val="002060"/>
              </a:solidFill>
              <a:cs typeface="Arial" panose="020B0604020202020204" pitchFamily="34" charset="0"/>
            </a:endParaRPr>
          </a:p>
        </p:txBody>
      </p:sp>
      <p:sp>
        <p:nvSpPr>
          <p:cNvPr id="3" name="TextovéPole 2"/>
          <p:cNvSpPr txBox="1"/>
          <p:nvPr/>
        </p:nvSpPr>
        <p:spPr>
          <a:xfrm>
            <a:off x="887907" y="4419068"/>
            <a:ext cx="3603812" cy="584775"/>
          </a:xfrm>
          <a:prstGeom prst="rect">
            <a:avLst/>
          </a:prstGeom>
          <a:noFill/>
        </p:spPr>
        <p:txBody>
          <a:bodyPr wrap="square" rtlCol="0">
            <a:spAutoFit/>
          </a:bodyPr>
          <a:lstStyle/>
          <a:p>
            <a:r>
              <a:rPr lang="cs-CZ" sz="3200" dirty="0">
                <a:solidFill>
                  <a:schemeClr val="bg1"/>
                </a:solidFill>
              </a:rPr>
              <a:t>Struktura přednášky</a:t>
            </a:r>
          </a:p>
        </p:txBody>
      </p:sp>
    </p:spTree>
    <p:extLst>
      <p:ext uri="{BB962C8B-B14F-4D97-AF65-F5344CB8AC3E}">
        <p14:creationId xmlns:p14="http://schemas.microsoft.com/office/powerpoint/2010/main" val="1628521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39003" y="316362"/>
            <a:ext cx="4762500" cy="703262"/>
          </a:xfrm>
        </p:spPr>
        <p:txBody>
          <a:bodyPr>
            <a:normAutofit/>
          </a:bodyPr>
          <a:lstStyle/>
          <a:p>
            <a:pPr eaLnBrk="1" hangingPunct="1">
              <a:defRPr/>
            </a:pPr>
            <a:r>
              <a:rPr lang="cs-CZ" sz="3600" b="1" dirty="0">
                <a:solidFill>
                  <a:srgbClr val="008080"/>
                </a:solidFill>
                <a:latin typeface="+mn-lt"/>
              </a:rPr>
              <a:t>Piktogramy</a:t>
            </a:r>
          </a:p>
        </p:txBody>
      </p:sp>
      <p:sp>
        <p:nvSpPr>
          <p:cNvPr id="21507" name="Rectangle 3"/>
          <p:cNvSpPr>
            <a:spLocks noGrp="1" noChangeArrowheads="1"/>
          </p:cNvSpPr>
          <p:nvPr>
            <p:ph type="body" sz="half" idx="1"/>
          </p:nvPr>
        </p:nvSpPr>
        <p:spPr>
          <a:xfrm>
            <a:off x="543095" y="1402080"/>
            <a:ext cx="4167188" cy="4530725"/>
          </a:xfrm>
          <a:solidFill>
            <a:srgbClr val="CCFFFF"/>
          </a:solidFill>
          <a:ln>
            <a:solidFill>
              <a:srgbClr val="FFFF00"/>
            </a:solidFill>
          </a:ln>
        </p:spPr>
        <p:txBody>
          <a:bodyPr>
            <a:noAutofit/>
          </a:bodyPr>
          <a:lstStyle/>
          <a:p>
            <a:pPr eaLnBrk="1" hangingPunct="1">
              <a:defRPr/>
            </a:pPr>
            <a:r>
              <a:rPr lang="cs-CZ" b="1" dirty="0">
                <a:solidFill>
                  <a:srgbClr val="008080"/>
                </a:solidFill>
              </a:rPr>
              <a:t>Piktogram je stylizovaný </a:t>
            </a:r>
            <a:r>
              <a:rPr lang="cs-CZ" b="1" dirty="0">
                <a:solidFill>
                  <a:srgbClr val="008080"/>
                </a:solidFill>
                <a:hlinkClick r:id="rId2" tooltip="Obrázek"/>
              </a:rPr>
              <a:t>obrázek</a:t>
            </a:r>
            <a:r>
              <a:rPr lang="cs-CZ" b="1" dirty="0">
                <a:solidFill>
                  <a:srgbClr val="008080"/>
                </a:solidFill>
              </a:rPr>
              <a:t>, který na první pohled něco sděluje. Většinou jde o malý a srozumitelný </a:t>
            </a:r>
            <a:r>
              <a:rPr lang="cs-CZ" b="1" dirty="0">
                <a:solidFill>
                  <a:srgbClr val="008080"/>
                </a:solidFill>
                <a:hlinkClick r:id="rId3" tooltip="Nákres"/>
              </a:rPr>
              <a:t>nákres</a:t>
            </a:r>
            <a:r>
              <a:rPr lang="cs-CZ" b="1" dirty="0">
                <a:solidFill>
                  <a:srgbClr val="008080"/>
                </a:solidFill>
              </a:rPr>
              <a:t> věci. </a:t>
            </a:r>
          </a:p>
          <a:p>
            <a:pPr eaLnBrk="1" hangingPunct="1">
              <a:defRPr/>
            </a:pPr>
            <a:r>
              <a:rPr lang="cs-CZ" b="1" dirty="0">
                <a:solidFill>
                  <a:srgbClr val="008080"/>
                </a:solidFill>
              </a:rPr>
              <a:t>Piktogramy pro vyjádření sdělení používají i barvy. </a:t>
            </a:r>
          </a:p>
          <a:p>
            <a:pPr eaLnBrk="1" hangingPunct="1">
              <a:defRPr/>
            </a:pPr>
            <a:r>
              <a:rPr lang="cs-CZ" b="1" dirty="0">
                <a:solidFill>
                  <a:srgbClr val="008080"/>
                </a:solidFill>
              </a:rPr>
              <a:t>Některé piktogramy jsou stejné pro celý svět, celou oblast, celý stát, město.</a:t>
            </a:r>
            <a:r>
              <a:rPr lang="cs-CZ" dirty="0">
                <a:solidFill>
                  <a:srgbClr val="008080"/>
                </a:solidFill>
              </a:rPr>
              <a:t> </a:t>
            </a: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5122" name="Picture 2" descr="Piktogram, Osoby, Wc, Symbol, Ikona, PohlavÃ­"/>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0650" y="316362"/>
            <a:ext cx="2379457" cy="20595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otraviny, TlaÄÃ­tko, Restaurace, Vidli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465" y="2640554"/>
            <a:ext cx="2083890" cy="16843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Zmrzlina, Piktogram, ÄervenÃ¡, BÃ­lÃ¡"/>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9298" y="3999019"/>
            <a:ext cx="2060813" cy="202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19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9668" y="584716"/>
            <a:ext cx="25248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b="1" dirty="0">
                <a:solidFill>
                  <a:srgbClr val="008080"/>
                </a:solidFill>
                <a:cs typeface="Times New Roman" panose="02020603050405020304" pitchFamily="18" charset="0"/>
              </a:rPr>
              <a:t>Piktogramy</a:t>
            </a:r>
            <a:endParaRPr lang="cs-CZ" altLang="cs-CZ" dirty="0">
              <a:solidFill>
                <a:srgbClr val="008080"/>
              </a:solidFill>
            </a:endParaRPr>
          </a:p>
          <a:p>
            <a:pPr>
              <a:spcBef>
                <a:spcPct val="0"/>
              </a:spcBef>
              <a:buClrTx/>
              <a:buSzTx/>
              <a:buFontTx/>
              <a:buNone/>
            </a:pPr>
            <a:endParaRPr lang="cs-CZ" altLang="cs-CZ" dirty="0">
              <a:solidFill>
                <a:srgbClr val="008080"/>
              </a:solidFill>
            </a:endParaRPr>
          </a:p>
        </p:txBody>
      </p:sp>
      <p:pic>
        <p:nvPicPr>
          <p:cNvPr id="23555" name="Picture 4" descr="Piktogram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550" y="188913"/>
            <a:ext cx="7704138"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6"/>
          <p:cNvSpPr>
            <a:spLocks noChangeArrowheads="1"/>
          </p:cNvSpPr>
          <p:nvPr/>
        </p:nvSpPr>
        <p:spPr bwMode="auto">
          <a:xfrm>
            <a:off x="1524001" y="215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pic>
        <p:nvPicPr>
          <p:cNvPr id="5" name="Obráze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2949354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482454" y="673599"/>
            <a:ext cx="4597021" cy="587375"/>
          </a:xfrm>
        </p:spPr>
        <p:txBody>
          <a:bodyPr>
            <a:noAutofit/>
          </a:bodyPr>
          <a:lstStyle/>
          <a:p>
            <a:pPr eaLnBrk="1" hangingPunct="1">
              <a:defRPr/>
            </a:pPr>
            <a:r>
              <a:rPr lang="cs-CZ" sz="3600" b="1" dirty="0">
                <a:solidFill>
                  <a:srgbClr val="008080"/>
                </a:solidFill>
                <a:latin typeface="+mn-lt"/>
              </a:rPr>
              <a:t>Shrnutí přednášky</a:t>
            </a:r>
          </a:p>
        </p:txBody>
      </p:sp>
      <p:sp>
        <p:nvSpPr>
          <p:cNvPr id="59395" name="Rectangle 3"/>
          <p:cNvSpPr>
            <a:spLocks noGrp="1" noChangeArrowheads="1"/>
          </p:cNvSpPr>
          <p:nvPr>
            <p:ph type="body" idx="1"/>
          </p:nvPr>
        </p:nvSpPr>
        <p:spPr>
          <a:xfrm>
            <a:off x="763136" y="1402080"/>
            <a:ext cx="9404445" cy="4602935"/>
          </a:xfrm>
          <a:solidFill>
            <a:schemeClr val="accent6">
              <a:lumMod val="20000"/>
              <a:lumOff val="80000"/>
            </a:schemeClr>
          </a:solidFill>
        </p:spPr>
        <p:txBody>
          <a:bodyPr>
            <a:noAutofit/>
          </a:bodyPr>
          <a:lstStyle/>
          <a:p>
            <a:pPr eaLnBrk="1" hangingPunct="1">
              <a:defRPr/>
            </a:pPr>
            <a:r>
              <a:rPr lang="cs-CZ" sz="3200" b="1" dirty="0">
                <a:solidFill>
                  <a:srgbClr val="FF0000"/>
                </a:solidFill>
                <a:effectLst>
                  <a:outerShdw blurRad="38100" dist="38100" dir="2700000" algn="tl">
                    <a:srgbClr val="C0C0C0"/>
                  </a:outerShdw>
                </a:effectLst>
              </a:rPr>
              <a:t>Zřízení prodejny </a:t>
            </a:r>
            <a:r>
              <a:rPr lang="cs-CZ" sz="3200" b="1" dirty="0">
                <a:solidFill>
                  <a:srgbClr val="008080"/>
                </a:solidFill>
                <a:effectLst>
                  <a:outerShdw blurRad="38100" dist="38100" dir="2700000" algn="tl">
                    <a:srgbClr val="C0C0C0"/>
                  </a:outerShdw>
                </a:effectLst>
              </a:rPr>
              <a:t>- specifika podnikatelského plánu</a:t>
            </a:r>
          </a:p>
          <a:p>
            <a:pPr eaLnBrk="1" hangingPunct="1">
              <a:defRPr/>
            </a:pPr>
            <a:r>
              <a:rPr lang="cs-CZ" sz="3200" b="1" dirty="0">
                <a:solidFill>
                  <a:srgbClr val="FF0000"/>
                </a:solidFill>
                <a:effectLst>
                  <a:outerShdw blurRad="38100" dist="38100" dir="2700000" algn="tl">
                    <a:srgbClr val="C0C0C0"/>
                  </a:outerShdw>
                </a:effectLst>
              </a:rPr>
              <a:t>Hygienické podmínky </a:t>
            </a:r>
            <a:r>
              <a:rPr lang="cs-CZ" sz="3200" b="1" dirty="0">
                <a:solidFill>
                  <a:srgbClr val="008080"/>
                </a:solidFill>
                <a:effectLst>
                  <a:outerShdw blurRad="38100" dist="38100" dir="2700000" algn="tl">
                    <a:srgbClr val="C0C0C0"/>
                  </a:outerShdw>
                </a:effectLst>
              </a:rPr>
              <a:t>– v prodejně i ve stánku</a:t>
            </a:r>
          </a:p>
          <a:p>
            <a:pPr eaLnBrk="1" hangingPunct="1">
              <a:defRPr/>
            </a:pPr>
            <a:r>
              <a:rPr lang="cs-CZ" sz="3200" b="1" dirty="0">
                <a:solidFill>
                  <a:srgbClr val="FF0000"/>
                </a:solidFill>
                <a:effectLst>
                  <a:outerShdw blurRad="38100" dist="38100" dir="2700000" algn="tl">
                    <a:srgbClr val="C0C0C0"/>
                  </a:outerShdw>
                </a:effectLst>
              </a:rPr>
              <a:t>Projekt MOJ</a:t>
            </a:r>
          </a:p>
          <a:p>
            <a:pPr eaLnBrk="1" hangingPunct="1">
              <a:buFont typeface="Wingdings" panose="05000000000000000000" pitchFamily="2" charset="2"/>
              <a:buNone/>
              <a:defRPr/>
            </a:pPr>
            <a:r>
              <a:rPr lang="cs-CZ" sz="3200" b="1" dirty="0">
                <a:solidFill>
                  <a:srgbClr val="008080"/>
                </a:solidFill>
                <a:effectLst>
                  <a:outerShdw blurRad="38100" dist="38100" dir="2700000" algn="tl">
                    <a:srgbClr val="C0C0C0"/>
                  </a:outerShdw>
                </a:effectLst>
              </a:rPr>
              <a:t>  - koncepce, profilace firmy, nákupní atmosféra</a:t>
            </a:r>
          </a:p>
          <a:p>
            <a:pPr eaLnBrk="1" hangingPunct="1">
              <a:buFont typeface="Wingdings" panose="05000000000000000000" pitchFamily="2" charset="2"/>
              <a:buNone/>
              <a:defRPr/>
            </a:pPr>
            <a:r>
              <a:rPr lang="cs-CZ" sz="3200" b="1" dirty="0">
                <a:solidFill>
                  <a:srgbClr val="008080"/>
                </a:solidFill>
                <a:effectLst>
                  <a:outerShdw blurRad="38100" dist="38100" dir="2700000" algn="tl">
                    <a:srgbClr val="C0C0C0"/>
                  </a:outerShdw>
                </a:effectLst>
              </a:rPr>
              <a:t>  - </a:t>
            </a:r>
            <a:r>
              <a:rPr lang="cs-CZ" sz="3200" b="1" dirty="0">
                <a:solidFill>
                  <a:srgbClr val="FF0000"/>
                </a:solidFill>
                <a:effectLst>
                  <a:outerShdw blurRad="38100" dist="38100" dir="2700000" algn="tl">
                    <a:srgbClr val="C0C0C0"/>
                  </a:outerShdw>
                </a:effectLst>
              </a:rPr>
              <a:t>vnější stimulace a její prvky- </a:t>
            </a:r>
            <a:r>
              <a:rPr lang="cs-CZ" sz="3200" b="1" dirty="0">
                <a:solidFill>
                  <a:srgbClr val="008080"/>
                </a:solidFill>
                <a:effectLst>
                  <a:outerShdw blurRad="38100" dist="38100" dir="2700000" algn="tl">
                    <a:srgbClr val="C0C0C0"/>
                  </a:outerShdw>
                </a:effectLst>
              </a:rPr>
              <a:t>architektura, vstupy a výstupy, nápisy, výkladní skříně, parkovací plochy, servisní zařízení</a:t>
            </a:r>
          </a:p>
          <a:p>
            <a:pPr eaLnBrk="1" hangingPunct="1">
              <a:buFont typeface="Wingdings" panose="05000000000000000000" pitchFamily="2" charset="2"/>
              <a:buNone/>
              <a:defRPr/>
            </a:pPr>
            <a:r>
              <a:rPr lang="cs-CZ" sz="3200" b="1" dirty="0">
                <a:solidFill>
                  <a:srgbClr val="008080"/>
                </a:solidFill>
                <a:effectLst>
                  <a:outerShdw blurRad="38100" dist="38100" dir="2700000" algn="tl">
                    <a:srgbClr val="C0C0C0"/>
                  </a:outerShdw>
                </a:effectLst>
              </a:rPr>
              <a:t>  - </a:t>
            </a:r>
            <a:r>
              <a:rPr lang="cs-CZ" sz="3200" b="1" dirty="0">
                <a:solidFill>
                  <a:srgbClr val="FF0000"/>
                </a:solidFill>
                <a:effectLst>
                  <a:outerShdw blurRad="38100" dist="38100" dir="2700000" algn="tl">
                    <a:srgbClr val="C0C0C0"/>
                  </a:outerShdw>
                </a:effectLst>
              </a:rPr>
              <a:t>vnitřní stimulace a její prvky </a:t>
            </a:r>
            <a:r>
              <a:rPr lang="cs-CZ" sz="3200" b="1" dirty="0">
                <a:solidFill>
                  <a:srgbClr val="008080"/>
                </a:solidFill>
                <a:effectLst>
                  <a:outerShdw blurRad="38100" dist="38100" dir="2700000" algn="tl">
                    <a:srgbClr val="C0C0C0"/>
                  </a:outerShdw>
                </a:effectLst>
              </a:rPr>
              <a:t>– dispoziční řešení, vnitřní design, obchodní zařízení, prezentace zboží.</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63459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562497" y="109182"/>
            <a:ext cx="8622446" cy="1063983"/>
          </a:xfrm>
          <a:prstGeom prst="rect">
            <a:avLst/>
          </a:prstGeom>
          <a:solidFill>
            <a:schemeClr val="accent6">
              <a:lumMod val="20000"/>
              <a:lumOff val="80000"/>
            </a:schemeClr>
          </a:solidFill>
          <a:ln w="50800">
            <a:solidFill>
              <a:srgbClr val="008000"/>
            </a:solidFill>
            <a:miter lim="800000"/>
            <a:headEnd/>
            <a:tailEnd/>
          </a:ln>
        </p:spPr>
        <p:txBody>
          <a:bodyPr tIns="118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800" b="1" dirty="0">
                <a:solidFill>
                  <a:srgbClr val="3E0E16"/>
                </a:solidFill>
              </a:rPr>
              <a:t>Nezbytné specifické součásti podnikatelského plánu - zřízení prodejny</a:t>
            </a:r>
            <a:endParaRPr lang="cs-CZ" altLang="cs-CZ" sz="2800" dirty="0">
              <a:solidFill>
                <a:srgbClr val="3E0E16"/>
              </a:solidFill>
            </a:endParaRPr>
          </a:p>
          <a:p>
            <a:pPr eaLnBrk="1" hangingPunct="1">
              <a:spcBef>
                <a:spcPct val="0"/>
              </a:spcBef>
              <a:buClrTx/>
              <a:buSzTx/>
              <a:buFontTx/>
              <a:buNone/>
            </a:pPr>
            <a:endParaRPr lang="cs-CZ" altLang="cs-CZ" sz="2400" dirty="0">
              <a:solidFill>
                <a:srgbClr val="3E0E16"/>
              </a:solidFill>
            </a:endParaRPr>
          </a:p>
        </p:txBody>
      </p:sp>
      <p:sp>
        <p:nvSpPr>
          <p:cNvPr id="5123" name="AutoShape 7"/>
          <p:cNvSpPr>
            <a:spLocks noChangeArrowheads="1"/>
          </p:cNvSpPr>
          <p:nvPr/>
        </p:nvSpPr>
        <p:spPr bwMode="auto">
          <a:xfrm>
            <a:off x="562497" y="1924543"/>
            <a:ext cx="457200" cy="3651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6">
              <a:lumMod val="20000"/>
              <a:lumOff val="80000"/>
            </a:schemeClr>
          </a:solidFill>
          <a:ln w="9525">
            <a:solidFill>
              <a:srgbClr val="000000"/>
            </a:solidFill>
            <a:miter lim="800000"/>
            <a:headEnd/>
            <a:tailEnd/>
          </a:ln>
        </p:spPr>
        <p:txBody>
          <a:bodyPr/>
          <a:lstStyle/>
          <a:p>
            <a:endParaRPr lang="cs-CZ"/>
          </a:p>
        </p:txBody>
      </p:sp>
      <p:sp>
        <p:nvSpPr>
          <p:cNvPr id="5124" name="AutoShape 6"/>
          <p:cNvSpPr>
            <a:spLocks noChangeArrowheads="1"/>
          </p:cNvSpPr>
          <p:nvPr/>
        </p:nvSpPr>
        <p:spPr bwMode="auto">
          <a:xfrm>
            <a:off x="562497" y="4313357"/>
            <a:ext cx="457200" cy="3651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6">
              <a:lumMod val="20000"/>
              <a:lumOff val="80000"/>
            </a:schemeClr>
          </a:solidFill>
          <a:ln w="9525">
            <a:solidFill>
              <a:srgbClr val="000000"/>
            </a:solidFill>
            <a:miter lim="800000"/>
            <a:headEnd/>
            <a:tailEnd/>
          </a:ln>
        </p:spPr>
        <p:txBody>
          <a:bodyPr/>
          <a:lstStyle/>
          <a:p>
            <a:endParaRPr lang="cs-CZ"/>
          </a:p>
        </p:txBody>
      </p:sp>
      <p:sp>
        <p:nvSpPr>
          <p:cNvPr id="5125" name="Text Box 8"/>
          <p:cNvSpPr txBox="1">
            <a:spLocks noChangeArrowheads="1"/>
          </p:cNvSpPr>
          <p:nvPr/>
        </p:nvSpPr>
        <p:spPr bwMode="auto">
          <a:xfrm>
            <a:off x="2855914" y="1412876"/>
            <a:ext cx="6624637" cy="1584325"/>
          </a:xfrm>
          <a:prstGeom prst="rect">
            <a:avLst/>
          </a:prstGeom>
          <a:solidFill>
            <a:srgbClr val="CCFFFF"/>
          </a:solidFill>
          <a:ln w="28575">
            <a:solidFill>
              <a:srgbClr val="008000"/>
            </a:solidFill>
            <a:miter lim="800000"/>
            <a:headEnd/>
            <a:tailEnd/>
          </a:ln>
        </p:spPr>
        <p:txBody>
          <a:bodyPr tIns="82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b="1" dirty="0">
                <a:solidFill>
                  <a:srgbClr val="008080"/>
                </a:solidFill>
                <a:cs typeface="Times New Roman" panose="02020603050405020304" pitchFamily="18" charset="0"/>
              </a:rPr>
              <a:t>charakteristika druhu MOJ ve vztahu k cílovému trhu </a:t>
            </a:r>
            <a:endParaRPr lang="cs-CZ" altLang="cs-CZ" sz="2000" dirty="0">
              <a:solidFill>
                <a:srgbClr val="008080"/>
              </a:solidFill>
            </a:endParaRPr>
          </a:p>
          <a:p>
            <a:pPr>
              <a:spcBef>
                <a:spcPct val="0"/>
              </a:spcBef>
              <a:buClrTx/>
              <a:buSzTx/>
              <a:buFontTx/>
              <a:buNone/>
            </a:pPr>
            <a:r>
              <a:rPr lang="cs-CZ" altLang="cs-CZ" sz="2000" b="1" dirty="0">
                <a:solidFill>
                  <a:srgbClr val="008080"/>
                </a:solidFill>
                <a:cs typeface="Times New Roman" panose="02020603050405020304" pitchFamily="18" charset="0"/>
              </a:rPr>
              <a:t>podrobný popis zboží a služeb </a:t>
            </a:r>
            <a:endParaRPr lang="cs-CZ" altLang="cs-CZ" sz="2000" dirty="0">
              <a:solidFill>
                <a:srgbClr val="008080"/>
              </a:solidFill>
            </a:endParaRPr>
          </a:p>
          <a:p>
            <a:pPr>
              <a:spcBef>
                <a:spcPct val="0"/>
              </a:spcBef>
              <a:buClrTx/>
              <a:buSzTx/>
              <a:buFontTx/>
              <a:buNone/>
            </a:pPr>
            <a:r>
              <a:rPr lang="cs-CZ" altLang="cs-CZ" sz="2000" b="1" dirty="0">
                <a:solidFill>
                  <a:srgbClr val="008080"/>
                </a:solidFill>
                <a:cs typeface="Times New Roman" panose="02020603050405020304" pitchFamily="18" charset="0"/>
              </a:rPr>
              <a:t>forma prodeje </a:t>
            </a:r>
            <a:endParaRPr lang="cs-CZ" altLang="cs-CZ" sz="2000" dirty="0">
              <a:solidFill>
                <a:srgbClr val="008080"/>
              </a:solidFill>
            </a:endParaRPr>
          </a:p>
          <a:p>
            <a:pPr>
              <a:spcBef>
                <a:spcPct val="0"/>
              </a:spcBef>
              <a:buClrTx/>
              <a:buSzTx/>
              <a:buFontTx/>
              <a:buNone/>
            </a:pPr>
            <a:r>
              <a:rPr lang="cs-CZ" altLang="cs-CZ" sz="2000" b="1" dirty="0">
                <a:solidFill>
                  <a:srgbClr val="008080"/>
                </a:solidFill>
                <a:cs typeface="Times New Roman" panose="02020603050405020304" pitchFamily="18" charset="0"/>
              </a:rPr>
              <a:t>podpora prodeje</a:t>
            </a:r>
            <a:endParaRPr lang="cs-CZ" altLang="cs-CZ" sz="2000" dirty="0">
              <a:solidFill>
                <a:srgbClr val="008080"/>
              </a:solidFill>
            </a:endParaRPr>
          </a:p>
        </p:txBody>
      </p:sp>
      <p:sp>
        <p:nvSpPr>
          <p:cNvPr id="5126" name="Text Box 5" descr="Tečkované kosočtverce"/>
          <p:cNvSpPr txBox="1">
            <a:spLocks noChangeArrowheads="1"/>
          </p:cNvSpPr>
          <p:nvPr/>
        </p:nvSpPr>
        <p:spPr bwMode="auto">
          <a:xfrm>
            <a:off x="2855914" y="3213100"/>
            <a:ext cx="6624637" cy="2376488"/>
          </a:xfrm>
          <a:prstGeom prst="rect">
            <a:avLst/>
          </a:prstGeom>
          <a:solidFill>
            <a:schemeClr val="accent6">
              <a:lumMod val="20000"/>
              <a:lumOff val="80000"/>
            </a:schemeClr>
          </a:solidFill>
          <a:ln w="28575">
            <a:solidFill>
              <a:srgbClr val="008000"/>
            </a:solidFill>
            <a:miter lim="800000"/>
            <a:headEnd/>
            <a:tailEnd/>
          </a:ln>
        </p:spPr>
        <p:txBody>
          <a:bodyPr tIns="82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b="1" dirty="0">
                <a:solidFill>
                  <a:srgbClr val="008080"/>
                </a:solidFill>
                <a:cs typeface="Times New Roman" panose="02020603050405020304" pitchFamily="18" charset="0"/>
              </a:rPr>
              <a:t>průzkum trhu</a:t>
            </a:r>
            <a:endParaRPr lang="cs-CZ" altLang="cs-CZ" sz="2000" dirty="0">
              <a:solidFill>
                <a:srgbClr val="008080"/>
              </a:solidFill>
            </a:endParaRPr>
          </a:p>
          <a:p>
            <a:pPr>
              <a:spcBef>
                <a:spcPct val="0"/>
              </a:spcBef>
              <a:buClrTx/>
              <a:buSzTx/>
              <a:buFontTx/>
              <a:buNone/>
            </a:pPr>
            <a:r>
              <a:rPr lang="cs-CZ" altLang="cs-CZ" sz="2000" b="1" dirty="0">
                <a:solidFill>
                  <a:srgbClr val="008080"/>
                </a:solidFill>
                <a:cs typeface="Times New Roman" panose="02020603050405020304" pitchFamily="18" charset="0"/>
              </a:rPr>
              <a:t>umístění prodejny - akční rádius - odhad počtu zákazníků</a:t>
            </a:r>
            <a:endParaRPr lang="cs-CZ" altLang="cs-CZ" sz="2000" dirty="0">
              <a:solidFill>
                <a:srgbClr val="008080"/>
              </a:solidFill>
            </a:endParaRPr>
          </a:p>
          <a:p>
            <a:pPr>
              <a:spcBef>
                <a:spcPct val="0"/>
              </a:spcBef>
              <a:buClrTx/>
              <a:buSzTx/>
              <a:buFontTx/>
              <a:buNone/>
            </a:pPr>
            <a:r>
              <a:rPr lang="cs-CZ" altLang="cs-CZ" sz="2000" b="1" dirty="0">
                <a:solidFill>
                  <a:srgbClr val="008080"/>
                </a:solidFill>
                <a:cs typeface="Times New Roman" panose="02020603050405020304" pitchFamily="18" charset="0"/>
              </a:rPr>
              <a:t>spádové poměry</a:t>
            </a:r>
            <a:endParaRPr lang="cs-CZ" altLang="cs-CZ" sz="2000" dirty="0">
              <a:solidFill>
                <a:srgbClr val="008080"/>
              </a:solidFill>
            </a:endParaRPr>
          </a:p>
          <a:p>
            <a:pPr>
              <a:spcBef>
                <a:spcPct val="0"/>
              </a:spcBef>
              <a:buClrTx/>
              <a:buSzTx/>
              <a:buFontTx/>
              <a:buNone/>
            </a:pPr>
            <a:r>
              <a:rPr lang="cs-CZ" altLang="cs-CZ" sz="2000" b="1" dirty="0">
                <a:solidFill>
                  <a:srgbClr val="008080"/>
                </a:solidFill>
                <a:cs typeface="Times New Roman" panose="02020603050405020304" pitchFamily="18" charset="0"/>
              </a:rPr>
              <a:t>odhad plánu prodeje - roční rozpracování na měsíce</a:t>
            </a:r>
            <a:endParaRPr lang="cs-CZ" altLang="cs-CZ" sz="2000" dirty="0">
              <a:solidFill>
                <a:srgbClr val="008080"/>
              </a:solidFill>
            </a:endParaRPr>
          </a:p>
          <a:p>
            <a:pPr>
              <a:spcBef>
                <a:spcPct val="0"/>
              </a:spcBef>
              <a:buClrTx/>
              <a:buSzTx/>
              <a:buFontTx/>
              <a:buNone/>
            </a:pPr>
            <a:r>
              <a:rPr lang="cs-CZ" altLang="cs-CZ" sz="2000" b="1" dirty="0">
                <a:solidFill>
                  <a:srgbClr val="008080"/>
                </a:solidFill>
                <a:cs typeface="Times New Roman" panose="02020603050405020304" pitchFamily="18" charset="0"/>
              </a:rPr>
              <a:t>analýza konkurence, její tržní potenciál</a:t>
            </a:r>
            <a:endParaRPr lang="cs-CZ" altLang="cs-CZ" sz="2000" dirty="0">
              <a:solidFill>
                <a:srgbClr val="008080"/>
              </a:solidFill>
            </a:endParaRPr>
          </a:p>
          <a:p>
            <a:pPr>
              <a:spcBef>
                <a:spcPct val="0"/>
              </a:spcBef>
              <a:buClrTx/>
              <a:buSzTx/>
              <a:buFontTx/>
              <a:buNone/>
            </a:pPr>
            <a:r>
              <a:rPr lang="cs-CZ" altLang="cs-CZ" sz="2000" b="1" dirty="0">
                <a:solidFill>
                  <a:srgbClr val="008080"/>
                </a:solidFill>
                <a:cs typeface="Times New Roman" panose="02020603050405020304" pitchFamily="18" charset="0"/>
              </a:rPr>
              <a:t>vlastní konkurenceschopnost</a:t>
            </a:r>
            <a:endParaRPr lang="cs-CZ" altLang="cs-CZ" sz="2000" dirty="0">
              <a:solidFill>
                <a:srgbClr val="008080"/>
              </a:solidFill>
            </a:endParaRPr>
          </a:p>
        </p:txBody>
      </p:sp>
      <p:sp>
        <p:nvSpPr>
          <p:cNvPr id="5127" name="Rectangle 9"/>
          <p:cNvSpPr>
            <a:spLocks noChangeArrowheads="1"/>
          </p:cNvSpPr>
          <p:nvPr/>
        </p:nvSpPr>
        <p:spPr bwMode="auto">
          <a:xfrm>
            <a:off x="1524001" y="16854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5128" name="Rectangle 11"/>
          <p:cNvSpPr>
            <a:spLocks noChangeArrowheads="1"/>
          </p:cNvSpPr>
          <p:nvPr/>
        </p:nvSpPr>
        <p:spPr bwMode="auto">
          <a:xfrm>
            <a:off x="1524000" y="1870076"/>
            <a:ext cx="1841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000">
              <a:cs typeface="Times New Roman" panose="02020603050405020304" pitchFamily="18" charset="0"/>
            </a:endParaRPr>
          </a:p>
          <a:p>
            <a:pPr>
              <a:spcBef>
                <a:spcPct val="0"/>
              </a:spcBef>
              <a:buClrTx/>
              <a:buSzTx/>
              <a:buFontTx/>
              <a:buNone/>
            </a:pPr>
            <a:br>
              <a:rPr lang="cs-CZ" altLang="cs-CZ" sz="1000">
                <a:cs typeface="Times New Roman" panose="02020603050405020304" pitchFamily="18" charset="0"/>
              </a:rPr>
            </a:br>
            <a:endParaRPr lang="cs-CZ" altLang="cs-CZ" sz="1800"/>
          </a:p>
        </p:txBody>
      </p:sp>
      <p:sp>
        <p:nvSpPr>
          <p:cNvPr id="5129" name="Rectangle 12"/>
          <p:cNvSpPr>
            <a:spLocks noChangeArrowheads="1"/>
          </p:cNvSpPr>
          <p:nvPr/>
        </p:nvSpPr>
        <p:spPr bwMode="auto">
          <a:xfrm>
            <a:off x="1524001" y="23569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5130" name="Rectangle 14"/>
          <p:cNvSpPr>
            <a:spLocks noChangeArrowheads="1"/>
          </p:cNvSpPr>
          <p:nvPr/>
        </p:nvSpPr>
        <p:spPr bwMode="auto">
          <a:xfrm>
            <a:off x="1524000" y="2541588"/>
            <a:ext cx="1841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000">
              <a:cs typeface="Times New Roman" panose="02020603050405020304" pitchFamily="18" charset="0"/>
            </a:endParaRPr>
          </a:p>
          <a:p>
            <a:pPr>
              <a:spcBef>
                <a:spcPct val="0"/>
              </a:spcBef>
              <a:buClrTx/>
              <a:buSzTx/>
              <a:buFontTx/>
              <a:buNone/>
            </a:pPr>
            <a:br>
              <a:rPr lang="cs-CZ" altLang="cs-CZ" sz="1000">
                <a:cs typeface="Times New Roman" panose="02020603050405020304" pitchFamily="18" charset="0"/>
              </a:rPr>
            </a:br>
            <a:endParaRPr lang="cs-CZ" altLang="cs-CZ" sz="1800"/>
          </a:p>
        </p:txBody>
      </p:sp>
      <p:sp>
        <p:nvSpPr>
          <p:cNvPr id="5131" name="Text Box 15"/>
          <p:cNvSpPr txBox="1">
            <a:spLocks noChangeArrowheads="1"/>
          </p:cNvSpPr>
          <p:nvPr/>
        </p:nvSpPr>
        <p:spPr bwMode="auto">
          <a:xfrm>
            <a:off x="2855913" y="5949950"/>
            <a:ext cx="6553200" cy="457200"/>
          </a:xfrm>
          <a:prstGeom prst="rect">
            <a:avLst/>
          </a:prstGeom>
          <a:solidFill>
            <a:srgbClr val="CCFFFF"/>
          </a:solidFill>
          <a:ln w="28575">
            <a:solidFill>
              <a:srgbClr val="008000"/>
            </a:solidFill>
            <a:miter lim="800000"/>
            <a:headEnd/>
            <a:tailEnd/>
          </a:ln>
        </p:spPr>
        <p:txBody>
          <a:bodyPr tIns="82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000" b="1" dirty="0">
                <a:solidFill>
                  <a:srgbClr val="800000"/>
                </a:solidFill>
              </a:rPr>
              <a:t>Projekt prodejny - řešení exteriéru a interiéru</a:t>
            </a:r>
          </a:p>
          <a:p>
            <a:pPr eaLnBrk="1" hangingPunct="1">
              <a:spcBef>
                <a:spcPct val="0"/>
              </a:spcBef>
              <a:buClrTx/>
              <a:buSzTx/>
              <a:buFontTx/>
              <a:buNone/>
            </a:pPr>
            <a:endParaRPr lang="cs-CZ" altLang="cs-CZ" sz="1800" dirty="0"/>
          </a:p>
        </p:txBody>
      </p:sp>
      <p:sp>
        <p:nvSpPr>
          <p:cNvPr id="5132" name="AutoShape 16"/>
          <p:cNvSpPr>
            <a:spLocks noChangeArrowheads="1"/>
          </p:cNvSpPr>
          <p:nvPr/>
        </p:nvSpPr>
        <p:spPr bwMode="auto">
          <a:xfrm>
            <a:off x="562497" y="5813425"/>
            <a:ext cx="457200" cy="3651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6">
              <a:lumMod val="20000"/>
              <a:lumOff val="80000"/>
            </a:schemeClr>
          </a:solidFill>
          <a:ln w="9525">
            <a:solidFill>
              <a:srgbClr val="000000"/>
            </a:solidFill>
            <a:miter lim="800000"/>
            <a:headEnd/>
            <a:tailEnd/>
          </a:ln>
        </p:spPr>
        <p:txBody>
          <a:bodyPr/>
          <a:lstStyle/>
          <a:p>
            <a:endParaRPr lang="cs-CZ"/>
          </a:p>
        </p:txBody>
      </p:sp>
      <p:pic>
        <p:nvPicPr>
          <p:cNvPr id="13" name="Obráze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3784612387"/>
      </p:ext>
    </p:extLst>
  </p:cSld>
  <p:clrMapOvr>
    <a:masterClrMapping/>
  </p:clrMapOvr>
  <p:transition>
    <p:cover dir="d"/>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253463" y="261938"/>
            <a:ext cx="7235444" cy="785813"/>
          </a:xfrm>
          <a:prstGeom prst="rect">
            <a:avLst/>
          </a:prstGeom>
          <a:solidFill>
            <a:schemeClr val="accent6">
              <a:lumMod val="20000"/>
              <a:lumOff val="80000"/>
            </a:schemeClr>
          </a:solidFill>
          <a:ln w="76200">
            <a:solidFill>
              <a:srgbClr val="008080"/>
            </a:solidFill>
            <a:miter lim="800000"/>
            <a:headEnd/>
            <a:tailEnd/>
          </a:ln>
        </p:spPr>
        <p:txBody>
          <a:bodyPr tIns="118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800" b="1" dirty="0">
                <a:solidFill>
                  <a:srgbClr val="008080"/>
                </a:solidFill>
              </a:rPr>
              <a:t>Zřizování prodejny z pohledu hygieny</a:t>
            </a:r>
            <a:endParaRPr lang="cs-CZ" altLang="cs-CZ" sz="2800" dirty="0">
              <a:solidFill>
                <a:srgbClr val="008080"/>
              </a:solidFill>
            </a:endParaRPr>
          </a:p>
        </p:txBody>
      </p:sp>
      <p:sp>
        <p:nvSpPr>
          <p:cNvPr id="6147" name="Oval 10"/>
          <p:cNvSpPr>
            <a:spLocks noChangeAspect="1" noChangeArrowheads="1"/>
          </p:cNvSpPr>
          <p:nvPr/>
        </p:nvSpPr>
        <p:spPr bwMode="auto">
          <a:xfrm>
            <a:off x="759619" y="1368944"/>
            <a:ext cx="3013075" cy="774700"/>
          </a:xfrm>
          <a:prstGeom prst="ellipse">
            <a:avLst/>
          </a:prstGeom>
          <a:solidFill>
            <a:srgbClr val="FFFFCC"/>
          </a:solidFill>
          <a:ln w="28575">
            <a:solidFill>
              <a:srgbClr val="008080"/>
            </a:solidFill>
            <a:round/>
            <a:headEnd/>
            <a:tailEnd/>
          </a:ln>
        </p:spPr>
        <p:txBody>
          <a:bodyPr tIns="154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000" b="1" dirty="0">
                <a:solidFill>
                  <a:srgbClr val="008080"/>
                </a:solidFill>
                <a:cs typeface="Times New Roman" panose="02020603050405020304" pitchFamily="18" charset="0"/>
              </a:rPr>
              <a:t>Povolení stavby</a:t>
            </a:r>
            <a:endParaRPr lang="cs-CZ" altLang="cs-CZ" sz="2000" dirty="0">
              <a:solidFill>
                <a:srgbClr val="008080"/>
              </a:solidFill>
            </a:endParaRPr>
          </a:p>
        </p:txBody>
      </p:sp>
      <p:sp>
        <p:nvSpPr>
          <p:cNvPr id="6148" name="AutoShape 9"/>
          <p:cNvSpPr>
            <a:spLocks noChangeArrowheads="1"/>
          </p:cNvSpPr>
          <p:nvPr/>
        </p:nvSpPr>
        <p:spPr bwMode="auto">
          <a:xfrm>
            <a:off x="5165063" y="1561307"/>
            <a:ext cx="639763" cy="274637"/>
          </a:xfrm>
          <a:prstGeom prst="leftRightArrow">
            <a:avLst>
              <a:gd name="adj1" fmla="val 50000"/>
              <a:gd name="adj2" fmla="val 46590"/>
            </a:avLst>
          </a:prstGeom>
          <a:solidFill>
            <a:srgbClr val="008080"/>
          </a:solidFill>
          <a:ln w="28575">
            <a:solidFill>
              <a:srgbClr val="FFFF00"/>
            </a:solidFill>
            <a:miter lim="800000"/>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149" name="Oval 5"/>
          <p:cNvSpPr>
            <a:spLocks noChangeAspect="1" noChangeArrowheads="1"/>
          </p:cNvSpPr>
          <p:nvPr/>
        </p:nvSpPr>
        <p:spPr bwMode="auto">
          <a:xfrm>
            <a:off x="733129" y="2379084"/>
            <a:ext cx="2868612" cy="936625"/>
          </a:xfrm>
          <a:prstGeom prst="ellipse">
            <a:avLst/>
          </a:prstGeom>
          <a:solidFill>
            <a:srgbClr val="FFFFCC"/>
          </a:solidFill>
          <a:ln w="28575">
            <a:solidFill>
              <a:srgbClr val="008080"/>
            </a:solidFill>
            <a:round/>
            <a:headEnd/>
            <a:tailEnd/>
          </a:ln>
        </p:spPr>
        <p:txBody>
          <a:bodyPr tIns="82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000" b="1" dirty="0">
                <a:solidFill>
                  <a:srgbClr val="008080"/>
                </a:solidFill>
                <a:cs typeface="Times New Roman" panose="02020603050405020304" pitchFamily="18" charset="0"/>
              </a:rPr>
              <a:t>Zdravotní aspekty</a:t>
            </a:r>
            <a:r>
              <a:rPr lang="cs-CZ" altLang="cs-CZ" sz="2000" dirty="0">
                <a:solidFill>
                  <a:srgbClr val="008080"/>
                </a:solidFill>
              </a:rPr>
              <a:t> </a:t>
            </a:r>
            <a:r>
              <a:rPr lang="cs-CZ" altLang="cs-CZ" sz="2000" b="1" dirty="0">
                <a:solidFill>
                  <a:srgbClr val="008080"/>
                </a:solidFill>
                <a:cs typeface="Times New Roman" panose="02020603050405020304" pitchFamily="18" charset="0"/>
              </a:rPr>
              <a:t>stavby</a:t>
            </a:r>
            <a:endParaRPr lang="cs-CZ" altLang="cs-CZ" sz="2000" dirty="0">
              <a:solidFill>
                <a:srgbClr val="008080"/>
              </a:solidFill>
            </a:endParaRPr>
          </a:p>
        </p:txBody>
      </p:sp>
      <p:sp>
        <p:nvSpPr>
          <p:cNvPr id="6150" name="AutoShape 7"/>
          <p:cNvSpPr>
            <a:spLocks noChangeArrowheads="1"/>
          </p:cNvSpPr>
          <p:nvPr/>
        </p:nvSpPr>
        <p:spPr bwMode="auto">
          <a:xfrm>
            <a:off x="5159376" y="2708275"/>
            <a:ext cx="639763" cy="274638"/>
          </a:xfrm>
          <a:prstGeom prst="leftRightArrow">
            <a:avLst>
              <a:gd name="adj1" fmla="val 50000"/>
              <a:gd name="adj2" fmla="val 46590"/>
            </a:avLst>
          </a:prstGeom>
          <a:solidFill>
            <a:srgbClr val="008080"/>
          </a:solidFill>
          <a:ln w="28575">
            <a:solidFill>
              <a:srgbClr val="FFFF00"/>
            </a:solidFill>
            <a:miter lim="800000"/>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151" name="Text Box 8"/>
          <p:cNvSpPr txBox="1">
            <a:spLocks noChangeArrowheads="1"/>
          </p:cNvSpPr>
          <p:nvPr/>
        </p:nvSpPr>
        <p:spPr bwMode="auto">
          <a:xfrm>
            <a:off x="6816725" y="1412876"/>
            <a:ext cx="3600450" cy="633413"/>
          </a:xfrm>
          <a:prstGeom prst="rect">
            <a:avLst/>
          </a:prstGeom>
          <a:solidFill>
            <a:schemeClr val="accent6">
              <a:lumMod val="20000"/>
              <a:lumOff val="80000"/>
            </a:schemeClr>
          </a:solidFill>
          <a:ln w="38100">
            <a:solidFill>
              <a:srgbClr val="008080"/>
            </a:solidFill>
            <a:miter lim="800000"/>
            <a:headEnd/>
            <a:tailEnd/>
          </a:ln>
        </p:spPr>
        <p:txBody>
          <a:bodyPr tIns="82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000" b="1" dirty="0">
                <a:solidFill>
                  <a:srgbClr val="008080"/>
                </a:solidFill>
                <a:cs typeface="Times New Roman" panose="02020603050405020304" pitchFamily="18" charset="0"/>
              </a:rPr>
              <a:t>Příslušný stavební úřad</a:t>
            </a:r>
            <a:endParaRPr lang="cs-CZ" altLang="cs-CZ" sz="2000" dirty="0">
              <a:solidFill>
                <a:srgbClr val="008080"/>
              </a:solidFill>
            </a:endParaRPr>
          </a:p>
        </p:txBody>
      </p:sp>
      <p:sp>
        <p:nvSpPr>
          <p:cNvPr id="6152" name="Text Box 6"/>
          <p:cNvSpPr txBox="1">
            <a:spLocks noChangeArrowheads="1"/>
          </p:cNvSpPr>
          <p:nvPr/>
        </p:nvSpPr>
        <p:spPr bwMode="auto">
          <a:xfrm>
            <a:off x="6816726" y="2349501"/>
            <a:ext cx="3527425" cy="550863"/>
          </a:xfrm>
          <a:prstGeom prst="rect">
            <a:avLst/>
          </a:prstGeom>
          <a:solidFill>
            <a:schemeClr val="accent6">
              <a:lumMod val="20000"/>
              <a:lumOff val="80000"/>
            </a:schemeClr>
          </a:solidFill>
          <a:ln w="38100">
            <a:solidFill>
              <a:srgbClr val="008080"/>
            </a:solidFill>
            <a:miter lim="800000"/>
            <a:headEnd/>
            <a:tailEnd/>
          </a:ln>
        </p:spPr>
        <p:txBody>
          <a:bodyPr tIns="118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000" b="1" dirty="0">
                <a:solidFill>
                  <a:srgbClr val="008080"/>
                </a:solidFill>
                <a:cs typeface="Times New Roman" panose="02020603050405020304" pitchFamily="18" charset="0"/>
              </a:rPr>
              <a:t>Okresní hygienik</a:t>
            </a:r>
            <a:endParaRPr lang="cs-CZ" altLang="cs-CZ" sz="2000" dirty="0">
              <a:solidFill>
                <a:srgbClr val="008080"/>
              </a:solidFill>
            </a:endParaRPr>
          </a:p>
        </p:txBody>
      </p:sp>
      <p:sp>
        <p:nvSpPr>
          <p:cNvPr id="6153" name="Rectangle 11"/>
          <p:cNvSpPr>
            <a:spLocks noChangeArrowheads="1"/>
          </p:cNvSpPr>
          <p:nvPr/>
        </p:nvSpPr>
        <p:spPr bwMode="auto">
          <a:xfrm>
            <a:off x="1524001" y="18044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154" name="Rectangle 15"/>
          <p:cNvSpPr>
            <a:spLocks noChangeArrowheads="1"/>
          </p:cNvSpPr>
          <p:nvPr/>
        </p:nvSpPr>
        <p:spPr bwMode="auto">
          <a:xfrm>
            <a:off x="1562101" y="36348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155" name="Rectangle 17"/>
          <p:cNvSpPr>
            <a:spLocks noChangeArrowheads="1"/>
          </p:cNvSpPr>
          <p:nvPr/>
        </p:nvSpPr>
        <p:spPr bwMode="auto">
          <a:xfrm>
            <a:off x="1562100" y="3819526"/>
            <a:ext cx="1841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000">
              <a:cs typeface="Times New Roman" panose="02020603050405020304" pitchFamily="18" charset="0"/>
            </a:endParaRPr>
          </a:p>
          <a:p>
            <a:pPr>
              <a:spcBef>
                <a:spcPct val="0"/>
              </a:spcBef>
              <a:buClrTx/>
              <a:buSzTx/>
              <a:buFontTx/>
              <a:buNone/>
            </a:pPr>
            <a:br>
              <a:rPr lang="cs-CZ" altLang="cs-CZ" sz="1000">
                <a:cs typeface="Times New Roman" panose="02020603050405020304" pitchFamily="18" charset="0"/>
              </a:rPr>
            </a:br>
            <a:endParaRPr lang="cs-CZ" altLang="cs-CZ" sz="1800"/>
          </a:p>
        </p:txBody>
      </p:sp>
      <p:sp>
        <p:nvSpPr>
          <p:cNvPr id="6156" name="Rectangle 19"/>
          <p:cNvSpPr>
            <a:spLocks noChangeArrowheads="1"/>
          </p:cNvSpPr>
          <p:nvPr/>
        </p:nvSpPr>
        <p:spPr bwMode="auto">
          <a:xfrm>
            <a:off x="3143250" y="33178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157" name="AutoShape 22"/>
          <p:cNvSpPr>
            <a:spLocks noChangeArrowheads="1"/>
          </p:cNvSpPr>
          <p:nvPr/>
        </p:nvSpPr>
        <p:spPr bwMode="auto">
          <a:xfrm>
            <a:off x="3341853" y="3551149"/>
            <a:ext cx="4392612" cy="1463675"/>
          </a:xfrm>
          <a:prstGeom prst="downArrowCallout">
            <a:avLst>
              <a:gd name="adj1" fmla="val 75027"/>
              <a:gd name="adj2" fmla="val 75027"/>
              <a:gd name="adj3" fmla="val 16667"/>
              <a:gd name="adj4" fmla="val 66667"/>
            </a:avLst>
          </a:prstGeom>
          <a:solidFill>
            <a:srgbClr val="CCFFFF"/>
          </a:solidFill>
          <a:ln w="38100">
            <a:solidFill>
              <a:srgbClr val="008080"/>
            </a:solidFill>
            <a:miter lim="800000"/>
            <a:headEnd/>
            <a:tailEnd/>
          </a:ln>
        </p:spPr>
        <p:txBody>
          <a:bodyPr tIns="82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000" b="1" dirty="0">
                <a:solidFill>
                  <a:srgbClr val="009999"/>
                </a:solidFill>
                <a:cs typeface="Times New Roman" panose="02020603050405020304" pitchFamily="18" charset="0"/>
              </a:rPr>
              <a:t>Doporučení: spolupráce s hygieniky na</a:t>
            </a:r>
            <a:r>
              <a:rPr lang="cs-CZ" altLang="cs-CZ" sz="2000" dirty="0">
                <a:solidFill>
                  <a:srgbClr val="009999"/>
                </a:solidFill>
                <a:cs typeface="Times New Roman" panose="02020603050405020304" pitchFamily="18" charset="0"/>
              </a:rPr>
              <a:t> </a:t>
            </a:r>
            <a:r>
              <a:rPr lang="cs-CZ" altLang="cs-CZ" sz="2000" b="1" dirty="0">
                <a:solidFill>
                  <a:srgbClr val="009999"/>
                </a:solidFill>
                <a:cs typeface="Times New Roman" panose="02020603050405020304" pitchFamily="18" charset="0"/>
              </a:rPr>
              <a:t>investičním záměru</a:t>
            </a:r>
            <a:endParaRPr lang="cs-CZ" altLang="cs-CZ" sz="2000" dirty="0">
              <a:solidFill>
                <a:srgbClr val="009999"/>
              </a:solidFill>
            </a:endParaRPr>
          </a:p>
          <a:p>
            <a:pPr algn="ctr">
              <a:spcBef>
                <a:spcPct val="0"/>
              </a:spcBef>
              <a:buClrTx/>
              <a:buSzTx/>
              <a:buFontTx/>
              <a:buNone/>
            </a:pPr>
            <a:r>
              <a:rPr lang="cs-CZ" altLang="cs-CZ" sz="2000" b="1" dirty="0">
                <a:solidFill>
                  <a:srgbClr val="009999"/>
                </a:solidFill>
                <a:cs typeface="Times New Roman" panose="02020603050405020304" pitchFamily="18" charset="0"/>
              </a:rPr>
              <a:t>projektu</a:t>
            </a:r>
            <a:endParaRPr lang="cs-CZ" altLang="cs-CZ" sz="2000" dirty="0">
              <a:solidFill>
                <a:srgbClr val="009999"/>
              </a:solidFill>
            </a:endParaRPr>
          </a:p>
        </p:txBody>
      </p:sp>
      <p:sp>
        <p:nvSpPr>
          <p:cNvPr id="6158" name="Text Box 21"/>
          <p:cNvSpPr txBox="1">
            <a:spLocks noChangeArrowheads="1"/>
          </p:cNvSpPr>
          <p:nvPr/>
        </p:nvSpPr>
        <p:spPr bwMode="auto">
          <a:xfrm>
            <a:off x="3900653" y="5403762"/>
            <a:ext cx="3275012" cy="790575"/>
          </a:xfrm>
          <a:prstGeom prst="rect">
            <a:avLst/>
          </a:prstGeom>
          <a:solidFill>
            <a:srgbClr val="FFFFCC"/>
          </a:solidFill>
          <a:ln w="38100">
            <a:solidFill>
              <a:srgbClr val="008080"/>
            </a:solidFill>
            <a:miter lim="800000"/>
            <a:headEnd/>
            <a:tailEnd/>
          </a:ln>
        </p:spPr>
        <p:txBody>
          <a:bodyPr tIns="118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000" b="1" dirty="0">
                <a:solidFill>
                  <a:srgbClr val="008080"/>
                </a:solidFill>
                <a:cs typeface="Times New Roman" panose="02020603050405020304" pitchFamily="18" charset="0"/>
              </a:rPr>
              <a:t>Urychlení schvalovacího - kolaudačního řízení</a:t>
            </a:r>
            <a:endParaRPr lang="cs-CZ" altLang="cs-CZ" sz="2000" dirty="0">
              <a:solidFill>
                <a:srgbClr val="008080"/>
              </a:solidFill>
            </a:endParaRPr>
          </a:p>
        </p:txBody>
      </p:sp>
      <p:sp>
        <p:nvSpPr>
          <p:cNvPr id="6160" name="Rectangle 27"/>
          <p:cNvSpPr>
            <a:spLocks noChangeArrowheads="1"/>
          </p:cNvSpPr>
          <p:nvPr/>
        </p:nvSpPr>
        <p:spPr bwMode="auto">
          <a:xfrm>
            <a:off x="1524000" y="1679575"/>
            <a:ext cx="1841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000">
              <a:cs typeface="Times New Roman" panose="02020603050405020304" pitchFamily="18" charset="0"/>
            </a:endParaRPr>
          </a:p>
          <a:p>
            <a:pPr>
              <a:spcBef>
                <a:spcPct val="0"/>
              </a:spcBef>
              <a:buClrTx/>
              <a:buSzTx/>
              <a:buFontTx/>
              <a:buNone/>
            </a:pPr>
            <a:br>
              <a:rPr lang="cs-CZ" altLang="cs-CZ" sz="1000">
                <a:cs typeface="Times New Roman" panose="02020603050405020304" pitchFamily="18" charset="0"/>
              </a:rPr>
            </a:br>
            <a:endParaRPr lang="cs-CZ" altLang="cs-CZ" sz="1100"/>
          </a:p>
          <a:p>
            <a:pPr>
              <a:spcBef>
                <a:spcPct val="0"/>
              </a:spcBef>
              <a:buClrTx/>
              <a:buSzTx/>
              <a:buFontTx/>
              <a:buNone/>
            </a:pPr>
            <a:endParaRPr lang="cs-CZ" altLang="cs-CZ" sz="1800"/>
          </a:p>
        </p:txBody>
      </p:sp>
      <p:sp>
        <p:nvSpPr>
          <p:cNvPr id="6161" name="Rectangle 29"/>
          <p:cNvSpPr>
            <a:spLocks noChangeArrowheads="1"/>
          </p:cNvSpPr>
          <p:nvPr/>
        </p:nvSpPr>
        <p:spPr bwMode="auto">
          <a:xfrm>
            <a:off x="1524000" y="2519363"/>
            <a:ext cx="1119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br>
              <a:rPr lang="cs-CZ" altLang="cs-CZ" sz="1000">
                <a:cs typeface="Times New Roman" panose="02020603050405020304" pitchFamily="18" charset="0"/>
              </a:rPr>
            </a:br>
            <a:r>
              <a:rPr lang="cs-CZ" altLang="cs-CZ" sz="1400" b="1">
                <a:cs typeface="Times New Roman" panose="02020603050405020304" pitchFamily="18" charset="0"/>
              </a:rPr>
              <a:t>                   </a:t>
            </a:r>
            <a:endParaRPr lang="cs-CZ" altLang="cs-CZ" sz="1800"/>
          </a:p>
        </p:txBody>
      </p:sp>
      <p:pic>
        <p:nvPicPr>
          <p:cNvPr id="18" name="Obráze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167697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253463" y="261938"/>
            <a:ext cx="7767707" cy="785813"/>
          </a:xfrm>
          <a:prstGeom prst="rect">
            <a:avLst/>
          </a:prstGeom>
          <a:solidFill>
            <a:schemeClr val="accent6">
              <a:lumMod val="20000"/>
              <a:lumOff val="80000"/>
            </a:schemeClr>
          </a:solidFill>
          <a:ln w="76200">
            <a:solidFill>
              <a:srgbClr val="008080"/>
            </a:solidFill>
            <a:miter lim="800000"/>
            <a:headEnd/>
            <a:tailEnd/>
          </a:ln>
        </p:spPr>
        <p:txBody>
          <a:bodyPr tIns="118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b="1" dirty="0">
                <a:solidFill>
                  <a:srgbClr val="008080"/>
                </a:solidFill>
              </a:rPr>
              <a:t>Zřizování prodejny z pohledu hygieny</a:t>
            </a:r>
            <a:endParaRPr lang="cs-CZ" altLang="cs-CZ" dirty="0">
              <a:solidFill>
                <a:srgbClr val="008080"/>
              </a:solidFill>
            </a:endParaRPr>
          </a:p>
        </p:txBody>
      </p:sp>
      <p:sp>
        <p:nvSpPr>
          <p:cNvPr id="6153" name="Rectangle 11"/>
          <p:cNvSpPr>
            <a:spLocks noChangeArrowheads="1"/>
          </p:cNvSpPr>
          <p:nvPr/>
        </p:nvSpPr>
        <p:spPr bwMode="auto">
          <a:xfrm>
            <a:off x="1524001" y="18044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154" name="Rectangle 15"/>
          <p:cNvSpPr>
            <a:spLocks noChangeArrowheads="1"/>
          </p:cNvSpPr>
          <p:nvPr/>
        </p:nvSpPr>
        <p:spPr bwMode="auto">
          <a:xfrm>
            <a:off x="1562101" y="36348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155" name="Rectangle 17"/>
          <p:cNvSpPr>
            <a:spLocks noChangeArrowheads="1"/>
          </p:cNvSpPr>
          <p:nvPr/>
        </p:nvSpPr>
        <p:spPr bwMode="auto">
          <a:xfrm>
            <a:off x="1562100" y="3819526"/>
            <a:ext cx="1841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000">
              <a:cs typeface="Times New Roman" panose="02020603050405020304" pitchFamily="18" charset="0"/>
            </a:endParaRPr>
          </a:p>
          <a:p>
            <a:pPr>
              <a:spcBef>
                <a:spcPct val="0"/>
              </a:spcBef>
              <a:buClrTx/>
              <a:buSzTx/>
              <a:buFontTx/>
              <a:buNone/>
            </a:pPr>
            <a:br>
              <a:rPr lang="cs-CZ" altLang="cs-CZ" sz="1000">
                <a:cs typeface="Times New Roman" panose="02020603050405020304" pitchFamily="18" charset="0"/>
              </a:rPr>
            </a:br>
            <a:endParaRPr lang="cs-CZ" altLang="cs-CZ" sz="1800"/>
          </a:p>
        </p:txBody>
      </p:sp>
      <p:sp>
        <p:nvSpPr>
          <p:cNvPr id="6156" name="Rectangle 19"/>
          <p:cNvSpPr>
            <a:spLocks noChangeArrowheads="1"/>
          </p:cNvSpPr>
          <p:nvPr/>
        </p:nvSpPr>
        <p:spPr bwMode="auto">
          <a:xfrm>
            <a:off x="3143250" y="33178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159" name="Text Box 20"/>
          <p:cNvSpPr txBox="1">
            <a:spLocks noChangeArrowheads="1"/>
          </p:cNvSpPr>
          <p:nvPr/>
        </p:nvSpPr>
        <p:spPr bwMode="auto">
          <a:xfrm>
            <a:off x="837460" y="1804472"/>
            <a:ext cx="7337549" cy="4045892"/>
          </a:xfrm>
          <a:prstGeom prst="rect">
            <a:avLst/>
          </a:prstGeom>
          <a:solidFill>
            <a:srgbClr val="FFFF00"/>
          </a:solidFill>
          <a:ln w="38100">
            <a:solidFill>
              <a:srgbClr val="008080"/>
            </a:solidFill>
            <a:miter lim="800000"/>
            <a:headEnd/>
            <a:tailEnd/>
          </a:ln>
        </p:spPr>
        <p:txBody>
          <a:bodyPr tIns="118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800" b="1" dirty="0">
                <a:solidFill>
                  <a:srgbClr val="008080"/>
                </a:solidFill>
                <a:cs typeface="Times New Roman" panose="02020603050405020304" pitchFamily="18" charset="0"/>
              </a:rPr>
              <a:t>Projekt prodejny musí řešit:</a:t>
            </a:r>
            <a:endParaRPr lang="cs-CZ" altLang="cs-CZ" sz="2800" dirty="0">
              <a:solidFill>
                <a:srgbClr val="008080"/>
              </a:solidFill>
            </a:endParaRPr>
          </a:p>
          <a:p>
            <a:pPr>
              <a:spcBef>
                <a:spcPct val="0"/>
              </a:spcBef>
              <a:buClrTx/>
              <a:buSzTx/>
              <a:buFontTx/>
              <a:buNone/>
            </a:pPr>
            <a:r>
              <a:rPr lang="cs-CZ" altLang="cs-CZ" sz="2800" b="1" dirty="0">
                <a:solidFill>
                  <a:srgbClr val="008080"/>
                </a:solidFill>
                <a:cs typeface="Times New Roman" panose="02020603050405020304" pitchFamily="18" charset="0"/>
              </a:rPr>
              <a:t>Plochy (dostatečně dimenzované prodejní a skladovací prostory) </a:t>
            </a:r>
            <a:endParaRPr lang="cs-CZ" altLang="cs-CZ" sz="2800" dirty="0">
              <a:solidFill>
                <a:srgbClr val="008080"/>
              </a:solidFill>
            </a:endParaRPr>
          </a:p>
          <a:p>
            <a:pPr>
              <a:spcBef>
                <a:spcPct val="0"/>
              </a:spcBef>
              <a:buClrTx/>
              <a:buSzTx/>
              <a:buFontTx/>
              <a:buNone/>
            </a:pPr>
            <a:r>
              <a:rPr lang="cs-CZ" altLang="cs-CZ" sz="2800" b="1" dirty="0">
                <a:solidFill>
                  <a:srgbClr val="008080"/>
                </a:solidFill>
                <a:cs typeface="Times New Roman" panose="02020603050405020304" pitchFamily="18" charset="0"/>
              </a:rPr>
              <a:t>Zdroj pitné vody</a:t>
            </a:r>
            <a:endParaRPr lang="cs-CZ" altLang="cs-CZ" sz="2800" dirty="0">
              <a:solidFill>
                <a:srgbClr val="008080"/>
              </a:solidFill>
            </a:endParaRPr>
          </a:p>
          <a:p>
            <a:pPr>
              <a:spcBef>
                <a:spcPct val="0"/>
              </a:spcBef>
              <a:buClrTx/>
              <a:buSzTx/>
              <a:buFontTx/>
              <a:buNone/>
            </a:pPr>
            <a:r>
              <a:rPr lang="cs-CZ" altLang="cs-CZ" sz="2800" b="1" dirty="0">
                <a:solidFill>
                  <a:srgbClr val="008080"/>
                </a:solidFill>
                <a:cs typeface="Times New Roman" panose="02020603050405020304" pitchFamily="18" charset="0"/>
              </a:rPr>
              <a:t>Likvidace odpadních vod</a:t>
            </a:r>
            <a:endParaRPr lang="cs-CZ" altLang="cs-CZ" sz="2800" dirty="0">
              <a:solidFill>
                <a:srgbClr val="008080"/>
              </a:solidFill>
            </a:endParaRPr>
          </a:p>
          <a:p>
            <a:pPr>
              <a:spcBef>
                <a:spcPct val="0"/>
              </a:spcBef>
              <a:buClrTx/>
              <a:buSzTx/>
              <a:buFontTx/>
              <a:buNone/>
            </a:pPr>
            <a:r>
              <a:rPr lang="cs-CZ" altLang="cs-CZ" sz="2800" b="1" dirty="0">
                <a:solidFill>
                  <a:srgbClr val="008080"/>
                </a:solidFill>
                <a:cs typeface="Times New Roman" panose="02020603050405020304" pitchFamily="18" charset="0"/>
              </a:rPr>
              <a:t>Sociální zařízení</a:t>
            </a:r>
            <a:endParaRPr lang="cs-CZ" altLang="cs-CZ" sz="2800" dirty="0">
              <a:solidFill>
                <a:srgbClr val="008080"/>
              </a:solidFill>
            </a:endParaRPr>
          </a:p>
          <a:p>
            <a:pPr>
              <a:spcBef>
                <a:spcPct val="0"/>
              </a:spcBef>
              <a:buClrTx/>
              <a:buSzTx/>
              <a:buFontTx/>
              <a:buNone/>
            </a:pPr>
            <a:r>
              <a:rPr lang="cs-CZ" altLang="cs-CZ" sz="2800" b="1" dirty="0">
                <a:solidFill>
                  <a:srgbClr val="008080"/>
                </a:solidFill>
                <a:cs typeface="Times New Roman" panose="02020603050405020304" pitchFamily="18" charset="0"/>
              </a:rPr>
              <a:t>Dostatečné větrání</a:t>
            </a:r>
            <a:endParaRPr lang="cs-CZ" altLang="cs-CZ" sz="2800" dirty="0">
              <a:solidFill>
                <a:srgbClr val="008080"/>
              </a:solidFill>
            </a:endParaRPr>
          </a:p>
          <a:p>
            <a:pPr>
              <a:spcBef>
                <a:spcPct val="0"/>
              </a:spcBef>
              <a:buClrTx/>
              <a:buSzTx/>
              <a:buFontTx/>
              <a:buNone/>
            </a:pPr>
            <a:r>
              <a:rPr lang="cs-CZ" altLang="cs-CZ" sz="2800" b="1" dirty="0">
                <a:solidFill>
                  <a:srgbClr val="008080"/>
                </a:solidFill>
                <a:cs typeface="Times New Roman" panose="02020603050405020304" pitchFamily="18" charset="0"/>
              </a:rPr>
              <a:t>Omezení vlivu staveb na okolní zástavbu </a:t>
            </a:r>
            <a:endParaRPr lang="cs-CZ" altLang="cs-CZ" sz="2800" dirty="0">
              <a:solidFill>
                <a:srgbClr val="008080"/>
              </a:solidFill>
            </a:endParaRPr>
          </a:p>
          <a:p>
            <a:pPr>
              <a:spcBef>
                <a:spcPct val="0"/>
              </a:spcBef>
              <a:buClrTx/>
              <a:buSzTx/>
              <a:buFontTx/>
              <a:buNone/>
            </a:pPr>
            <a:endParaRPr lang="cs-CZ" altLang="cs-CZ" sz="2000" dirty="0">
              <a:solidFill>
                <a:srgbClr val="800000"/>
              </a:solidFill>
            </a:endParaRPr>
          </a:p>
        </p:txBody>
      </p:sp>
      <p:sp>
        <p:nvSpPr>
          <p:cNvPr id="6160" name="Rectangle 27"/>
          <p:cNvSpPr>
            <a:spLocks noChangeArrowheads="1"/>
          </p:cNvSpPr>
          <p:nvPr/>
        </p:nvSpPr>
        <p:spPr bwMode="auto">
          <a:xfrm>
            <a:off x="1524000" y="1679575"/>
            <a:ext cx="1841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000">
              <a:cs typeface="Times New Roman" panose="02020603050405020304" pitchFamily="18" charset="0"/>
            </a:endParaRPr>
          </a:p>
          <a:p>
            <a:pPr>
              <a:spcBef>
                <a:spcPct val="0"/>
              </a:spcBef>
              <a:buClrTx/>
              <a:buSzTx/>
              <a:buFontTx/>
              <a:buNone/>
            </a:pPr>
            <a:br>
              <a:rPr lang="cs-CZ" altLang="cs-CZ" sz="1000">
                <a:cs typeface="Times New Roman" panose="02020603050405020304" pitchFamily="18" charset="0"/>
              </a:rPr>
            </a:br>
            <a:endParaRPr lang="cs-CZ" altLang="cs-CZ" sz="1100"/>
          </a:p>
          <a:p>
            <a:pPr>
              <a:spcBef>
                <a:spcPct val="0"/>
              </a:spcBef>
              <a:buClrTx/>
              <a:buSzTx/>
              <a:buFontTx/>
              <a:buNone/>
            </a:pPr>
            <a:endParaRPr lang="cs-CZ" altLang="cs-CZ" sz="1800"/>
          </a:p>
        </p:txBody>
      </p:sp>
      <p:sp>
        <p:nvSpPr>
          <p:cNvPr id="6161" name="Rectangle 29"/>
          <p:cNvSpPr>
            <a:spLocks noChangeArrowheads="1"/>
          </p:cNvSpPr>
          <p:nvPr/>
        </p:nvSpPr>
        <p:spPr bwMode="auto">
          <a:xfrm>
            <a:off x="1524000" y="2519363"/>
            <a:ext cx="1119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br>
              <a:rPr lang="cs-CZ" altLang="cs-CZ" sz="1000">
                <a:cs typeface="Times New Roman" panose="02020603050405020304" pitchFamily="18" charset="0"/>
              </a:rPr>
            </a:br>
            <a:r>
              <a:rPr lang="cs-CZ" altLang="cs-CZ" sz="1400" b="1">
                <a:cs typeface="Times New Roman" panose="02020603050405020304" pitchFamily="18" charset="0"/>
              </a:rPr>
              <a:t>                   </a:t>
            </a:r>
            <a:endParaRPr lang="cs-CZ" altLang="cs-CZ" sz="1800"/>
          </a:p>
        </p:txBody>
      </p:sp>
      <p:pic>
        <p:nvPicPr>
          <p:cNvPr id="18" name="Obráze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a:extLst>
              <a:ext uri="{FF2B5EF4-FFF2-40B4-BE49-F238E27FC236}">
                <a16:creationId xmlns:a16="http://schemas.microsoft.com/office/drawing/2014/main" id="{93338D5F-0D0E-4BBC-B347-C00A163444D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778697" y="3429000"/>
            <a:ext cx="2886167" cy="2590584"/>
          </a:xfrm>
          <a:prstGeom prst="rect">
            <a:avLst/>
          </a:prstGeom>
        </p:spPr>
      </p:pic>
      <p:sp>
        <p:nvSpPr>
          <p:cNvPr id="4" name="TextovéPole 3">
            <a:extLst>
              <a:ext uri="{FF2B5EF4-FFF2-40B4-BE49-F238E27FC236}">
                <a16:creationId xmlns:a16="http://schemas.microsoft.com/office/drawing/2014/main" id="{9FA24A05-16B6-44B8-A533-D498B846894C}"/>
              </a:ext>
            </a:extLst>
          </p:cNvPr>
          <p:cNvSpPr txBox="1"/>
          <p:nvPr/>
        </p:nvSpPr>
        <p:spPr>
          <a:xfrm>
            <a:off x="8877670" y="2093749"/>
            <a:ext cx="2476870" cy="461665"/>
          </a:xfrm>
          <a:prstGeom prst="rect">
            <a:avLst/>
          </a:prstGeom>
          <a:solidFill>
            <a:schemeClr val="accent4">
              <a:lumMod val="20000"/>
              <a:lumOff val="80000"/>
            </a:schemeClr>
          </a:solidFill>
        </p:spPr>
        <p:txBody>
          <a:bodyPr wrap="square" rtlCol="0">
            <a:spAutoFit/>
          </a:bodyPr>
          <a:lstStyle/>
          <a:p>
            <a:pPr algn="ctr"/>
            <a:r>
              <a:rPr lang="cs-CZ" sz="2400" b="1" dirty="0"/>
              <a:t>Hygiena a čistota</a:t>
            </a:r>
          </a:p>
        </p:txBody>
      </p:sp>
      <p:sp>
        <p:nvSpPr>
          <p:cNvPr id="5" name="Šipka: dolů 4">
            <a:extLst>
              <a:ext uri="{FF2B5EF4-FFF2-40B4-BE49-F238E27FC236}">
                <a16:creationId xmlns:a16="http://schemas.microsoft.com/office/drawing/2014/main" id="{7093B565-3E9C-4D07-BDBD-C27CACEB9FB5}"/>
              </a:ext>
            </a:extLst>
          </p:cNvPr>
          <p:cNvSpPr/>
          <p:nvPr/>
        </p:nvSpPr>
        <p:spPr>
          <a:xfrm>
            <a:off x="9894163" y="2753432"/>
            <a:ext cx="443884" cy="40837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527D621F-896A-4261-90FF-AA849FB3243C}"/>
              </a:ext>
            </a:extLst>
          </p:cNvPr>
          <p:cNvSpPr txBox="1"/>
          <p:nvPr/>
        </p:nvSpPr>
        <p:spPr>
          <a:xfrm>
            <a:off x="4776186" y="2093749"/>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115027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47055" y="209134"/>
            <a:ext cx="7882546"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Specifičnost stánkového prodeje</a:t>
            </a:r>
            <a:endParaRPr kumimoji="0" lang="en-GB" sz="36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251520" y="1099743"/>
            <a:ext cx="7882546" cy="5509200"/>
          </a:xfrm>
          <a:prstGeom prst="rect">
            <a:avLst/>
          </a:prstGeom>
          <a:solidFill>
            <a:schemeClr val="accent6">
              <a:lumMod val="40000"/>
              <a:lumOff val="60000"/>
            </a:schemeClr>
          </a:solidFill>
        </p:spPr>
        <p:txBody>
          <a:bodyPr wrap="square" rtlCol="0">
            <a:spAutoFit/>
          </a:bodyPr>
          <a:lstStyle/>
          <a:p>
            <a:pPr lvl="1">
              <a:spcBef>
                <a:spcPct val="0"/>
              </a:spcBef>
            </a:pPr>
            <a:r>
              <a:rPr lang="cs-CZ" altLang="cs-CZ" sz="3200" b="1" dirty="0">
                <a:solidFill>
                  <a:srgbClr val="008080"/>
                </a:solidFill>
              </a:rPr>
              <a:t>Povolené umístění obecním nebo stavebním úřadem</a:t>
            </a:r>
          </a:p>
          <a:p>
            <a:pPr lvl="1">
              <a:spcBef>
                <a:spcPct val="0"/>
              </a:spcBef>
            </a:pPr>
            <a:r>
              <a:rPr lang="cs-CZ" altLang="cs-CZ" sz="3200" b="1" dirty="0">
                <a:solidFill>
                  <a:srgbClr val="008080"/>
                </a:solidFill>
              </a:rPr>
              <a:t>Dostatečná podlahová plocha vzhledem ke zboží</a:t>
            </a:r>
          </a:p>
          <a:p>
            <a:pPr lvl="1">
              <a:spcBef>
                <a:spcPct val="0"/>
              </a:spcBef>
            </a:pPr>
            <a:r>
              <a:rPr lang="cs-CZ" altLang="cs-CZ" sz="3200" b="1" dirty="0">
                <a:solidFill>
                  <a:srgbClr val="008080"/>
                </a:solidFill>
              </a:rPr>
              <a:t>Lehko čistitelné vnitřní povrchy</a:t>
            </a:r>
          </a:p>
          <a:p>
            <a:pPr lvl="1">
              <a:spcBef>
                <a:spcPct val="0"/>
              </a:spcBef>
            </a:pPr>
            <a:r>
              <a:rPr lang="cs-CZ" altLang="cs-CZ" sz="3200" b="1" dirty="0">
                <a:solidFill>
                  <a:srgbClr val="008080"/>
                </a:solidFill>
              </a:rPr>
              <a:t>Zdroj pitné vody (nebo možnost donesení v okruhu 50 m)</a:t>
            </a:r>
          </a:p>
          <a:p>
            <a:pPr lvl="1">
              <a:spcBef>
                <a:spcPct val="0"/>
              </a:spcBef>
            </a:pPr>
            <a:r>
              <a:rPr lang="cs-CZ" altLang="cs-CZ" sz="3200" b="1" dirty="0">
                <a:solidFill>
                  <a:srgbClr val="008080"/>
                </a:solidFill>
              </a:rPr>
              <a:t>Likvidace odpadní vody i odpadků</a:t>
            </a:r>
          </a:p>
          <a:p>
            <a:pPr lvl="1">
              <a:spcBef>
                <a:spcPct val="0"/>
              </a:spcBef>
            </a:pPr>
            <a:r>
              <a:rPr lang="cs-CZ" altLang="cs-CZ" sz="3200" b="1" dirty="0">
                <a:solidFill>
                  <a:srgbClr val="008080"/>
                </a:solidFill>
              </a:rPr>
              <a:t>Sociální zařízení (možnost v okruhu 70 m), Jednoduché umyvadlo</a:t>
            </a:r>
          </a:p>
          <a:p>
            <a:pPr lvl="1">
              <a:spcBef>
                <a:spcPct val="0"/>
              </a:spcBef>
            </a:pPr>
            <a:r>
              <a:rPr lang="cs-CZ" altLang="cs-CZ" sz="3200" b="1" dirty="0">
                <a:solidFill>
                  <a:srgbClr val="008080"/>
                </a:solidFill>
              </a:rPr>
              <a:t>Čistý oděv prodejce</a:t>
            </a:r>
            <a:endParaRPr lang="cs-CZ" sz="3200" b="1"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101" y="1744043"/>
            <a:ext cx="2996661" cy="2200160"/>
          </a:xfrm>
          <a:prstGeom prst="rect">
            <a:avLst/>
          </a:prstGeom>
        </p:spPr>
      </p:pic>
    </p:spTree>
    <p:extLst>
      <p:ext uri="{BB962C8B-B14F-4D97-AF65-F5344CB8AC3E}">
        <p14:creationId xmlns:p14="http://schemas.microsoft.com/office/powerpoint/2010/main" val="14027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47055" y="-7609"/>
            <a:ext cx="9640324"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3200" b="1" kern="0" dirty="0">
                <a:solidFill>
                  <a:srgbClr val="307871"/>
                </a:solidFill>
                <a:latin typeface="Times New Roman"/>
                <a:ea typeface="+mj-ea"/>
                <a:cs typeface="+mj-cs"/>
              </a:rPr>
              <a:t>Hygienické požadavky na potravinářské provozovny - </a:t>
            </a:r>
            <a:r>
              <a:rPr lang="cs-CZ" sz="3200" b="1" kern="0" dirty="0">
                <a:solidFill>
                  <a:srgbClr val="FF0000"/>
                </a:solidFill>
                <a:latin typeface="Times New Roman"/>
                <a:ea typeface="+mj-ea"/>
                <a:cs typeface="+mj-cs"/>
              </a:rPr>
              <a:t>praxe </a:t>
            </a:r>
            <a:endParaRPr kumimoji="0" lang="en-GB" sz="3200" b="1" i="0" u="none" strike="noStrike" kern="0" cap="none" spc="0" normalizeH="0" baseline="0" dirty="0">
              <a:ln>
                <a:noFill/>
              </a:ln>
              <a:solidFill>
                <a:srgbClr val="FF0000"/>
              </a:solidFill>
              <a:effectLst/>
              <a:uLnTx/>
              <a:uFillTx/>
            </a:endParaRPr>
          </a:p>
        </p:txBody>
      </p:sp>
      <p:sp>
        <p:nvSpPr>
          <p:cNvPr id="2" name="TextovéPole 1"/>
          <p:cNvSpPr txBox="1"/>
          <p:nvPr/>
        </p:nvSpPr>
        <p:spPr>
          <a:xfrm>
            <a:off x="347055" y="1079826"/>
            <a:ext cx="10499339" cy="4401205"/>
          </a:xfrm>
          <a:prstGeom prst="rect">
            <a:avLst/>
          </a:prstGeom>
          <a:solidFill>
            <a:schemeClr val="accent6">
              <a:lumMod val="20000"/>
              <a:lumOff val="80000"/>
            </a:schemeClr>
          </a:solidFill>
        </p:spPr>
        <p:txBody>
          <a:bodyPr wrap="square" rtlCol="0">
            <a:spAutoFit/>
          </a:bodyPr>
          <a:lstStyle/>
          <a:p>
            <a:r>
              <a:rPr lang="cs-CZ" sz="2000" cap="all" dirty="0"/>
              <a:t>BEZPODMÍNEČNĚ NUTNÉ POŽADAVKY ZAHRNUJÍ</a:t>
            </a:r>
          </a:p>
          <a:p>
            <a:r>
              <a:rPr lang="cs-CZ" sz="2000" dirty="0"/>
              <a:t>● požadavky na infrastrukturu (např. na budovu, umístění, okolí apod.) a zařízení,</a:t>
            </a:r>
          </a:p>
          <a:p>
            <a:r>
              <a:rPr lang="cs-CZ" sz="2000" dirty="0"/>
              <a:t>požadavky na suroviny</a:t>
            </a:r>
          </a:p>
          <a:p>
            <a:r>
              <a:rPr lang="cs-CZ" sz="2000" dirty="0"/>
              <a:t>● požadavky na bezpečné zacházení s potravinami (včetně balení a dopravy), tj. dodržování teplotních řetězců, zabránění křížení v provozovnách, dodržování technologických postupů apod.</a:t>
            </a:r>
          </a:p>
          <a:p>
            <a:r>
              <a:rPr lang="cs-CZ" sz="2000" dirty="0"/>
              <a:t>● bezpečné nakládání s potravinovým odpadem</a:t>
            </a:r>
          </a:p>
          <a:p>
            <a:r>
              <a:rPr lang="cs-CZ" sz="2000" dirty="0"/>
              <a:t>● bezpečné postupy regulace škůdců</a:t>
            </a:r>
          </a:p>
          <a:p>
            <a:r>
              <a:rPr lang="cs-CZ" sz="2000" dirty="0"/>
              <a:t>● sanitární opatření (čištění a desinfekce)</a:t>
            </a:r>
          </a:p>
          <a:p>
            <a:r>
              <a:rPr lang="cs-CZ" sz="2000" dirty="0"/>
              <a:t>● zajištění kvality vody</a:t>
            </a:r>
          </a:p>
          <a:p>
            <a:r>
              <a:rPr lang="cs-CZ" sz="2000" dirty="0"/>
              <a:t>● zachování chladícího řetězce</a:t>
            </a:r>
          </a:p>
          <a:p>
            <a:r>
              <a:rPr lang="cs-CZ" sz="2000" dirty="0"/>
              <a:t>● zdravotní stav zaměstnanců (zdravotní průkaz)</a:t>
            </a:r>
          </a:p>
          <a:p>
            <a:r>
              <a:rPr lang="cs-CZ" sz="2000" dirty="0"/>
              <a:t>● dodržování osobní hygieny</a:t>
            </a:r>
          </a:p>
          <a:p>
            <a:r>
              <a:rPr lang="cs-CZ" sz="2000" dirty="0"/>
              <a:t>● zajištění proškolení personálu.</a:t>
            </a:r>
          </a:p>
          <a:p>
            <a:r>
              <a:rPr lang="cs-CZ" sz="2000" dirty="0"/>
              <a:t>https://www.ipodnikatel.cz/hygienicke-pozadavky-na-potravinarske-provozovny-2/</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7392" y="0"/>
            <a:ext cx="1464833" cy="1127893"/>
          </a:xfrm>
          <a:prstGeom prst="rect">
            <a:avLst/>
          </a:prstGeom>
        </p:spPr>
      </p:pic>
      <p:sp>
        <p:nvSpPr>
          <p:cNvPr id="7" name="TextovéPole 6">
            <a:extLst>
              <a:ext uri="{FF2B5EF4-FFF2-40B4-BE49-F238E27FC236}">
                <a16:creationId xmlns:a16="http://schemas.microsoft.com/office/drawing/2014/main" id="{7C714150-1EB8-482C-B1BE-AE1D926C9ADC}"/>
              </a:ext>
            </a:extLst>
          </p:cNvPr>
          <p:cNvSpPr txBox="1"/>
          <p:nvPr/>
        </p:nvSpPr>
        <p:spPr>
          <a:xfrm>
            <a:off x="550416" y="5672831"/>
            <a:ext cx="10901778" cy="923330"/>
          </a:xfrm>
          <a:prstGeom prst="rect">
            <a:avLst/>
          </a:prstGeom>
          <a:solidFill>
            <a:schemeClr val="accent4">
              <a:lumMod val="20000"/>
              <a:lumOff val="80000"/>
            </a:schemeClr>
          </a:solidFill>
        </p:spPr>
        <p:txBody>
          <a:bodyPr wrap="square" rtlCol="0">
            <a:spAutoFit/>
          </a:bodyPr>
          <a:lstStyle/>
          <a:p>
            <a:r>
              <a:rPr lang="cs-CZ" b="1" dirty="0">
                <a:solidFill>
                  <a:srgbClr val="FF0000"/>
                </a:solidFill>
              </a:rPr>
              <a:t>Při výrobě  potravin – HACCP </a:t>
            </a:r>
            <a:r>
              <a:rPr lang="cs-CZ" dirty="0"/>
              <a:t>– systém kritických bodů (provozovatel) - legislativním podkladem pro zavedení systému kritických bodů při výrobě pokrmů je zák. č. 258/00 Sb. o ochraně veřejného zdraví a o změně některých souvisejících zákonů v platném znění a Nařízení Evropského Parlamentu a Rady č. 852/2004 o hygieně potravin.</a:t>
            </a:r>
          </a:p>
        </p:txBody>
      </p:sp>
    </p:spTree>
    <p:extLst>
      <p:ext uri="{BB962C8B-B14F-4D97-AF65-F5344CB8AC3E}">
        <p14:creationId xmlns:p14="http://schemas.microsoft.com/office/powerpoint/2010/main" val="2899326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Line 20"/>
          <p:cNvSpPr>
            <a:spLocks noChangeShapeType="1"/>
          </p:cNvSpPr>
          <p:nvPr/>
        </p:nvSpPr>
        <p:spPr bwMode="auto">
          <a:xfrm flipV="1">
            <a:off x="3253027" y="1748420"/>
            <a:ext cx="822325" cy="549275"/>
          </a:xfrm>
          <a:prstGeom prst="line">
            <a:avLst/>
          </a:prstGeom>
          <a:noFill/>
          <a:ln w="5715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196" name="Line 18"/>
          <p:cNvSpPr>
            <a:spLocks noChangeShapeType="1"/>
          </p:cNvSpPr>
          <p:nvPr/>
        </p:nvSpPr>
        <p:spPr bwMode="auto">
          <a:xfrm flipH="1" flipV="1">
            <a:off x="7391401" y="1640884"/>
            <a:ext cx="822325" cy="731838"/>
          </a:xfrm>
          <a:prstGeom prst="line">
            <a:avLst/>
          </a:prstGeom>
          <a:noFill/>
          <a:ln w="5715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207" name="Oval 15"/>
          <p:cNvSpPr>
            <a:spLocks noChangeArrowheads="1"/>
          </p:cNvSpPr>
          <p:nvPr/>
        </p:nvSpPr>
        <p:spPr bwMode="auto">
          <a:xfrm>
            <a:off x="4307979" y="1493838"/>
            <a:ext cx="2765425" cy="1163638"/>
          </a:xfrm>
          <a:prstGeom prst="ellipse">
            <a:avLst/>
          </a:prstGeom>
          <a:solidFill>
            <a:srgbClr val="008080"/>
          </a:solidFill>
          <a:ln w="38100">
            <a:solidFill>
              <a:srgbClr val="008080"/>
            </a:solidFill>
            <a:round/>
            <a:headEnd/>
            <a:tailEnd/>
          </a:ln>
        </p:spPr>
        <p:txBody>
          <a:bodyPr tIns="118800"/>
          <a:lstStyle/>
          <a:p>
            <a:pPr algn="ctr" eaLnBrk="1" hangingPunct="1">
              <a:defRPr/>
            </a:pPr>
            <a:r>
              <a:rPr lang="cs-CZ" sz="2000" b="1" dirty="0">
                <a:solidFill>
                  <a:schemeClr val="bg1"/>
                </a:solidFill>
                <a:latin typeface="Arial" charset="0"/>
                <a:cs typeface="Times New Roman" pitchFamily="18" charset="0"/>
              </a:rPr>
              <a:t>Nákupní atmosféra</a:t>
            </a:r>
            <a:endParaRPr lang="cs-CZ" sz="2000" dirty="0">
              <a:solidFill>
                <a:schemeClr val="bg1"/>
              </a:solidFill>
              <a:latin typeface="Arial" charset="0"/>
            </a:endParaRPr>
          </a:p>
        </p:txBody>
      </p:sp>
      <p:sp>
        <p:nvSpPr>
          <p:cNvPr id="8198" name="Line 14"/>
          <p:cNvSpPr>
            <a:spLocks noChangeShapeType="1"/>
          </p:cNvSpPr>
          <p:nvPr/>
        </p:nvSpPr>
        <p:spPr bwMode="auto">
          <a:xfrm flipH="1">
            <a:off x="3143251" y="3716338"/>
            <a:ext cx="823913" cy="45720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199" name="Line 13"/>
          <p:cNvSpPr>
            <a:spLocks noChangeShapeType="1"/>
          </p:cNvSpPr>
          <p:nvPr/>
        </p:nvSpPr>
        <p:spPr bwMode="auto">
          <a:xfrm>
            <a:off x="7391401" y="3789363"/>
            <a:ext cx="822325" cy="45720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200" name="AutoShape 10"/>
          <p:cNvSpPr>
            <a:spLocks noChangeArrowheads="1"/>
          </p:cNvSpPr>
          <p:nvPr/>
        </p:nvSpPr>
        <p:spPr bwMode="auto">
          <a:xfrm>
            <a:off x="1708150" y="4190669"/>
            <a:ext cx="274638" cy="365125"/>
          </a:xfrm>
          <a:prstGeom prst="downArrow">
            <a:avLst>
              <a:gd name="adj1" fmla="val 50000"/>
              <a:gd name="adj2" fmla="val 33237"/>
            </a:avLst>
          </a:prstGeom>
          <a:solidFill>
            <a:srgbClr val="008080"/>
          </a:solidFill>
          <a:ln w="38100">
            <a:solidFill>
              <a:srgbClr val="000000"/>
            </a:solidFill>
            <a:miter lim="800000"/>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8201" name="AutoShape 9"/>
          <p:cNvSpPr>
            <a:spLocks noChangeArrowheads="1"/>
          </p:cNvSpPr>
          <p:nvPr/>
        </p:nvSpPr>
        <p:spPr bwMode="auto">
          <a:xfrm>
            <a:off x="9789861" y="4190668"/>
            <a:ext cx="274638" cy="365125"/>
          </a:xfrm>
          <a:prstGeom prst="downArrow">
            <a:avLst>
              <a:gd name="adj1" fmla="val 50000"/>
              <a:gd name="adj2" fmla="val 33237"/>
            </a:avLst>
          </a:prstGeom>
          <a:solidFill>
            <a:srgbClr val="008080"/>
          </a:solidFill>
          <a:ln w="38100">
            <a:solidFill>
              <a:srgbClr val="000000"/>
            </a:solidFill>
            <a:miter lim="800000"/>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8202" name="AutoShape 5"/>
          <p:cNvSpPr>
            <a:spLocks noChangeArrowheads="1"/>
          </p:cNvSpPr>
          <p:nvPr/>
        </p:nvSpPr>
        <p:spPr bwMode="auto">
          <a:xfrm>
            <a:off x="4336567" y="4294187"/>
            <a:ext cx="2925763" cy="731837"/>
          </a:xfrm>
          <a:prstGeom prst="downArrowCallout">
            <a:avLst>
              <a:gd name="adj1" fmla="val 102537"/>
              <a:gd name="adj2" fmla="val 93431"/>
              <a:gd name="adj3" fmla="val 18333"/>
              <a:gd name="adj4" fmla="val 48333"/>
            </a:avLst>
          </a:prstGeom>
          <a:solidFill>
            <a:srgbClr val="008080"/>
          </a:solidFill>
          <a:ln w="38100">
            <a:solidFill>
              <a:srgbClr val="CCECFF"/>
            </a:solidFill>
            <a:miter lim="800000"/>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8203" name="Text Box 16"/>
          <p:cNvSpPr txBox="1">
            <a:spLocks noChangeArrowheads="1"/>
          </p:cNvSpPr>
          <p:nvPr/>
        </p:nvSpPr>
        <p:spPr bwMode="auto">
          <a:xfrm>
            <a:off x="9111656" y="1936751"/>
            <a:ext cx="1920875" cy="720725"/>
          </a:xfrm>
          <a:prstGeom prst="rect">
            <a:avLst/>
          </a:prstGeom>
          <a:solidFill>
            <a:schemeClr val="accent6">
              <a:lumMod val="20000"/>
              <a:lumOff val="80000"/>
            </a:schemeClr>
          </a:solidFill>
          <a:ln>
            <a:noFill/>
          </a:ln>
        </p:spPr>
        <p:txBody>
          <a:bodyPr tIns="82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000" b="1" dirty="0">
                <a:solidFill>
                  <a:srgbClr val="008080"/>
                </a:solidFill>
                <a:cs typeface="Times New Roman" panose="02020603050405020304" pitchFamily="18" charset="0"/>
              </a:rPr>
              <a:t>Profilace firmy</a:t>
            </a:r>
            <a:endParaRPr lang="cs-CZ" altLang="cs-CZ" sz="2000" dirty="0">
              <a:solidFill>
                <a:srgbClr val="008080"/>
              </a:solidFill>
            </a:endParaRPr>
          </a:p>
        </p:txBody>
      </p:sp>
      <p:sp>
        <p:nvSpPr>
          <p:cNvPr id="8204" name="Text Box 8"/>
          <p:cNvSpPr txBox="1">
            <a:spLocks noChangeArrowheads="1"/>
          </p:cNvSpPr>
          <p:nvPr/>
        </p:nvSpPr>
        <p:spPr bwMode="auto">
          <a:xfrm>
            <a:off x="1151531" y="3122636"/>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b="1" dirty="0">
                <a:solidFill>
                  <a:srgbClr val="008080"/>
                </a:solidFill>
                <a:cs typeface="Times New Roman" panose="02020603050405020304" pitchFamily="18" charset="0"/>
              </a:rPr>
              <a:t>Řešení exteriéru</a:t>
            </a:r>
            <a:r>
              <a:rPr lang="cs-CZ" altLang="cs-CZ" sz="1600" b="1" dirty="0">
                <a:solidFill>
                  <a:srgbClr val="008080"/>
                </a:solidFill>
                <a:cs typeface="Times New Roman" panose="02020603050405020304" pitchFamily="18" charset="0"/>
              </a:rPr>
              <a:t>  </a:t>
            </a:r>
            <a:endParaRPr lang="cs-CZ" altLang="cs-CZ" sz="1800" dirty="0">
              <a:solidFill>
                <a:srgbClr val="008080"/>
              </a:solidFill>
            </a:endParaRPr>
          </a:p>
        </p:txBody>
      </p:sp>
      <p:sp>
        <p:nvSpPr>
          <p:cNvPr id="8205" name="Text Box 7"/>
          <p:cNvSpPr txBox="1">
            <a:spLocks noChangeArrowheads="1"/>
          </p:cNvSpPr>
          <p:nvPr/>
        </p:nvSpPr>
        <p:spPr bwMode="auto">
          <a:xfrm>
            <a:off x="683931" y="4964398"/>
            <a:ext cx="2233613" cy="457200"/>
          </a:xfrm>
          <a:prstGeom prst="rect">
            <a:avLst/>
          </a:prstGeom>
          <a:solidFill>
            <a:srgbClr val="CCFFFF"/>
          </a:solidFill>
          <a:ln w="28575">
            <a:solidFill>
              <a:srgbClr val="008080"/>
            </a:solidFill>
            <a:miter lim="800000"/>
            <a:headEnd/>
            <a:tailEnd/>
          </a:ln>
        </p:spPr>
        <p:txBody>
          <a:bodyPr tIns="82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000" b="1">
                <a:solidFill>
                  <a:srgbClr val="660066"/>
                </a:solidFill>
                <a:cs typeface="Times New Roman" panose="02020603050405020304" pitchFamily="18" charset="0"/>
              </a:rPr>
              <a:t>vnější stimuly</a:t>
            </a:r>
            <a:endParaRPr lang="cs-CZ" altLang="cs-CZ" sz="2000">
              <a:solidFill>
                <a:srgbClr val="660066"/>
              </a:solidFill>
            </a:endParaRPr>
          </a:p>
        </p:txBody>
      </p:sp>
      <p:sp>
        <p:nvSpPr>
          <p:cNvPr id="8206" name="Text Box 6"/>
          <p:cNvSpPr txBox="1">
            <a:spLocks noChangeArrowheads="1"/>
          </p:cNvSpPr>
          <p:nvPr/>
        </p:nvSpPr>
        <p:spPr bwMode="auto">
          <a:xfrm>
            <a:off x="9019924" y="5004867"/>
            <a:ext cx="2089150" cy="457200"/>
          </a:xfrm>
          <a:prstGeom prst="rect">
            <a:avLst/>
          </a:prstGeom>
          <a:solidFill>
            <a:srgbClr val="CCFFFF"/>
          </a:solidFill>
          <a:ln w="28575">
            <a:solidFill>
              <a:srgbClr val="993366"/>
            </a:solidFill>
            <a:miter lim="800000"/>
            <a:headEnd/>
            <a:tailEnd/>
          </a:ln>
        </p:spPr>
        <p:txBody>
          <a:bodyPr tIns="82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000" b="1">
                <a:solidFill>
                  <a:srgbClr val="660066"/>
                </a:solidFill>
                <a:cs typeface="Times New Roman" panose="02020603050405020304" pitchFamily="18" charset="0"/>
              </a:rPr>
              <a:t>vnitřní stimuly</a:t>
            </a:r>
            <a:endParaRPr lang="cs-CZ" altLang="cs-CZ" sz="2000">
              <a:solidFill>
                <a:srgbClr val="660066"/>
              </a:solidFill>
            </a:endParaRPr>
          </a:p>
        </p:txBody>
      </p:sp>
      <p:sp>
        <p:nvSpPr>
          <p:cNvPr id="2" name="Text Box 4"/>
          <p:cNvSpPr txBox="1">
            <a:spLocks noChangeArrowheads="1"/>
          </p:cNvSpPr>
          <p:nvPr/>
        </p:nvSpPr>
        <p:spPr bwMode="auto">
          <a:xfrm>
            <a:off x="4465639" y="5424086"/>
            <a:ext cx="2925762" cy="908050"/>
          </a:xfrm>
          <a:prstGeom prst="rect">
            <a:avLst/>
          </a:prstGeom>
          <a:solidFill>
            <a:srgbClr val="FFFF66"/>
          </a:solidFill>
          <a:ln w="28575">
            <a:solidFill>
              <a:srgbClr val="008080"/>
            </a:solidFill>
            <a:miter lim="800000"/>
            <a:headEnd/>
            <a:tailEnd/>
          </a:ln>
        </p:spPr>
        <p:txBody>
          <a:bodyPr tIns="118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000" b="1" dirty="0">
                <a:solidFill>
                  <a:srgbClr val="008080"/>
                </a:solidFill>
                <a:cs typeface="Times New Roman" panose="02020603050405020304" pitchFamily="18" charset="0"/>
              </a:rPr>
              <a:t>Spolupůsobení na zákazníka</a:t>
            </a:r>
            <a:endParaRPr lang="cs-CZ" altLang="cs-CZ" sz="2000" dirty="0">
              <a:solidFill>
                <a:srgbClr val="008080"/>
              </a:solidFill>
            </a:endParaRPr>
          </a:p>
        </p:txBody>
      </p:sp>
      <p:sp>
        <p:nvSpPr>
          <p:cNvPr id="8208" name="Text Box 11"/>
          <p:cNvSpPr txBox="1">
            <a:spLocks noChangeArrowheads="1"/>
          </p:cNvSpPr>
          <p:nvPr/>
        </p:nvSpPr>
        <p:spPr bwMode="auto">
          <a:xfrm>
            <a:off x="9372600" y="3307017"/>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b="1" dirty="0">
                <a:solidFill>
                  <a:srgbClr val="008080"/>
                </a:solidFill>
                <a:cs typeface="Times New Roman" panose="02020603050405020304" pitchFamily="18" charset="0"/>
              </a:rPr>
              <a:t>Řešení interiéru</a:t>
            </a:r>
            <a:endParaRPr lang="cs-CZ" altLang="cs-CZ" sz="2000" dirty="0">
              <a:solidFill>
                <a:srgbClr val="008080"/>
              </a:solidFill>
            </a:endParaRPr>
          </a:p>
        </p:txBody>
      </p:sp>
      <p:sp>
        <p:nvSpPr>
          <p:cNvPr id="8209" name="Rectangle 22"/>
          <p:cNvSpPr>
            <a:spLocks noChangeArrowheads="1"/>
          </p:cNvSpPr>
          <p:nvPr/>
        </p:nvSpPr>
        <p:spPr bwMode="auto">
          <a:xfrm>
            <a:off x="1524001" y="6313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8210" name="Rectangle 24"/>
          <p:cNvSpPr>
            <a:spLocks noChangeArrowheads="1"/>
          </p:cNvSpPr>
          <p:nvPr/>
        </p:nvSpPr>
        <p:spPr bwMode="auto">
          <a:xfrm>
            <a:off x="1524001" y="6313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8211" name="Rectangle 28"/>
          <p:cNvSpPr>
            <a:spLocks noChangeArrowheads="1"/>
          </p:cNvSpPr>
          <p:nvPr/>
        </p:nvSpPr>
        <p:spPr bwMode="auto">
          <a:xfrm>
            <a:off x="1524000" y="815975"/>
            <a:ext cx="1841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000">
              <a:cs typeface="Times New Roman" panose="02020603050405020304" pitchFamily="18" charset="0"/>
            </a:endParaRPr>
          </a:p>
          <a:p>
            <a:pPr>
              <a:spcBef>
                <a:spcPct val="0"/>
              </a:spcBef>
              <a:buClrTx/>
              <a:buSzTx/>
              <a:buFontTx/>
              <a:buNone/>
            </a:pPr>
            <a:br>
              <a:rPr lang="cs-CZ" altLang="cs-CZ" sz="1000">
                <a:cs typeface="Times New Roman" panose="02020603050405020304" pitchFamily="18" charset="0"/>
              </a:rPr>
            </a:br>
            <a:endParaRPr lang="cs-CZ" altLang="cs-CZ" sz="1100"/>
          </a:p>
          <a:p>
            <a:pPr>
              <a:spcBef>
                <a:spcPct val="0"/>
              </a:spcBef>
              <a:buClrTx/>
              <a:buSzTx/>
              <a:buFontTx/>
              <a:buNone/>
            </a:pPr>
            <a:endParaRPr lang="cs-CZ" altLang="cs-CZ" sz="1800"/>
          </a:p>
        </p:txBody>
      </p:sp>
      <p:sp>
        <p:nvSpPr>
          <p:cNvPr id="8212" name="Rectangle 30"/>
          <p:cNvSpPr>
            <a:spLocks noChangeArrowheads="1"/>
          </p:cNvSpPr>
          <p:nvPr/>
        </p:nvSpPr>
        <p:spPr bwMode="auto">
          <a:xfrm>
            <a:off x="1524001" y="14710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3" name="Rectangle 33"/>
          <p:cNvSpPr>
            <a:spLocks noChangeArrowheads="1"/>
          </p:cNvSpPr>
          <p:nvPr/>
        </p:nvSpPr>
        <p:spPr bwMode="auto">
          <a:xfrm>
            <a:off x="1524000" y="1655764"/>
            <a:ext cx="18415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000">
              <a:cs typeface="Times New Roman" panose="02020603050405020304" pitchFamily="18" charset="0"/>
            </a:endParaRPr>
          </a:p>
          <a:p>
            <a:pPr>
              <a:spcBef>
                <a:spcPct val="0"/>
              </a:spcBef>
              <a:buClrTx/>
              <a:buSzTx/>
              <a:buFontTx/>
              <a:buNone/>
            </a:pPr>
            <a:br>
              <a:rPr lang="cs-CZ" altLang="cs-CZ" sz="1000">
                <a:cs typeface="Times New Roman" panose="02020603050405020304" pitchFamily="18" charset="0"/>
              </a:rPr>
            </a:br>
            <a:endParaRPr lang="cs-CZ" altLang="cs-CZ" sz="1100"/>
          </a:p>
          <a:p>
            <a:pPr>
              <a:spcBef>
                <a:spcPct val="0"/>
              </a:spcBef>
              <a:buClrTx/>
              <a:buSzTx/>
              <a:buFontTx/>
              <a:buNone/>
            </a:pPr>
            <a:endParaRPr lang="cs-CZ" altLang="cs-CZ" sz="1800"/>
          </a:p>
        </p:txBody>
      </p:sp>
      <p:sp>
        <p:nvSpPr>
          <p:cNvPr id="8214" name="Rectangle 35"/>
          <p:cNvSpPr>
            <a:spLocks noChangeArrowheads="1"/>
          </p:cNvSpPr>
          <p:nvPr/>
        </p:nvSpPr>
        <p:spPr bwMode="auto">
          <a:xfrm>
            <a:off x="1524000" y="2495550"/>
            <a:ext cx="1841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000">
              <a:cs typeface="Times New Roman" panose="02020603050405020304" pitchFamily="18" charset="0"/>
            </a:endParaRPr>
          </a:p>
          <a:p>
            <a:pPr>
              <a:spcBef>
                <a:spcPct val="0"/>
              </a:spcBef>
              <a:buClrTx/>
              <a:buSzTx/>
              <a:buFontTx/>
              <a:buNone/>
            </a:pPr>
            <a:br>
              <a:rPr lang="cs-CZ" altLang="cs-CZ" sz="1000">
                <a:cs typeface="Times New Roman" panose="02020603050405020304" pitchFamily="18" charset="0"/>
              </a:rPr>
            </a:br>
            <a:endParaRPr lang="cs-CZ" altLang="cs-CZ" sz="1100"/>
          </a:p>
          <a:p>
            <a:pPr>
              <a:spcBef>
                <a:spcPct val="0"/>
              </a:spcBef>
              <a:buClrTx/>
              <a:buSzTx/>
              <a:buFontTx/>
              <a:buNone/>
            </a:pPr>
            <a:endParaRPr lang="cs-CZ" altLang="cs-CZ" sz="1800"/>
          </a:p>
        </p:txBody>
      </p:sp>
      <p:sp>
        <p:nvSpPr>
          <p:cNvPr id="8215" name="Rectangle 38"/>
          <p:cNvSpPr>
            <a:spLocks noChangeArrowheads="1"/>
          </p:cNvSpPr>
          <p:nvPr/>
        </p:nvSpPr>
        <p:spPr bwMode="auto">
          <a:xfrm>
            <a:off x="1524000" y="3335339"/>
            <a:ext cx="18415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000">
              <a:cs typeface="Times New Roman" panose="02020603050405020304" pitchFamily="18" charset="0"/>
            </a:endParaRPr>
          </a:p>
          <a:p>
            <a:pPr>
              <a:spcBef>
                <a:spcPct val="0"/>
              </a:spcBef>
              <a:buClrTx/>
              <a:buSzTx/>
              <a:buFontTx/>
              <a:buNone/>
            </a:pPr>
            <a:br>
              <a:rPr lang="cs-CZ" altLang="cs-CZ" sz="1000">
                <a:cs typeface="Times New Roman" panose="02020603050405020304" pitchFamily="18" charset="0"/>
              </a:rPr>
            </a:br>
            <a:endParaRPr lang="cs-CZ" altLang="cs-CZ" sz="1100"/>
          </a:p>
          <a:p>
            <a:pPr>
              <a:spcBef>
                <a:spcPct val="0"/>
              </a:spcBef>
              <a:buClrTx/>
              <a:buSzTx/>
              <a:buFontTx/>
              <a:buNone/>
            </a:pPr>
            <a:endParaRPr lang="cs-CZ" altLang="cs-CZ" sz="1800"/>
          </a:p>
        </p:txBody>
      </p:sp>
      <p:sp>
        <p:nvSpPr>
          <p:cNvPr id="8216" name="Rectangle 39"/>
          <p:cNvSpPr>
            <a:spLocks noChangeArrowheads="1"/>
          </p:cNvSpPr>
          <p:nvPr/>
        </p:nvSpPr>
        <p:spPr bwMode="auto">
          <a:xfrm>
            <a:off x="1524000" y="4175125"/>
            <a:ext cx="184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br>
              <a:rPr lang="cs-CZ" altLang="cs-CZ" sz="1800"/>
            </a:br>
            <a:endParaRPr lang="cs-CZ" altLang="cs-CZ" sz="1800"/>
          </a:p>
          <a:p>
            <a:pPr>
              <a:spcBef>
                <a:spcPct val="0"/>
              </a:spcBef>
              <a:buClrTx/>
              <a:buSzTx/>
              <a:buFontTx/>
              <a:buNone/>
            </a:pPr>
            <a:endParaRPr lang="cs-CZ" altLang="cs-CZ" sz="1800"/>
          </a:p>
        </p:txBody>
      </p:sp>
      <p:sp>
        <p:nvSpPr>
          <p:cNvPr id="8217" name="Text Box 42"/>
          <p:cNvSpPr txBox="1">
            <a:spLocks noChangeArrowheads="1"/>
          </p:cNvSpPr>
          <p:nvPr/>
        </p:nvSpPr>
        <p:spPr bwMode="auto">
          <a:xfrm>
            <a:off x="991194" y="2050766"/>
            <a:ext cx="1920875" cy="720725"/>
          </a:xfrm>
          <a:prstGeom prst="rect">
            <a:avLst/>
          </a:prstGeom>
          <a:solidFill>
            <a:schemeClr val="accent6">
              <a:lumMod val="20000"/>
              <a:lumOff val="80000"/>
            </a:schemeClr>
          </a:solidFill>
          <a:ln>
            <a:noFill/>
          </a:ln>
        </p:spPr>
        <p:txBody>
          <a:bodyPr tIns="82800"/>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000" b="1" dirty="0">
                <a:solidFill>
                  <a:srgbClr val="008080"/>
                </a:solidFill>
              </a:rPr>
              <a:t>Koncepce prodeje</a:t>
            </a:r>
            <a:endParaRPr lang="cs-CZ" altLang="cs-CZ" sz="2000" dirty="0">
              <a:solidFill>
                <a:srgbClr val="008080"/>
              </a:solidFill>
            </a:endParaRPr>
          </a:p>
        </p:txBody>
      </p:sp>
      <p:pic>
        <p:nvPicPr>
          <p:cNvPr id="26" name="Obráze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4" name="TextovéPole 3"/>
          <p:cNvSpPr txBox="1"/>
          <p:nvPr/>
        </p:nvSpPr>
        <p:spPr>
          <a:xfrm>
            <a:off x="941696" y="491319"/>
            <a:ext cx="5117910" cy="646331"/>
          </a:xfrm>
          <a:prstGeom prst="rect">
            <a:avLst/>
          </a:prstGeom>
          <a:noFill/>
        </p:spPr>
        <p:txBody>
          <a:bodyPr wrap="square" rtlCol="0">
            <a:spAutoFit/>
          </a:bodyPr>
          <a:lstStyle/>
          <a:p>
            <a:r>
              <a:rPr lang="cs-CZ" sz="3600" b="1" dirty="0">
                <a:solidFill>
                  <a:srgbClr val="008080"/>
                </a:solidFill>
              </a:rPr>
              <a:t>Projekt prodejny </a:t>
            </a:r>
          </a:p>
        </p:txBody>
      </p:sp>
    </p:spTree>
    <p:extLst>
      <p:ext uri="{BB962C8B-B14F-4D97-AF65-F5344CB8AC3E}">
        <p14:creationId xmlns:p14="http://schemas.microsoft.com/office/powerpoint/2010/main" val="201652719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TotalTime>
  <Words>1826</Words>
  <Application>Microsoft Office PowerPoint</Application>
  <PresentationFormat>Širokoúhlá obrazovka</PresentationFormat>
  <Paragraphs>319</Paragraphs>
  <Slides>32</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32</vt:i4>
      </vt:variant>
    </vt:vector>
  </HeadingPairs>
  <TitlesOfParts>
    <vt:vector size="39" baseType="lpstr">
      <vt:lpstr>Arial</vt:lpstr>
      <vt:lpstr>Arial Black</vt:lpstr>
      <vt:lpstr>Calibri</vt:lpstr>
      <vt:lpstr>Calibri Light</vt:lpstr>
      <vt:lpstr>Times New Roman</vt:lpstr>
      <vt:lpstr>Wingdings</vt:lpstr>
      <vt:lpstr>Motiv Office</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Architektonické řešení</vt:lpstr>
      <vt:lpstr>Řešení vstupních prostorů</vt:lpstr>
      <vt:lpstr>Výkladní skříně (VS)</vt:lpstr>
      <vt:lpstr>Nápisy </vt:lpstr>
      <vt:lpstr>Parkovací plochy a servis</vt:lpstr>
      <vt:lpstr>Prezentace aplikace PowerPoint</vt:lpstr>
      <vt:lpstr>Prezentace aplikace PowerPoint</vt:lpstr>
      <vt:lpstr>Dispoziční řešení</vt:lpstr>
      <vt:lpstr>Prezentace aplikace PowerPoint</vt:lpstr>
      <vt:lpstr>Prezentace aplikace PowerPoint</vt:lpstr>
      <vt:lpstr>Prezentace aplikace PowerPoint</vt:lpstr>
      <vt:lpstr>Nejnovější trendy v designu prodejen – případová studie</vt:lpstr>
      <vt:lpstr>Dotykové obrazovky a displeje v praxi, digitální kiosky</vt:lpstr>
      <vt:lpstr>Prezentace zboží  - merchandising Věnujte pozornost v SP!!!</vt:lpstr>
      <vt:lpstr>Trendy visuálního merchandisingu</vt:lpstr>
      <vt:lpstr>Prezentace aplikace PowerPoint</vt:lpstr>
      <vt:lpstr>Prezentace aplikace PowerPoint</vt:lpstr>
      <vt:lpstr>Remodeling prodejen – příklady z praxe</vt:lpstr>
      <vt:lpstr>Piktogramy</vt:lpstr>
      <vt:lpstr>Prezentace aplikace PowerPoint</vt:lpstr>
      <vt:lpstr>Shrnutí přednášky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sta0006</cp:lastModifiedBy>
  <cp:revision>160</cp:revision>
  <cp:lastPrinted>2021-03-22T09:24:31Z</cp:lastPrinted>
  <dcterms:created xsi:type="dcterms:W3CDTF">2016-11-25T20:36:16Z</dcterms:created>
  <dcterms:modified xsi:type="dcterms:W3CDTF">2021-03-22T19:48:03Z</dcterms:modified>
</cp:coreProperties>
</file>