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258" r:id="rId3"/>
    <p:sldId id="263" r:id="rId4"/>
    <p:sldId id="332" r:id="rId5"/>
    <p:sldId id="352" r:id="rId6"/>
    <p:sldId id="334" r:id="rId7"/>
    <p:sldId id="335" r:id="rId8"/>
    <p:sldId id="336" r:id="rId9"/>
    <p:sldId id="351" r:id="rId10"/>
    <p:sldId id="337" r:id="rId11"/>
    <p:sldId id="340" r:id="rId12"/>
    <p:sldId id="342" r:id="rId13"/>
    <p:sldId id="341" r:id="rId14"/>
    <p:sldId id="339" r:id="rId15"/>
    <p:sldId id="343" r:id="rId16"/>
    <p:sldId id="344" r:id="rId17"/>
    <p:sldId id="345" r:id="rId18"/>
    <p:sldId id="346" r:id="rId19"/>
    <p:sldId id="353" r:id="rId20"/>
    <p:sldId id="356" r:id="rId21"/>
    <p:sldId id="354" r:id="rId22"/>
    <p:sldId id="357" r:id="rId23"/>
    <p:sldId id="355" r:id="rId24"/>
    <p:sldId id="358" r:id="rId25"/>
    <p:sldId id="365" r:id="rId26"/>
    <p:sldId id="347" r:id="rId27"/>
    <p:sldId id="359" r:id="rId28"/>
    <p:sldId id="350" r:id="rId29"/>
    <p:sldId id="362" r:id="rId30"/>
    <p:sldId id="348" r:id="rId31"/>
    <p:sldId id="349" r:id="rId32"/>
    <p:sldId id="360" r:id="rId33"/>
    <p:sldId id="361" r:id="rId34"/>
    <p:sldId id="363" r:id="rId35"/>
    <p:sldId id="327" r:id="rId36"/>
    <p:sldId id="366" r:id="rId37"/>
  </p:sldIdLst>
  <p:sldSz cx="12192000" cy="6858000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CCFFFF"/>
    <a:srgbClr val="009999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0B7E-AED0-404E-A18F-361C5CCC10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278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19B9-6AE8-4C9E-8BB6-4AD0C9CADA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74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7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tailnews.cz/aktualne/supermarkety-v-ceske-republice-se-men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EKONOMIKA OBCHODU</a:t>
            </a:r>
          </a:p>
          <a:p>
            <a:pPr algn="ctr"/>
            <a:endParaRPr lang="cs-CZ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58230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ypot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363639"/>
            <a:ext cx="9294125" cy="508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18866" y="457201"/>
            <a:ext cx="9010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Hypotéza maloobchodního okruhu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0397" y="447011"/>
            <a:ext cx="68591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členění maloobchodu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11908" y="2374710"/>
            <a:ext cx="6859137" cy="2554545"/>
          </a:xfrm>
          <a:prstGeom prst="rect">
            <a:avLst/>
          </a:prstGeom>
          <a:solidFill>
            <a:srgbClr val="CCFFFF"/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008080"/>
                </a:solidFill>
              </a:rPr>
              <a:t> Maloobchod v prodejnách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2. Maloobchod mimo prodejní plochy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3. Maloobchodní organizace</a:t>
            </a:r>
          </a:p>
        </p:txBody>
      </p:sp>
    </p:spTree>
    <p:extLst>
      <p:ext uri="{BB962C8B-B14F-4D97-AF65-F5344CB8AC3E}">
        <p14:creationId xmlns:p14="http://schemas.microsoft.com/office/powerpoint/2010/main" val="338265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14"/>
          <p:cNvSpPr txBox="1">
            <a:spLocks noChangeArrowheads="1"/>
          </p:cNvSpPr>
          <p:nvPr/>
        </p:nvSpPr>
        <p:spPr bwMode="auto">
          <a:xfrm>
            <a:off x="1828800" y="2362200"/>
            <a:ext cx="3200400" cy="3733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Základní vymezení sortimentu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Forma prodeje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Umístění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Velikost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315"/>
          <p:cNvSpPr txBox="1">
            <a:spLocks noChangeArrowheads="1"/>
          </p:cNvSpPr>
          <p:nvPr/>
        </p:nvSpPr>
        <p:spPr bwMode="auto">
          <a:xfrm>
            <a:off x="2209800" y="2438400"/>
            <a:ext cx="24003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Strukturální znaky</a:t>
            </a: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11268" name="Text Box 316"/>
          <p:cNvSpPr txBox="1">
            <a:spLocks noChangeArrowheads="1"/>
          </p:cNvSpPr>
          <p:nvPr/>
        </p:nvSpPr>
        <p:spPr bwMode="auto">
          <a:xfrm>
            <a:off x="6781801" y="2362201"/>
            <a:ext cx="3097213" cy="37306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Ceny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Kvalita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Služby</a:t>
            </a:r>
            <a:endParaRPr lang="cs-CZ" altLang="cs-CZ" sz="240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317"/>
          <p:cNvSpPr txBox="1">
            <a:spLocks noChangeArrowheads="1"/>
          </p:cNvSpPr>
          <p:nvPr/>
        </p:nvSpPr>
        <p:spPr bwMode="auto">
          <a:xfrm>
            <a:off x="7010400" y="2438400"/>
            <a:ext cx="27368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66"/>
                </a:solidFill>
                <a:latin typeface="Arial" panose="020B0604020202020204" pitchFamily="34" charset="0"/>
              </a:rPr>
              <a:t>Instrumentální znaky</a:t>
            </a:r>
            <a:endParaRPr lang="cs-CZ" altLang="cs-CZ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AutoShape 318"/>
          <p:cNvSpPr>
            <a:spLocks noChangeArrowheads="1"/>
          </p:cNvSpPr>
          <p:nvPr/>
        </p:nvSpPr>
        <p:spPr bwMode="auto">
          <a:xfrm>
            <a:off x="4872038" y="1268413"/>
            <a:ext cx="1727200" cy="12239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8080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Text Box 319"/>
          <p:cNvSpPr txBox="1">
            <a:spLocks noChangeArrowheads="1"/>
          </p:cNvSpPr>
          <p:nvPr/>
        </p:nvSpPr>
        <p:spPr bwMode="auto">
          <a:xfrm>
            <a:off x="2063751" y="1844675"/>
            <a:ext cx="2663825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CC"/>
                </a:solidFill>
                <a:latin typeface="Arial" panose="020B0604020202020204" pitchFamily="34" charset="0"/>
              </a:rPr>
              <a:t>Relativně fixní</a:t>
            </a:r>
          </a:p>
        </p:txBody>
      </p:sp>
      <p:sp>
        <p:nvSpPr>
          <p:cNvPr id="11272" name="Text Box 320"/>
          <p:cNvSpPr txBox="1">
            <a:spLocks noChangeArrowheads="1"/>
          </p:cNvSpPr>
          <p:nvPr/>
        </p:nvSpPr>
        <p:spPr bwMode="auto">
          <a:xfrm>
            <a:off x="6959600" y="1844675"/>
            <a:ext cx="2520950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FFCC"/>
                </a:solidFill>
                <a:latin typeface="Arial" panose="020B0604020202020204" pitchFamily="34" charset="0"/>
              </a:rPr>
              <a:t>Variabilní</a:t>
            </a:r>
          </a:p>
        </p:txBody>
      </p:sp>
      <p:sp>
        <p:nvSpPr>
          <p:cNvPr id="11273" name="Text Box 321"/>
          <p:cNvSpPr txBox="1">
            <a:spLocks noChangeArrowheads="1"/>
          </p:cNvSpPr>
          <p:nvPr/>
        </p:nvSpPr>
        <p:spPr bwMode="auto">
          <a:xfrm>
            <a:off x="477673" y="228601"/>
            <a:ext cx="963531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MO v prodejnách - podstatné klasifikační znaky MOJ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0984"/>
              </p:ext>
            </p:extLst>
          </p:nvPr>
        </p:nvGraphicFramePr>
        <p:xfrm>
          <a:off x="909851" y="1402427"/>
          <a:ext cx="8971128" cy="5268130"/>
        </p:xfrm>
        <a:graphic>
          <a:graphicData uri="http://schemas.openxmlformats.org/drawingml/2006/table">
            <a:tbl>
              <a:tblPr/>
              <a:tblGrid>
                <a:gridCol w="897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Kotlera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specializovaný obchod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místní obchod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superstore,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kombinovaný obchod 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hypermarket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obchody s levným zbožím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malé obchody s levným zbožím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katalogové předváděcí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909851" y="532264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24713"/>
              </p:ext>
            </p:extLst>
          </p:nvPr>
        </p:nvGraphicFramePr>
        <p:xfrm>
          <a:off x="313899" y="569913"/>
          <a:ext cx="10044752" cy="6170902"/>
        </p:xfrm>
        <a:graphic>
          <a:graphicData uri="http://schemas.openxmlformats.org/drawingml/2006/table">
            <a:tbl>
              <a:tblPr/>
              <a:tblGrid>
                <a:gridCol w="10044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Cimlera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(textilní, drogerie)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úzce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(dětská obuv, dámská obuv, prodejna čaje…)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(malé venkovské SO)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univerzální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(více sortimentních skupin)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speciální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 OD, OD nábytku a vybavení domácností)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supereta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-samoobsluha potravin-200 m2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specializované odborné velkoprodejny, odborné trhy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(IKEA, HORNBACH)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diskontní prodejny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(LIDL, ALDI)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374672" y="13528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</a:t>
            </a:r>
            <a:r>
              <a:rPr lang="cs-CZ" altLang="cs-CZ" sz="3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69356" y="706437"/>
            <a:ext cx="8394746" cy="615156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(typu) MO (MOJ)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*Obchodní dům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  - zralost,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  -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---------------------------------------------------------------------------------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široký a hluboký (doplnění supermarketem)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samoobslužná, volný výběr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centrum měst,  hledání nových  míst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</a:t>
            </a: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latin typeface="Tahoma" panose="020B0604030504040204" pitchFamily="34" charset="0"/>
              </a:rPr>
              <a:t>(plocha):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1 500 m2 (specializované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5 000 -10 000m2 (lokálně až 20 000) (univerzální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Kvalita zboží</a:t>
            </a:r>
            <a:r>
              <a:rPr lang="cs-CZ" altLang="cs-CZ" sz="2000" b="1" dirty="0">
                <a:latin typeface="Tahoma" panose="020B0604030504040204" pitchFamily="34" charset="0"/>
              </a:rPr>
              <a:t>: standard a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384106-97CF-43E4-B8FB-FF06F03A34DA}"/>
              </a:ext>
            </a:extLst>
          </p:cNvPr>
          <p:cNvSpPr txBox="1"/>
          <p:nvPr/>
        </p:nvSpPr>
        <p:spPr>
          <a:xfrm>
            <a:off x="669355" y="7857"/>
            <a:ext cx="823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Příklady druhu MOJ – dle klasifikačních znaků</a:t>
            </a:r>
          </a:p>
        </p:txBody>
      </p:sp>
    </p:spTree>
    <p:extLst>
      <p:ext uri="{BB962C8B-B14F-4D97-AF65-F5344CB8AC3E}">
        <p14:creationId xmlns:p14="http://schemas.microsoft.com/office/powerpoint/2010/main" val="398917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3005" y="471561"/>
            <a:ext cx="9457282" cy="600164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MOJ-vzor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(znaky systemizace)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*Hypermarket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-</a:t>
            </a:r>
            <a:r>
              <a:rPr lang="cs-CZ" altLang="cs-CZ" sz="24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potravinářský a nepotravinářský, široký a hluboký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převažující samoobslužná s vybranými obslužnými úseky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výhodná dopravní poloha s rozsáhlými parkovišti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1 500-2 500, 4 000-5 000, až do 15 000 m2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agresivní cenová politika, diskontní orientace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standard, kombinace s levným zbožím,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Služby:</a:t>
            </a:r>
            <a:r>
              <a:rPr lang="cs-CZ" altLang="cs-CZ" sz="2000" b="1" dirty="0">
                <a:latin typeface="Tahoma" panose="020B0604030504040204" pitchFamily="34" charset="0"/>
              </a:rPr>
              <a:t> doplňující služby často v cizí režii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47099" y="838133"/>
            <a:ext cx="9220483" cy="5262979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 - vzor</a:t>
            </a:r>
            <a:endParaRPr lang="cs-CZ" altLang="cs-CZ" sz="24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*Specializovaný obchod (prodejna) - malý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zralost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- spíše ztráta významu, růst za přesného odhadu tržního segmentu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--------------------------------------------------------------------------</a:t>
            </a:r>
            <a:endParaRPr lang="cs-CZ" altLang="cs-CZ" sz="1800" b="1" u="sng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hluboký pro určité sortimentní skupiny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vyšší nároky na odbornost personálu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městská centra, regionální nákupní centra, spádové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městské obvody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není přesně stanovena</a:t>
            </a:r>
            <a:endParaRPr lang="cs-CZ" altLang="cs-CZ" sz="2000" b="1" u="sng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vysoká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 až luxusní, značkové zboží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6348"/>
              </p:ext>
            </p:extLst>
          </p:nvPr>
        </p:nvGraphicFramePr>
        <p:xfrm>
          <a:off x="718287" y="1131027"/>
          <a:ext cx="9326466" cy="48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1655570987"/>
                    </a:ext>
                  </a:extLst>
                </a:gridCol>
              </a:tblGrid>
              <a:tr h="1210072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Prodejní formát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diskonty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468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551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659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supermarkety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875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868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740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hypermarkety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192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231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246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317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1" name="TextovéPole 2"/>
          <p:cNvSpPr txBox="1">
            <a:spLocks noChangeArrowheads="1"/>
          </p:cNvSpPr>
          <p:nvPr/>
        </p:nvSpPr>
        <p:spPr bwMode="auto">
          <a:xfrm>
            <a:off x="718287" y="383369"/>
            <a:ext cx="799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Vývoj moderních druhů MOJ v ČR -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8287" y="6133185"/>
            <a:ext cx="4072077" cy="25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https://retailnews.cz/aktualne/supermarkety-v-ceske-republice-se-meni/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BFAF67-AB3F-44C2-B5BE-A174A2BDE8BF}"/>
              </a:ext>
            </a:extLst>
          </p:cNvPr>
          <p:cNvSpPr txBox="1"/>
          <p:nvPr/>
        </p:nvSpPr>
        <p:spPr>
          <a:xfrm>
            <a:off x="8774901" y="6133185"/>
            <a:ext cx="2698812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Jádro maloobchodní sítě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00A602D-6209-47FC-93FA-FF6D982E5885}"/>
              </a:ext>
            </a:extLst>
          </p:cNvPr>
          <p:cNvSpPr/>
          <p:nvPr/>
        </p:nvSpPr>
        <p:spPr>
          <a:xfrm>
            <a:off x="606641" y="6502517"/>
            <a:ext cx="6096000" cy="249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https://www.novinky.cz/ekonomika/clanek/pocet-supermarketu-v-cesku-se-loni-vysplhal-na-cislo-740-40044857</a:t>
            </a:r>
          </a:p>
        </p:txBody>
      </p:sp>
    </p:spTree>
    <p:extLst>
      <p:ext uri="{BB962C8B-B14F-4D97-AF65-F5344CB8AC3E}">
        <p14:creationId xmlns:p14="http://schemas.microsoft.com/office/powerpoint/2010/main" val="148398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809" y="274187"/>
            <a:ext cx="6684561" cy="68575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Supermarkety v ČR se mění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Mění strategii - důvod – růst zájmu o to, co jíme, o původ potravin, složení, růst náročnosti, častěji si čteme informace o zboží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2020878"/>
            <a:ext cx="10057117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budou menší, praktičtější a uspokojí i nejnáročnější zákazníky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větší orientace na kvalitu zboží a služeb (konkurence, vliv farmářských konceptů – Sklizeno, Grunt…)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rekonstrukce, </a:t>
            </a:r>
            <a:r>
              <a:rPr lang="cs-CZ" sz="2400" b="1" dirty="0" err="1">
                <a:solidFill>
                  <a:srgbClr val="008080"/>
                </a:solidFill>
              </a:rPr>
              <a:t>remodeling</a:t>
            </a:r>
            <a:r>
              <a:rPr lang="cs-CZ" sz="2400" b="1" dirty="0">
                <a:solidFill>
                  <a:srgbClr val="008080"/>
                </a:solidFill>
              </a:rPr>
              <a:t> prodejen, modernizace a zlepšení NA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doplnění o e-</a:t>
            </a:r>
            <a:r>
              <a:rPr lang="cs-CZ" sz="2400" b="1" dirty="0" err="1">
                <a:solidFill>
                  <a:srgbClr val="008080"/>
                </a:solidFill>
              </a:rPr>
              <a:t>shopy</a:t>
            </a:r>
            <a:r>
              <a:rPr lang="cs-CZ" sz="2400" b="1" dirty="0">
                <a:solidFill>
                  <a:srgbClr val="008080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reakce na potřeby zákazníků, zrychlení životního stylu (Billa spojila svůj prodej základních potravin s benzinkou Shell – prodejny Billa </a:t>
            </a:r>
            <a:r>
              <a:rPr lang="cs-CZ" sz="2400" b="1" dirty="0" err="1">
                <a:solidFill>
                  <a:srgbClr val="008080"/>
                </a:solidFill>
              </a:rPr>
              <a:t>Stop&amp;Shop</a:t>
            </a:r>
            <a:r>
              <a:rPr lang="cs-CZ" sz="2400" b="1" dirty="0">
                <a:solidFill>
                  <a:srgbClr val="008080"/>
                </a:solidFill>
              </a:rPr>
              <a:t> – </a:t>
            </a:r>
            <a:r>
              <a:rPr lang="cs-CZ" sz="2400" b="1" dirty="0">
                <a:solidFill>
                  <a:srgbClr val="FF0000"/>
                </a:solidFill>
              </a:rPr>
              <a:t>heslo-Tankujte a nakupujte ruku v ruce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preference 16 % domácností </a:t>
            </a:r>
            <a:r>
              <a:rPr lang="cs-CZ" sz="2400" b="1" dirty="0">
                <a:solidFill>
                  <a:srgbClr val="008080"/>
                </a:solidFill>
              </a:rPr>
              <a:t>(hlavní nákupní místo), stále oblíbené.</a:t>
            </a:r>
          </a:p>
          <a:p>
            <a:endParaRPr lang="cs-CZ" dirty="0"/>
          </a:p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https://retailnews.cz/aktualne/supermarkety-v-ceske-republice-se-meni/</a:t>
            </a:r>
            <a:endParaRPr lang="cs-CZ" dirty="0"/>
          </a:p>
          <a:p>
            <a:r>
              <a:rPr lang="cs-CZ" dirty="0"/>
              <a:t>https://www.billa.cz/specialfolder/footer/billa-stop-und-shop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198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dirty="0">
                <a:latin typeface="+mn-lt"/>
              </a:rPr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19100" y="1918183"/>
            <a:ext cx="48859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pochopení funkce maloobchodu, jeho struktury, třídění a životního cyklu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33406"/>
            <a:ext cx="1464833" cy="1127893"/>
          </a:xfrm>
          <a:prstGeom prst="rect">
            <a:avLst/>
          </a:prstGeom>
        </p:spPr>
      </p:pic>
      <p:pic>
        <p:nvPicPr>
          <p:cNvPr id="4" name="Obrázek 3" descr="File:&lt;strong&gt;Billa&lt;/strong&gt;-Supermarkt in Wien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1427328"/>
            <a:ext cx="4841767" cy="36418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74" y="1059017"/>
            <a:ext cx="6595108" cy="28990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4389" y="6129624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https://www.billa.cz/specialfolder/footer/billa-stop-und-shop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4389" y="412686"/>
            <a:ext cx="337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Billa </a:t>
            </a:r>
            <a:r>
              <a:rPr lang="cs-CZ" sz="3600" b="1" dirty="0" err="1">
                <a:solidFill>
                  <a:srgbClr val="008080"/>
                </a:solidFill>
              </a:rPr>
              <a:t>Stop&amp;Shop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A497DE-6471-44A8-9B6B-1DB39BA18D99}"/>
              </a:ext>
            </a:extLst>
          </p:cNvPr>
          <p:cNvSpPr/>
          <p:nvPr/>
        </p:nvSpPr>
        <p:spPr>
          <a:xfrm>
            <a:off x="5535728" y="4815214"/>
            <a:ext cx="6096000" cy="120032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  <a:latin typeface="Dinpro-reg"/>
              </a:rPr>
              <a:t>BILLA a Shell - spolupráce, díky které si pohodlně nakoupíte a natankujete při jediném zastavení.</a:t>
            </a:r>
            <a:endParaRPr lang="cs-CZ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7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Hypermarkety (HM)  v ČR stále posilují svoji pozici 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2017 - 49 % domácností preferuje nákup v H</a:t>
            </a:r>
            <a:r>
              <a:rPr lang="cs-CZ" sz="2400" b="1" dirty="0">
                <a:solidFill>
                  <a:srgbClr val="FF0000"/>
                </a:solidFill>
              </a:rPr>
              <a:t>M (Albert Hypermarket, Globus, Kaufland a Tesco Hypermarket)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0375" y="1964353"/>
            <a:ext cx="10057117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hlavní nákupní místo (prodejna, ve které domácnosti utratí největší podíl svých výdajů za potraviny a základní nepotravinářské zboží)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zákazníci si cení především široké nabídky zboží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 zákazníci řetězce </a:t>
            </a:r>
            <a:r>
              <a:rPr lang="cs-CZ" sz="2400" b="1" dirty="0">
                <a:solidFill>
                  <a:srgbClr val="FF0000"/>
                </a:solidFill>
              </a:rPr>
              <a:t>Albert Hypermarket </a:t>
            </a:r>
            <a:r>
              <a:rPr lang="cs-CZ" sz="2400" dirty="0">
                <a:solidFill>
                  <a:srgbClr val="008080"/>
                </a:solidFill>
              </a:rPr>
              <a:t>navíc za velkou výhodu považují snadnou dostupnost prodejen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Globus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je pro své kmenové zákazníky zase atraktivní díky kvalitnímu a čerstvému zboží.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Kaufland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mají zákazníci rádi pro jeho výhodné akce a slevy a vůbec celkově příznivé ceny.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Tesco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Hypermarket zase láká na dlouhou prodejní dobu a na svůj věrnostní program.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Zdroj: https://</a:t>
            </a:r>
            <a:r>
              <a:rPr lang="cs-CZ" dirty="0"/>
              <a:t>retailnews.cz/aktualne/hypermarkety-opet-posilily-svou-pozici-na-ceskem-trhu/</a:t>
            </a:r>
          </a:p>
        </p:txBody>
      </p:sp>
    </p:spTree>
    <p:extLst>
      <p:ext uri="{BB962C8B-B14F-4D97-AF65-F5344CB8AC3E}">
        <p14:creationId xmlns:p14="http://schemas.microsoft.com/office/powerpoint/2010/main" val="240038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4712"/>
            <a:ext cx="3985146" cy="28336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178653"/>
            <a:ext cx="1464833" cy="1127893"/>
          </a:xfrm>
          <a:prstGeom prst="rect">
            <a:avLst/>
          </a:prstGeom>
        </p:spPr>
      </p:pic>
      <p:pic>
        <p:nvPicPr>
          <p:cNvPr id="5" name="Obrázek 4" descr="&lt;strong&gt;Globus&lt;/strong&gt; (hypermarché)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178653"/>
            <a:ext cx="3962968" cy="27380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697989"/>
            <a:ext cx="3985146" cy="23448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3697989"/>
            <a:ext cx="4080680" cy="23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Diskonty (DIS) v ČR hned za HM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4" y="1174492"/>
            <a:ext cx="1005711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2017 - 23 % domácností preferuje nákup v </a:t>
            </a:r>
            <a:r>
              <a:rPr lang="cs-CZ" sz="2400" b="1" dirty="0">
                <a:solidFill>
                  <a:srgbClr val="FF0000"/>
                </a:solidFill>
              </a:rPr>
              <a:t>DIS (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a Penny 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2020878"/>
            <a:ext cx="10057117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nejsilnější stránkou českých diskontů (</a:t>
            </a:r>
            <a:r>
              <a:rPr lang="cs-CZ" sz="2400" dirty="0" err="1">
                <a:solidFill>
                  <a:srgbClr val="008080"/>
                </a:solidFill>
              </a:rPr>
              <a:t>Lidl</a:t>
            </a:r>
            <a:r>
              <a:rPr lang="cs-CZ" sz="2400" dirty="0">
                <a:solidFill>
                  <a:srgbClr val="008080"/>
                </a:solidFill>
              </a:rPr>
              <a:t>, Penny Market) jsou celkově příznivé ceny zboží na prodejnách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za konkurenční výhodu považují zákazníci prodejen 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jeho kvalitní a čerstvé zboží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v případě </a:t>
            </a:r>
            <a:r>
              <a:rPr lang="cs-CZ" sz="2400" b="1" dirty="0">
                <a:solidFill>
                  <a:srgbClr val="FF0000"/>
                </a:solidFill>
              </a:rPr>
              <a:t>Penny Marketu </a:t>
            </a:r>
            <a:r>
              <a:rPr lang="cs-CZ" sz="2400" dirty="0">
                <a:solidFill>
                  <a:srgbClr val="008080"/>
                </a:solidFill>
              </a:rPr>
              <a:t>je zase lákadlem výborná dostupnost prodejen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Penny v roce 2016 získalo ISO 22 000 (bezpečnost potravin) pro síť prodejen, logistická centra i centrálu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Obchodní strategie </a:t>
            </a:r>
            <a:r>
              <a:rPr lang="cs-CZ" sz="2400" dirty="0"/>
              <a:t>- </a:t>
            </a:r>
            <a:r>
              <a:rPr lang="cs-CZ" sz="2400" b="1" dirty="0">
                <a:solidFill>
                  <a:srgbClr val="FF0000"/>
                </a:solidFill>
              </a:rPr>
              <a:t>Co je české, to je dobré.  „Nakupujte hezky česky“ (Česká potravina)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Diskonty jsou tahounem spotřeby.</a:t>
            </a:r>
          </a:p>
          <a:p>
            <a:pPr marL="342900" indent="-342900">
              <a:buFontTx/>
              <a:buChar char="-"/>
            </a:pP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1200" dirty="0"/>
              <a:t>https://www.mistoprodeje.cz/obsah/zajimavosti-z-retailu/maloobchod-v-ceske-republice-se-meni-a-pokracuje-v-rustu/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0640" y="577868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https://retailnews.cz/aktualne/penny-market-zvysuje-system-kvality-pysni-se-certifikaci-ifs-logistics-a-iso-22-000/</a:t>
            </a:r>
          </a:p>
        </p:txBody>
      </p:sp>
    </p:spTree>
    <p:extLst>
      <p:ext uri="{BB962C8B-B14F-4D97-AF65-F5344CB8AC3E}">
        <p14:creationId xmlns:p14="http://schemas.microsoft.com/office/powerpoint/2010/main" val="2913127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ile:Jyväskylä - &lt;strong&gt;Lidl&lt;/strong&gt;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5" y="1192076"/>
            <a:ext cx="3655681" cy="2634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15" y="64183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51" y="1278384"/>
            <a:ext cx="4947593" cy="254789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62651" y="545745"/>
            <a:ext cx="373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</a:t>
            </a:r>
          </a:p>
        </p:txBody>
      </p:sp>
      <p:pic>
        <p:nvPicPr>
          <p:cNvPr id="2050" name="Picture 2" descr="Coop Diskont – světelná reklama – Image Print">
            <a:extLst>
              <a:ext uri="{FF2B5EF4-FFF2-40B4-BE49-F238E27FC236}">
                <a16:creationId xmlns:a16="http://schemas.microsoft.com/office/drawing/2014/main" id="{BB0D7367-92C2-46E8-9A33-82F62F1D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0" y="4172949"/>
            <a:ext cx="3736644" cy="2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RMA - Váš diskontní prodejce potravin">
            <a:extLst>
              <a:ext uri="{FF2B5EF4-FFF2-40B4-BE49-F238E27FC236}">
                <a16:creationId xmlns:a16="http://schemas.microsoft.com/office/drawing/2014/main" id="{A56619C0-7DF1-4B25-84B5-78539072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51" y="4172948"/>
            <a:ext cx="4947593" cy="2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65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80407" y="377069"/>
            <a:ext cx="78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 v ČR – </a:t>
            </a:r>
            <a:r>
              <a:rPr lang="cs-CZ" sz="3600" b="1" dirty="0">
                <a:solidFill>
                  <a:srgbClr val="FF0000"/>
                </a:solidFill>
              </a:rPr>
              <a:t>praxe (2019)</a:t>
            </a:r>
          </a:p>
        </p:txBody>
      </p:sp>
      <p:pic>
        <p:nvPicPr>
          <p:cNvPr id="8" name="Picture 2" descr="https://www.mistoprodeje.cz/wp-content/uploads/2019/12/Prezentace_diskonty.png">
            <a:extLst>
              <a:ext uri="{FF2B5EF4-FFF2-40B4-BE49-F238E27FC236}">
                <a16:creationId xmlns:a16="http://schemas.microsoft.com/office/drawing/2014/main" id="{E7F829EA-C717-4EB8-B3DF-CEC2A2CF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" y="1192076"/>
            <a:ext cx="9525000" cy="5353050"/>
          </a:xfrm>
          <a:prstGeom prst="rect">
            <a:avLst/>
          </a:prstGeom>
          <a:noFill/>
          <a:ln>
            <a:solidFill>
              <a:srgbClr val="0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BA26689-3D1B-49E2-83D8-ED5F90AB23E6}"/>
              </a:ext>
            </a:extLst>
          </p:cNvPr>
          <p:cNvSpPr/>
          <p:nvPr/>
        </p:nvSpPr>
        <p:spPr>
          <a:xfrm>
            <a:off x="10442743" y="4502949"/>
            <a:ext cx="1594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https://www.mistoprodeje.cz/obsah/zajimavosti-z-retailu/maloobchod-v-ceske-republice-se-meni-a-pokracuje-v-rustu/</a:t>
            </a:r>
          </a:p>
        </p:txBody>
      </p:sp>
    </p:spTree>
    <p:extLst>
      <p:ext uri="{BB962C8B-B14F-4D97-AF65-F5344CB8AC3E}">
        <p14:creationId xmlns:p14="http://schemas.microsoft.com/office/powerpoint/2010/main" val="368331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1097981"/>
              </p:ext>
            </p:extLst>
          </p:nvPr>
        </p:nvGraphicFramePr>
        <p:xfrm>
          <a:off x="467150" y="3079845"/>
          <a:ext cx="10369171" cy="3340584"/>
        </p:xfrm>
        <a:graphic>
          <a:graphicData uri="http://schemas.openxmlformats.org/drawingml/2006/table">
            <a:tbl>
              <a:tblPr/>
              <a:tblGrid>
                <a:gridCol w="324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0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Přímý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Zepter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AmWay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Oriflame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Avon)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účinnější osobní styk se zákazníkem,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nákladný,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vysoká zaměstnanost žen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Automatizovaný prodej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zboží 24 hodin,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růst dostupnosti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dražší distribuce,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Poškození - vandalismus, vyšší ceny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093191" y="2213212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7772254" y="2236796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7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91901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AVON – celosvětově vedoucí firma přímého prodeje kosmetiky </a:t>
            </a:r>
            <a:r>
              <a:rPr lang="cs-CZ" sz="3200" b="1" dirty="0">
                <a:solidFill>
                  <a:srgbClr val="FF0000"/>
                </a:solidFill>
              </a:rPr>
              <a:t>(praxe)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597388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https://www.avon.cz/o-avonu</a:t>
            </a:r>
            <a:r>
              <a:rPr lang="cs-CZ" dirty="0"/>
              <a:t>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3206" y="1727992"/>
            <a:ext cx="9621671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</a:rPr>
              <a:t>Již více než 125 let je AVON nejen synonymem krásy, inovace a optimismu, ale především společností pro ženy.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Portfolio sortimentu - dekorativní, pleťová a tělová kosmetika, vůně, módní i bytové doplňky a dekorace.</a:t>
            </a:r>
          </a:p>
          <a:p>
            <a:pPr algn="just"/>
            <a:r>
              <a:rPr lang="cs-CZ" sz="2400" b="1" i="1" dirty="0">
                <a:solidFill>
                  <a:srgbClr val="008080"/>
                </a:solidFill>
              </a:rPr>
              <a:t>Vývoj nových produktů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Společnost AVON je špičkou v oblasti vývinu nových technologií. Centrum výzkumu a vývoje se sídlem ve státě New York patří podle počtu novinek mezi vedoucí centra v kosmetickém průmyslu.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V ČR – od roku 1991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Sdílený marketing </a:t>
            </a:r>
            <a:r>
              <a:rPr lang="cs-CZ" sz="2400" dirty="0">
                <a:solidFill>
                  <a:srgbClr val="008080"/>
                </a:solidFill>
              </a:rPr>
              <a:t>-  AVON proti rakovině prsu, proti domácímu násilí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46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1030" y="628227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04010179"/>
              </p:ext>
            </p:extLst>
          </p:nvPr>
        </p:nvGraphicFramePr>
        <p:xfrm>
          <a:off x="961029" y="2793242"/>
          <a:ext cx="10943057" cy="4194024"/>
        </p:xfrm>
        <a:graphic>
          <a:graphicData uri="http://schemas.openxmlformats.org/drawingml/2006/table">
            <a:tbl>
              <a:tblPr/>
              <a:tblGrid>
                <a:gridCol w="342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Zásilkový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(přímý marketing, e-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commerce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(Magnet, Quelle,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Bonprix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,…)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v pohodlí domova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pružné nákupní podmínky,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dispozice zboží v katalogu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vyřešeno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e-commerce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Nákupní služba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vybraná klientela –segment (školy, podniky, nemocnice), přesnější tržní cílení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určitá omezenost trhu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848448" y="1821245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8600286" y="1840092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4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138" y="255169"/>
            <a:ext cx="943856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E-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commerce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(e-marketing, elektronický obchod, e-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shop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2138" y="1690688"/>
            <a:ext cx="989462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Moderní, dynamicky se vyvíjející se forma přímého marketingu.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Jedná se o progresívnější podobu zásilkového obchodu.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Všechny fáze kupního procesu probíhají na internetu.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Jedna z ekonomicky nehospodárnějších forem obchodního podnikání.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Úskalí elektronického obchodu</a:t>
            </a:r>
            <a:r>
              <a:rPr lang="cs-CZ" sz="2400" b="1" dirty="0">
                <a:solidFill>
                  <a:srgbClr val="008080"/>
                </a:solidFill>
              </a:rPr>
              <a:t>: nepoctivost některých firem.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Rizikové internetové obchodu </a:t>
            </a:r>
            <a:r>
              <a:rPr lang="cs-CZ" sz="2400" b="1" dirty="0">
                <a:solidFill>
                  <a:srgbClr val="008080"/>
                </a:solidFill>
              </a:rPr>
              <a:t>– (ČOI – Česká obchodní inspekce)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Informace na webových stránkách inspekce – nezveřejněné obchodní podmínky (případně odporující zákonu), …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5DF5AB-C8CD-4C6D-9EE8-468D48686573}"/>
              </a:ext>
            </a:extLst>
          </p:cNvPr>
          <p:cNvSpPr/>
          <p:nvPr/>
        </p:nvSpPr>
        <p:spPr>
          <a:xfrm>
            <a:off x="272391" y="6298252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https://www.coi.cz/rizikove-internetove-obchody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1150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307128"/>
            <a:ext cx="4806091" cy="3554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Hypotéza maloobchodního okruhu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Druhy maloobchodníků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06" y="1011385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06064586"/>
              </p:ext>
            </p:extLst>
          </p:nvPr>
        </p:nvGraphicFramePr>
        <p:xfrm>
          <a:off x="450376" y="2098486"/>
          <a:ext cx="11177517" cy="4285434"/>
        </p:xfrm>
        <a:graphic>
          <a:graphicData uri="http://schemas.openxmlformats.org/drawingml/2006/table">
            <a:tbl>
              <a:tblPr/>
              <a:tblGrid>
                <a:gridCol w="441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Podnik jednotlivce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Malý nezávislý maloobchodník, živnostník, mikropodnik i podnik s více zaměstnanci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Menší prodejny, tržní výklenky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společnosti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(vznik zejména po 2. svět. válce)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Osobní i kapitálové, centrálně řízené MOJ, společné zásobování, podobný sortiment, nákup ve velkém, úspory z rozsahu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Dobrovolné řetězce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(SPAR)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Sdružení velkoobchodníka a maloobchodníků s cílem posílení konkurenceschopnosti - snížení nákladů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6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2" y="1350944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9999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04105966"/>
              </p:ext>
            </p:extLst>
          </p:nvPr>
        </p:nvGraphicFramePr>
        <p:xfrm>
          <a:off x="354842" y="2466976"/>
          <a:ext cx="11095630" cy="4279356"/>
        </p:xfrm>
        <a:graphic>
          <a:graphicData uri="http://schemas.openxmlformats.org/drawingml/2006/table">
            <a:tbl>
              <a:tblPr/>
              <a:tblGrid>
                <a:gridCol w="438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Franchisingové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řetězce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(Hruška,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Donald, OBI, Drogerie Teta,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Euronics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Brněnka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Franchisor (známý výrobce, obchodník…)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Franchisant (nezávislý maloobchodník)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Cíl: překonání bariéry vstupu na trh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konglomeráty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Tchibo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(káva, oblečení a další spotřební zboží, cestování, pojišťovnictví)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REWE (prodej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cestování)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Volnější forma obchodních organizací,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Kombinace několika druhů podnikání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070" y="181636"/>
            <a:ext cx="6094863" cy="59021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9999"/>
                </a:solidFill>
                <a:latin typeface="+mn-lt"/>
              </a:rPr>
              <a:t>Maloobchodní síť </a:t>
            </a:r>
            <a:r>
              <a:rPr lang="cs-CZ" sz="3600" b="1" dirty="0" err="1">
                <a:solidFill>
                  <a:srgbClr val="009999"/>
                </a:solidFill>
                <a:latin typeface="+mn-lt"/>
              </a:rPr>
              <a:t>Brněnka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1069" y="947315"/>
            <a:ext cx="10058399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Česká regionální </a:t>
            </a:r>
            <a:r>
              <a:rPr lang="cs-CZ" sz="2800" b="1" dirty="0">
                <a:solidFill>
                  <a:srgbClr val="008080"/>
                </a:solidFill>
              </a:rPr>
              <a:t>franchisingová</a:t>
            </a:r>
            <a:r>
              <a:rPr lang="cs-CZ" sz="2800" b="1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organizace ( vznik 1997). Dnes cca 237 prodejen.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Cílem bylo zajištění konkurenceschopnosti českého maloobchodu proti zahraničním řetězcům a vyjednávací pozice vůči dodavatelům.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Síť má jednotné: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metody prodeje, obchodní přístupy, reklamu a propagaci, produktové letáky, image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vlastní velkoobchodní sklad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podpora regionálních výrobců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nabídka věrnostních programů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Doplňkové služby: bufet, občerstvení, objednávka dortů,</a:t>
            </a:r>
          </a:p>
          <a:p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</p:spTree>
    <p:extLst>
      <p:ext uri="{BB962C8B-B14F-4D97-AF65-F5344CB8AC3E}">
        <p14:creationId xmlns:p14="http://schemas.microsoft.com/office/powerpoint/2010/main" val="1749700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955" y="185699"/>
            <a:ext cx="4498075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</a:rPr>
              <a:t>Brněnka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72" y="2202910"/>
            <a:ext cx="2219325" cy="3133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80" y="1856095"/>
            <a:ext cx="3228863" cy="4040097"/>
          </a:xfrm>
          <a:prstGeom prst="rect">
            <a:avLst/>
          </a:prstGeom>
        </p:spPr>
      </p:pic>
      <p:pic>
        <p:nvPicPr>
          <p:cNvPr id="5" name="Obrázek 4" descr="Soubor:Brno, ul. Cihlářská - &lt;strong&gt;Samoobsluha&lt;/strong&gt; Brněnka obr1.jp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856096"/>
            <a:ext cx="4202963" cy="404009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9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951"/>
            <a:ext cx="8442278" cy="576571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Tchibo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– obchodní konglomerát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81" y="1642335"/>
            <a:ext cx="2570053" cy="19251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28" y="3835019"/>
            <a:ext cx="3426157" cy="229054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842522"/>
            <a:ext cx="714574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Původně německý obchodní řetězec nabízející kávu.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Dnes se sortiment rozšířil na různé spotřební zboží  (elektronika, oděvy, potřeby pro domácnost…). Prodejny i e-</a:t>
            </a:r>
            <a:r>
              <a:rPr lang="cs-CZ" sz="2800" dirty="0" err="1">
                <a:solidFill>
                  <a:srgbClr val="008080"/>
                </a:solidFill>
              </a:rPr>
              <a:t>shop</a:t>
            </a:r>
            <a:r>
              <a:rPr lang="cs-CZ" sz="2800" dirty="0">
                <a:solidFill>
                  <a:srgbClr val="008080"/>
                </a:solidFill>
              </a:rPr>
              <a:t>. Dále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také nabízí zprostředkování nákupu zájezdů, elektřiny, pojištění či mobilních služeb.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 ČR je od roku 1991.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Udržitelnost podnikání – (Káva –</a:t>
            </a:r>
            <a:r>
              <a:rPr lang="cs-CZ" sz="2800" dirty="0" err="1">
                <a:solidFill>
                  <a:srgbClr val="008080"/>
                </a:solidFill>
              </a:rPr>
              <a:t>Fairtrade</a:t>
            </a:r>
            <a:r>
              <a:rPr lang="cs-CZ" sz="2800" dirty="0">
                <a:solidFill>
                  <a:srgbClr val="008080"/>
                </a:solidFill>
              </a:rPr>
              <a:t>, angažovanost v rozvojových zemích,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Věrnostní program –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  <a:r>
              <a:rPr lang="cs-CZ" sz="2800" dirty="0" err="1">
                <a:solidFill>
                  <a:srgbClr val="008080"/>
                </a:solidFill>
              </a:rPr>
              <a:t>Card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38200" y="567461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tchibo.cz/?gclid=Cj0KCQiA1NbhBRCBARIsAKOTmUsYBO-rUFaEVKYATOdUcMNiyTkSlfm7wFNR26oPjf68Iwh3UIDVKPQaAuRKEALw_wcB&amp;extPu=tchibo-vm-search&amp;extCr=21596771201-295922921205&amp;extLi=292538561&amp;extProvId=5&amp;keyword=tchibo&amp;extAP=1t1&amp;extMT=e&amp;x=H4sIAAAAAAAAAAFyAI3_ETMsDgAAAWgzja9JABRBRVMvQ0JDL1BLQ1M1UGFkZGluZwCAABAAEKO1qGIpoh_Y_2fYzMkhzOAAAAAgtN6d07VfDS88KVnesfCmuWnq3khsWrSXo2zbgfGqyl0AFHWdM2XwZBko6TIhPUPNishxfHm_xws7DnIAAAA%3D&amp;wbdcd=CV8CFwrNF7</a:t>
            </a:r>
          </a:p>
        </p:txBody>
      </p:sp>
    </p:spTree>
    <p:extLst>
      <p:ext uri="{BB962C8B-B14F-4D97-AF65-F5344CB8AC3E}">
        <p14:creationId xmlns:p14="http://schemas.microsoft.com/office/powerpoint/2010/main" val="2130483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146645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368" y="2029489"/>
            <a:ext cx="7772400" cy="355244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Hypotéza maloobchodního okruhu </a:t>
            </a:r>
            <a:r>
              <a:rPr lang="cs-CZ" altLang="cs-CZ" b="1" dirty="0">
                <a:solidFill>
                  <a:srgbClr val="008080"/>
                </a:solidFill>
              </a:rPr>
              <a:t>– </a:t>
            </a:r>
            <a:r>
              <a:rPr lang="cs-CZ" altLang="cs-CZ" b="1" dirty="0" err="1">
                <a:solidFill>
                  <a:srgbClr val="008080"/>
                </a:solidFill>
              </a:rPr>
              <a:t>Malcolm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</a:rPr>
              <a:t>Mc</a:t>
            </a:r>
            <a:r>
              <a:rPr lang="cs-CZ" altLang="cs-CZ" b="1" dirty="0">
                <a:solidFill>
                  <a:srgbClr val="008080"/>
                </a:solidFill>
              </a:rPr>
              <a:t> Nair - 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Druhy maloobchodníků </a:t>
            </a:r>
            <a:r>
              <a:rPr lang="cs-CZ" altLang="cs-CZ" b="1" dirty="0">
                <a:solidFill>
                  <a:srgbClr val="008080"/>
                </a:solidFill>
              </a:rPr>
              <a:t>– maloobchod v prodejnách, maloobchod mimo prodejní plochy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958" y="680083"/>
            <a:ext cx="7772400" cy="54721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Dobrovolný úkol č. 2 </a:t>
            </a:r>
          </a:p>
          <a:p>
            <a:r>
              <a:rPr lang="cs-CZ" sz="2400" b="1" dirty="0"/>
              <a:t>Český maloobchod se mění, patří k nejmodernějším v současné Evropě.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Jaký vliv má pandemie </a:t>
            </a:r>
            <a:r>
              <a:rPr lang="cs-CZ" sz="2400" b="1" dirty="0" err="1">
                <a:solidFill>
                  <a:srgbClr val="FF0000"/>
                </a:solidFill>
              </a:rPr>
              <a:t>koronaviru</a:t>
            </a:r>
            <a:r>
              <a:rPr lang="cs-CZ" sz="2400" b="1" dirty="0">
                <a:solidFill>
                  <a:srgbClr val="FF0000"/>
                </a:solidFill>
              </a:rPr>
              <a:t> na maloobchod? </a:t>
            </a:r>
            <a:r>
              <a:rPr lang="cs-CZ" sz="2400" b="1" dirty="0">
                <a:solidFill>
                  <a:srgbClr val="008080"/>
                </a:solidFill>
              </a:rPr>
              <a:t>(zde můžete použít příklady jak z Evropy, světa, tak z České republiky)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Anebo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Jaký vliv má pandemie </a:t>
            </a:r>
            <a:r>
              <a:rPr lang="cs-CZ" sz="2400" b="1" dirty="0" err="1">
                <a:solidFill>
                  <a:srgbClr val="FF0000"/>
                </a:solidFill>
              </a:rPr>
              <a:t>koronaviru</a:t>
            </a:r>
            <a:r>
              <a:rPr lang="cs-CZ" sz="2400" b="1" dirty="0">
                <a:solidFill>
                  <a:srgbClr val="FF0000"/>
                </a:solidFill>
              </a:rPr>
              <a:t> na český maloobchod?</a:t>
            </a:r>
          </a:p>
          <a:p>
            <a:endParaRPr lang="cs-CZ" sz="2400" b="1" dirty="0"/>
          </a:p>
          <a:p>
            <a:r>
              <a:rPr lang="cs-CZ" sz="2400" b="1" dirty="0"/>
              <a:t>Za zpracování můžete získat 1-2 bodů podle úrovně zpracování (dbejte prosím na odpovídající formální úpravu).</a:t>
            </a:r>
          </a:p>
          <a:p>
            <a:endParaRPr lang="cs-CZ" sz="2400" b="1" dirty="0"/>
          </a:p>
          <a:p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 </a:t>
            </a:r>
          </a:p>
          <a:p>
            <a:r>
              <a:rPr lang="cs-CZ" sz="2400" b="1" dirty="0"/>
              <a:t>Odevzdání v </a:t>
            </a:r>
            <a:r>
              <a:rPr lang="cs-CZ" sz="2400" b="1" dirty="0" err="1"/>
              <a:t>odevzdávárně</a:t>
            </a:r>
            <a:r>
              <a:rPr lang="cs-CZ" sz="2400" b="1" dirty="0"/>
              <a:t> v IS do příslušné složky: název dokumentu: příjmení studenta,  DÚ3 (prosím o dodržení kvůli přehlednosti).</a:t>
            </a:r>
          </a:p>
          <a:p>
            <a:r>
              <a:rPr lang="cs-CZ" sz="2400" b="1" dirty="0"/>
              <a:t>Termín: do posledního tutoriálu.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3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3441" y="484981"/>
            <a:ext cx="8229600" cy="4476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a jeho význam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3441" y="1536058"/>
            <a:ext cx="4842016" cy="4688842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Prodej konečnému spotřebiteli, resp. ke konečné spotřebě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Vliv na zaměstnanost, ekonomiku, kulturu, životní úroveň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Výkon MO - Maloobchodní obrat, resp. prodej – tržby za zboží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Životní cyklus MO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Druhy maloobchodníků.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</p:txBody>
      </p:sp>
      <p:graphicFrame>
        <p:nvGraphicFramePr>
          <p:cNvPr id="614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0" y="2701926"/>
          <a:ext cx="40386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Obrázek" r:id="rId3" imgW="2743200" imgH="1828800" progId="Word.Picture.8">
                  <p:embed/>
                </p:oleObj>
              </mc:Choice>
              <mc:Fallback>
                <p:oleObj name="Obrázek" r:id="rId3" imgW="2743200" imgH="1828800" progId="Word.Picture.8">
                  <p:embed/>
                  <p:pic>
                    <p:nvPicPr>
                      <p:cNvPr id="614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1926"/>
                        <a:ext cx="40386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5186363" y="27098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7657"/>
            <a:ext cx="4038600" cy="48056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70263" y="6365529"/>
            <a:ext cx="207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https://cs.wikipedia.org/wiki/Maloobchod</a:t>
            </a:r>
          </a:p>
        </p:txBody>
      </p:sp>
    </p:spTree>
    <p:extLst>
      <p:ext uri="{BB962C8B-B14F-4D97-AF65-F5344CB8AC3E}">
        <p14:creationId xmlns:p14="http://schemas.microsoft.com/office/powerpoint/2010/main" val="175480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9101328" cy="7559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8080"/>
                </a:solidFill>
                <a:latin typeface="+mn-lt"/>
              </a:rPr>
              <a:t>Maloobchodu se v ČR dařilo… přichází však „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covidová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“ pandemie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33" y="88238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77" y="1613038"/>
            <a:ext cx="2044745" cy="181596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7407" y="1216131"/>
            <a:ext cx="9401227" cy="526297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 roce 2017 rostly tržby  o 5,6%, (2018 +4,8 %), 2019 (+4,8%),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(2020 -0,6%)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nejvíce rostl internetový prodej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(2017 +18 %, 115mld.; 2018 + 17 %, 135 mld. ; 2019 +15 %, 155 mld.;  </a:t>
            </a:r>
            <a:r>
              <a:rPr lang="cs-CZ" sz="2400" b="1" dirty="0">
                <a:solidFill>
                  <a:srgbClr val="FF0000"/>
                </a:solidFill>
              </a:rPr>
              <a:t>2020 +25 %. 196 mld.)</a:t>
            </a:r>
          </a:p>
          <a:p>
            <a:pPr marL="285750" indent="-285750">
              <a:buFontTx/>
              <a:buChar char="-"/>
            </a:pPr>
            <a:r>
              <a:rPr lang="cs-CZ" sz="2400" b="1" dirty="0" err="1">
                <a:solidFill>
                  <a:srgbClr val="008080"/>
                </a:solidFill>
              </a:rPr>
              <a:t>GfK</a:t>
            </a:r>
            <a:r>
              <a:rPr lang="cs-CZ" sz="2400" b="1" dirty="0">
                <a:solidFill>
                  <a:srgbClr val="008080"/>
                </a:solidFill>
              </a:rPr>
              <a:t> „Kupní síla Evropy 2018“, mapuje Česko na 23. místě v Evropě z hlediska kupní síly.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Technologie vše mění od základu: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vstup digitálních technologií – modernizace obchodního provozu, …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široké možnosti komunikace se zákazníkem (</a:t>
            </a:r>
            <a:r>
              <a:rPr lang="cs-CZ" sz="2400" b="1" dirty="0" err="1">
                <a:solidFill>
                  <a:srgbClr val="008080"/>
                </a:solidFill>
              </a:rPr>
              <a:t>multichannel</a:t>
            </a:r>
            <a:r>
              <a:rPr lang="cs-CZ" sz="2400" b="1" dirty="0">
                <a:solidFill>
                  <a:srgbClr val="00808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firmy vstupují do života zákazníků v rámci online prostředí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služby na míru (personalizace)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budování důvěryhodnosti, růst spokojenosti, CRM – řízení vztahů se zákazníky.</a:t>
            </a:r>
            <a:endParaRPr lang="cs-CZ" b="1" dirty="0">
              <a:solidFill>
                <a:srgbClr val="00808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898932" y="4476700"/>
            <a:ext cx="2233329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Pandemie </a:t>
            </a:r>
            <a:r>
              <a:rPr lang="cs-CZ" b="1" dirty="0" err="1">
                <a:solidFill>
                  <a:srgbClr val="FF0000"/>
                </a:solidFill>
              </a:rPr>
              <a:t>koronaviru</a:t>
            </a:r>
            <a:r>
              <a:rPr lang="cs-CZ" b="1" dirty="0">
                <a:solidFill>
                  <a:srgbClr val="FF0000"/>
                </a:solidFill>
              </a:rPr>
              <a:t> a její vliv na maloobchod?</a:t>
            </a:r>
          </a:p>
          <a:p>
            <a:r>
              <a:rPr lang="cs-CZ" b="1" dirty="0">
                <a:solidFill>
                  <a:srgbClr val="FF0000"/>
                </a:solidFill>
              </a:rPr>
              <a:t>DÚ č. 2</a:t>
            </a:r>
          </a:p>
        </p:txBody>
      </p:sp>
    </p:spTree>
    <p:extLst>
      <p:ext uri="{BB962C8B-B14F-4D97-AF65-F5344CB8AC3E}">
        <p14:creationId xmlns:p14="http://schemas.microsoft.com/office/powerpoint/2010/main" val="348313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70" y="470626"/>
            <a:ext cx="6414448" cy="7350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91570" y="1268413"/>
            <a:ext cx="8557145" cy="5200626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cs-CZ" altLang="cs-CZ" sz="3200" b="1" dirty="0">
                <a:solidFill>
                  <a:srgbClr val="008080"/>
                </a:solidFill>
              </a:rPr>
              <a:t>Každá prodejna má svůj vývoj !!!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Každý druh MOJ má svůj vývoj !!!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Příčiny: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Záleží na preferencích a potřebách zákazníků.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Konkurence !!!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b="1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Praxe v ČR: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Lidé si oblíbili samoobsluhy, později supermarkety,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hypermarkety a diskonty.</a:t>
            </a:r>
          </a:p>
          <a:p>
            <a:pPr eaLnBrk="1" hangingPunct="1"/>
            <a:endParaRPr lang="cs-CZ" altLang="cs-CZ" b="1" dirty="0">
              <a:solidFill>
                <a:srgbClr val="3333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85" y="667067"/>
            <a:ext cx="6837528" cy="735013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785" y="1705143"/>
            <a:ext cx="9512490" cy="4245281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Stádia ŽC mohou být odlišná v různých částech světa: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  <a:r>
              <a:rPr lang="cs-CZ" altLang="cs-CZ" sz="3200" b="1" dirty="0">
                <a:solidFill>
                  <a:srgbClr val="FF0000"/>
                </a:solidFill>
              </a:rPr>
              <a:t>Příčiny: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Odlišné ekonomické, politické a obchodní podmínky země, zvyklosti, tradice a životní úroveň.</a:t>
            </a:r>
          </a:p>
          <a:p>
            <a:pPr marL="0" indent="0">
              <a:buNone/>
              <a:defRPr/>
            </a:pPr>
            <a:endParaRPr lang="cs-CZ" altLang="cs-CZ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Praxe: tržní ekonomiky x centrálně plánované ekonomiky.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85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28498"/>
              </p:ext>
            </p:extLst>
          </p:nvPr>
        </p:nvGraphicFramePr>
        <p:xfrm>
          <a:off x="656420" y="1568865"/>
          <a:ext cx="8496300" cy="4572000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MOJ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 prudkého růstu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od vzniku do zralosti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ŽC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1800-1840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domy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1860-1940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Zásilkové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1915-1950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1935-1965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 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1970-1980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31" name="Text Box 164"/>
          <p:cNvSpPr txBox="1">
            <a:spLocks noChangeArrowheads="1"/>
          </p:cNvSpPr>
          <p:nvPr/>
        </p:nvSpPr>
        <p:spPr bwMode="auto">
          <a:xfrm>
            <a:off x="656420" y="247746"/>
            <a:ext cx="898473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Příklady životního cyklu MOJ (dle Kotlera)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363B960-6094-488A-BAA1-72F263BE32B6}"/>
              </a:ext>
            </a:extLst>
          </p:cNvPr>
          <p:cNvSpPr txBox="1"/>
          <p:nvPr/>
        </p:nvSpPr>
        <p:spPr>
          <a:xfrm>
            <a:off x="10196793" y="4447283"/>
            <a:ext cx="1775533" cy="1754326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Změna strategie je však v mnohých zemích drží na konkurenčních pozicích.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C632761-80B8-4AB6-96C1-654DDF0747DE}"/>
              </a:ext>
            </a:extLst>
          </p:cNvPr>
          <p:cNvSpPr/>
          <p:nvPr/>
        </p:nvSpPr>
        <p:spPr>
          <a:xfrm>
            <a:off x="9383697" y="5326601"/>
            <a:ext cx="514905" cy="248575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3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1"/>
          <p:cNvSpPr txBox="1">
            <a:spLocks noChangeArrowheads="1"/>
          </p:cNvSpPr>
          <p:nvPr/>
        </p:nvSpPr>
        <p:spPr bwMode="auto">
          <a:xfrm>
            <a:off x="266132" y="374474"/>
            <a:ext cx="84963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Praktický závěr: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čím novější typ, tím kratší doba do zralosti – více marketingových aktivit v MO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5563" y="1626186"/>
            <a:ext cx="8496869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Charakteristický rys současného období maloobchodu: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kromě zkracování jeho životního cyklu do stádia zralosti, také jeho zpomalování po dosažení vrcholu: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v maloobchodě stále více využívají marketingových aktivit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to přispívá ke stabilitě jejich postavení na trhu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provádějí průzkum trhu, segmentaci trhu, důmyslnější reklamu a podporu prodeje.</a:t>
            </a:r>
            <a:r>
              <a:rPr lang="cs-CZ" sz="2400" dirty="0"/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Vliv na stabilní postavení maloobchodníka na trhu mají i další faktory: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organizace trhu (situace v odvětví, struktura typu firem…)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formy spolupráce </a:t>
            </a:r>
            <a:r>
              <a:rPr lang="cs-CZ" sz="2400" dirty="0">
                <a:solidFill>
                  <a:srgbClr val="008080"/>
                </a:solidFill>
              </a:rPr>
              <a:t>-  vznik různých maloobchodních organizací, růst počtu nákupních center,  soustřeďování firem za účelem přitažení větší spotřebitelské poptávky (např. dobrovolné řetězce).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4653886" y="1328069"/>
            <a:ext cx="545911" cy="2902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0" y="1626186"/>
            <a:ext cx="2743200" cy="259097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333144" y="4948283"/>
            <a:ext cx="2348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</a:t>
            </a:r>
            <a:r>
              <a:rPr lang="cs-CZ" sz="1000" dirty="0" err="1"/>
              <a:t>File:Budějovická</a:t>
            </a:r>
            <a:r>
              <a:rPr lang="cs-CZ" sz="1000" dirty="0"/>
              <a:t>,_nákupní_centrum_a_Trianon.jpg</a:t>
            </a:r>
          </a:p>
        </p:txBody>
      </p:sp>
    </p:spTree>
    <p:extLst>
      <p:ext uri="{BB962C8B-B14F-4D97-AF65-F5344CB8AC3E}">
        <p14:creationId xmlns:p14="http://schemas.microsoft.com/office/powerpoint/2010/main" val="15731423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2332</Words>
  <Application>Microsoft Office PowerPoint</Application>
  <PresentationFormat>Širokoúhlá obrazovka</PresentationFormat>
  <Paragraphs>373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Dinpro-reg</vt:lpstr>
      <vt:lpstr>Tahoma</vt:lpstr>
      <vt:lpstr>Times New Roman</vt:lpstr>
      <vt:lpstr>Wingdings</vt:lpstr>
      <vt:lpstr>Motiv Office</vt:lpstr>
      <vt:lpstr>Obrázek</vt:lpstr>
      <vt:lpstr>Název prezentace</vt:lpstr>
      <vt:lpstr>Prezentace aplikace PowerPoint</vt:lpstr>
      <vt:lpstr>Prezentace aplikace PowerPoint</vt:lpstr>
      <vt:lpstr>Maloobchod a jeho význam</vt:lpstr>
      <vt:lpstr>Maloobchodu se v ČR dařilo… přichází však „covidová“ pandemie </vt:lpstr>
      <vt:lpstr>Životní cyklus maloobchodu</vt:lpstr>
      <vt:lpstr>Životní cyklus maloobchodu</vt:lpstr>
      <vt:lpstr>Prezentace aplikace PowerPoint</vt:lpstr>
      <vt:lpstr>Prezentace aplikace PowerPoint</vt:lpstr>
      <vt:lpstr>Prezentace aplikace PowerPoint</vt:lpstr>
      <vt:lpstr>Základní členění maloobchodu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Supermarkety v ČR se mění - praxe</vt:lpstr>
      <vt:lpstr>Prezentace aplikace PowerPoint</vt:lpstr>
      <vt:lpstr>Hypermarkety (HM)  v ČR stále posilují svoji pozici - praxe</vt:lpstr>
      <vt:lpstr>Prezentace aplikace PowerPoint</vt:lpstr>
      <vt:lpstr>Diskonty (DIS) v ČR hned za HM - praxe</vt:lpstr>
      <vt:lpstr>Prezentace aplikace PowerPoint</vt:lpstr>
      <vt:lpstr>Prezentace aplikace PowerPoint</vt:lpstr>
      <vt:lpstr>Maloobchod bez prodejen</vt:lpstr>
      <vt:lpstr>AVON – celosvětově vedoucí firma přímého prodeje kosmetiky (praxe)</vt:lpstr>
      <vt:lpstr>Maloobchod bez prodejen</vt:lpstr>
      <vt:lpstr>E- commerce (e-marketing, elektronický obchod, e-shop)</vt:lpstr>
      <vt:lpstr>Maloobchodní organizace</vt:lpstr>
      <vt:lpstr>Maloobchodní organizace</vt:lpstr>
      <vt:lpstr>Maloobchodní síť Brněnka - praxe </vt:lpstr>
      <vt:lpstr>Brněnka</vt:lpstr>
      <vt:lpstr>Tchibo – obchodní konglomerát - praxe</vt:lpstr>
      <vt:lpstr>Shrnutí přednášky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198</cp:revision>
  <cp:lastPrinted>2021-03-29T09:52:25Z</cp:lastPrinted>
  <dcterms:created xsi:type="dcterms:W3CDTF">2016-11-25T20:36:16Z</dcterms:created>
  <dcterms:modified xsi:type="dcterms:W3CDTF">2021-03-29T18:06:16Z</dcterms:modified>
</cp:coreProperties>
</file>