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8" r:id="rId2"/>
    <p:sldId id="263" r:id="rId3"/>
    <p:sldId id="355" r:id="rId4"/>
    <p:sldId id="330" r:id="rId5"/>
    <p:sldId id="352" r:id="rId6"/>
    <p:sldId id="332" r:id="rId7"/>
    <p:sldId id="335" r:id="rId8"/>
    <p:sldId id="336" r:id="rId9"/>
    <p:sldId id="337" r:id="rId10"/>
    <p:sldId id="338" r:id="rId11"/>
    <p:sldId id="340" r:id="rId12"/>
    <p:sldId id="356" r:id="rId13"/>
    <p:sldId id="364" r:id="rId14"/>
    <p:sldId id="363" r:id="rId15"/>
    <p:sldId id="341" r:id="rId16"/>
    <p:sldId id="357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4" r:id="rId25"/>
    <p:sldId id="365" r:id="rId26"/>
    <p:sldId id="351" r:id="rId27"/>
    <p:sldId id="353" r:id="rId28"/>
    <p:sldId id="360" r:id="rId29"/>
    <p:sldId id="366" r:id="rId30"/>
    <p:sldId id="359" r:id="rId31"/>
    <p:sldId id="367" r:id="rId32"/>
    <p:sldId id="361" r:id="rId33"/>
    <p:sldId id="327" r:id="rId34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FFFF66"/>
    <a:srgbClr val="CCFFFF"/>
    <a:srgbClr val="0099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5658751A-B656-4B05-B981-04E47CB0D6B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4125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6" y="4823033"/>
            <a:ext cx="5511800" cy="394611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D13F4A6C-AD35-43C6-BC69-07D0F55DB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67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s.vectoropenstock.com/vectores/vista-previa/897/plantillas-gratuitas-de-tarjetas-de-visita-de-vectores" TargetMode="Externa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cs.wikipedia.org/wiki/Skryje_(okres_Brno-venkov)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92931" y="210830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  <a:buNone/>
            </a:pPr>
            <a:endParaRPr lang="cs-CZ" altLang="cs-CZ" b="1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545690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cs-CZ" sz="4000" b="1" cap="all" dirty="0"/>
          </a:p>
          <a:p>
            <a:pPr>
              <a:defRPr/>
            </a:pPr>
            <a:r>
              <a:rPr lang="cs-CZ" sz="4000" b="1" dirty="0"/>
              <a:t>Principy řešení maloobchodní sítě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991366" y="2552131"/>
            <a:ext cx="4203511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3200" b="1" i="1" dirty="0">
                <a:solidFill>
                  <a:srgbClr val="008080"/>
                </a:solidFill>
                <a:latin typeface="Arial" charset="0"/>
              </a:rPr>
              <a:t>Cílem přednášky je pochopit principy řešení maloobchodní sítě </a:t>
            </a:r>
          </a:p>
          <a:p>
            <a:pPr algn="ctr">
              <a:defRPr/>
            </a:pPr>
            <a:r>
              <a:rPr lang="cs-CZ" sz="3200" b="1" i="1" dirty="0">
                <a:solidFill>
                  <a:srgbClr val="008080"/>
                </a:solidFill>
                <a:latin typeface="Arial" charset="0"/>
              </a:rPr>
              <a:t>týkající se lokalizace prodejen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91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585928"/>
              </p:ext>
            </p:extLst>
          </p:nvPr>
        </p:nvGraphicFramePr>
        <p:xfrm>
          <a:off x="2089969" y="4099558"/>
          <a:ext cx="7775575" cy="2182813"/>
        </p:xfrm>
        <a:graphic>
          <a:graphicData uri="http://schemas.openxmlformats.org/drawingml/2006/table">
            <a:tbl>
              <a:tblPr/>
              <a:tblGrid>
                <a:gridCol w="168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= 100 %</a:t>
                      </a:r>
                      <a:endParaRPr kumimoji="0" lang="cs-CZ" sz="2000" b="1" i="0" u="none" strike="noStrike" cap="none" normalizeH="0" baseline="-3000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rovnováha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&gt;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&lt;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24" name="Rectangle 63"/>
          <p:cNvSpPr>
            <a:spLocks noChangeArrowheads="1"/>
          </p:cNvSpPr>
          <p:nvPr/>
        </p:nvSpPr>
        <p:spPr bwMode="auto">
          <a:xfrm>
            <a:off x="1524001" y="34570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9586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880692"/>
              </p:ext>
            </p:extLst>
          </p:nvPr>
        </p:nvGraphicFramePr>
        <p:xfrm>
          <a:off x="2089968" y="1285734"/>
          <a:ext cx="7775575" cy="2235201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 =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rovnováha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&gt; 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&lt;  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43" name="Rectangle 121"/>
          <p:cNvSpPr>
            <a:spLocks noChangeArrowheads="1"/>
          </p:cNvSpPr>
          <p:nvPr/>
        </p:nvSpPr>
        <p:spPr bwMode="auto">
          <a:xfrm>
            <a:off x="1524001" y="4266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44" name="Text Box 131"/>
          <p:cNvSpPr txBox="1">
            <a:spLocks noChangeArrowheads="1"/>
          </p:cNvSpPr>
          <p:nvPr/>
        </p:nvSpPr>
        <p:spPr bwMode="auto">
          <a:xfrm>
            <a:off x="723331" y="404813"/>
            <a:ext cx="50123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Platí: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280A4FE-39D5-475E-899C-6A5331E5958D}"/>
              </a:ext>
            </a:extLst>
          </p:cNvPr>
          <p:cNvSpPr txBox="1"/>
          <p:nvPr/>
        </p:nvSpPr>
        <p:spPr>
          <a:xfrm>
            <a:off x="2089969" y="727978"/>
            <a:ext cx="4366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Index míry realizace výdajů obyvatelstva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C4E2DF9-B24A-4C89-8EBF-EF40284768B6}"/>
              </a:ext>
            </a:extLst>
          </p:cNvPr>
          <p:cNvSpPr txBox="1"/>
          <p:nvPr/>
        </p:nvSpPr>
        <p:spPr>
          <a:xfrm>
            <a:off x="2089968" y="3570859"/>
            <a:ext cx="4366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Míra realizace…. </a:t>
            </a:r>
          </a:p>
        </p:txBody>
      </p:sp>
    </p:spTree>
    <p:extLst>
      <p:ext uri="{BB962C8B-B14F-4D97-AF65-F5344CB8AC3E}">
        <p14:creationId xmlns:p14="http://schemas.microsoft.com/office/powerpoint/2010/main" val="202768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587284" y="63354"/>
            <a:ext cx="77375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Kupní síla obyvatelstva - 2009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71" name="Picture 47" descr="KupnÃ­ sÃ­la v krajÃ­ch 2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20" y="838133"/>
            <a:ext cx="8322319" cy="529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9198591" y="5300949"/>
            <a:ext cx="25384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http://www.regiograph.cz/cs/Nova-data-tykajici-se-kupni-sily-v-okresech-a-obcich-n276/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E1C0020-6304-4830-9732-8ED7A2315A12}"/>
              </a:ext>
            </a:extLst>
          </p:cNvPr>
          <p:cNvSpPr txBox="1"/>
          <p:nvPr/>
        </p:nvSpPr>
        <p:spPr>
          <a:xfrm>
            <a:off x="9198591" y="1873188"/>
            <a:ext cx="2617588" cy="1200329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Nejnižší KS: Moravskoslezský kraj</a:t>
            </a:r>
          </a:p>
          <a:p>
            <a:r>
              <a:rPr lang="cs-CZ" dirty="0">
                <a:solidFill>
                  <a:srgbClr val="FF0000"/>
                </a:solidFill>
              </a:rPr>
              <a:t>Olomoucký kraj</a:t>
            </a:r>
          </a:p>
          <a:p>
            <a:r>
              <a:rPr lang="cs-CZ" dirty="0">
                <a:solidFill>
                  <a:srgbClr val="FF0000"/>
                </a:solidFill>
              </a:rPr>
              <a:t>Ústecký kraj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0722FD-1318-44CD-A3E1-637FDE360BB3}"/>
              </a:ext>
            </a:extLst>
          </p:cNvPr>
          <p:cNvSpPr txBox="1"/>
          <p:nvPr/>
        </p:nvSpPr>
        <p:spPr>
          <a:xfrm>
            <a:off x="9205492" y="3378317"/>
            <a:ext cx="2617588" cy="1477328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Nejvyšší KS: </a:t>
            </a:r>
          </a:p>
          <a:p>
            <a:r>
              <a:rPr lang="cs-CZ" dirty="0">
                <a:solidFill>
                  <a:srgbClr val="FF0000"/>
                </a:solidFill>
              </a:rPr>
              <a:t>Praha</a:t>
            </a:r>
          </a:p>
          <a:p>
            <a:r>
              <a:rPr lang="cs-CZ" dirty="0">
                <a:solidFill>
                  <a:srgbClr val="FF0000"/>
                </a:solidFill>
              </a:rPr>
              <a:t>Středočeský kraj</a:t>
            </a:r>
          </a:p>
          <a:p>
            <a:r>
              <a:rPr lang="cs-CZ" dirty="0">
                <a:solidFill>
                  <a:srgbClr val="FF0000"/>
                </a:solidFill>
              </a:rPr>
              <a:t>Plzeňský kraj</a:t>
            </a:r>
          </a:p>
          <a:p>
            <a:r>
              <a:rPr lang="cs-CZ" dirty="0">
                <a:solidFill>
                  <a:srgbClr val="FF0000"/>
                </a:solidFill>
              </a:rPr>
              <a:t>Karlovarský kraj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32F810A-8B78-45D4-B8A3-EDAE62FC5768}"/>
              </a:ext>
            </a:extLst>
          </p:cNvPr>
          <p:cNvSpPr txBox="1"/>
          <p:nvPr/>
        </p:nvSpPr>
        <p:spPr>
          <a:xfrm>
            <a:off x="6468045" y="5496374"/>
            <a:ext cx="1651247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Přepočet na 1 obyv.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452319-5DA4-4922-95D0-E908D9847C98}"/>
              </a:ext>
            </a:extLst>
          </p:cNvPr>
          <p:cNvSpPr txBox="1"/>
          <p:nvPr/>
        </p:nvSpPr>
        <p:spPr>
          <a:xfrm>
            <a:off x="587284" y="5610687"/>
            <a:ext cx="4636454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Kupní síla vyjadřuje odchylku od průměrné spotřeby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BC8606C3-FD0E-4F80-8457-29FF37225A3B}"/>
              </a:ext>
            </a:extLst>
          </p:cNvPr>
          <p:cNvSpPr/>
          <p:nvPr/>
        </p:nvSpPr>
        <p:spPr>
          <a:xfrm>
            <a:off x="5519869" y="5715689"/>
            <a:ext cx="520823" cy="27851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363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72534" cy="54927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Kupní síla obyvatelstva 2018 (obce)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9907610" y="5096109"/>
            <a:ext cx="16512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74E0D90-483D-4070-9429-69FC63C691D4}"/>
              </a:ext>
            </a:extLst>
          </p:cNvPr>
          <p:cNvSpPr txBox="1"/>
          <p:nvPr/>
        </p:nvSpPr>
        <p:spPr>
          <a:xfrm>
            <a:off x="10058532" y="1811045"/>
            <a:ext cx="1651247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Přepočet na 1 obyv.</a:t>
            </a:r>
          </a:p>
        </p:txBody>
      </p:sp>
      <p:pic>
        <p:nvPicPr>
          <p:cNvPr id="1026" name="Picture 2" descr="https://img.ihned.cz/attachment.php/980/72609980/mA1y6gN9vsa2qREhVjcd0zPJCL7BIuS3/181126_GfK_Graf_Kupni_sila_druha_cast.png">
            <a:extLst>
              <a:ext uri="{FF2B5EF4-FFF2-40B4-BE49-F238E27FC236}">
                <a16:creationId xmlns:a16="http://schemas.microsoft.com/office/drawing/2014/main" id="{742167F7-B688-4CC1-8E54-0E438465E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6" y="914400"/>
            <a:ext cx="9355439" cy="55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806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72534" cy="54927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Kupní síla obyvatelstva 2019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2050" name="Picture 2" descr="Graf - Index kupní síly na obyvatele v okresech ČR.jpg">
            <a:extLst>
              <a:ext uri="{FF2B5EF4-FFF2-40B4-BE49-F238E27FC236}">
                <a16:creationId xmlns:a16="http://schemas.microsoft.com/office/drawing/2014/main" id="{0CFAD6BB-468D-4C97-9D0B-9ADC3B6D0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52" y="977561"/>
            <a:ext cx="8410575" cy="530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0E2E3EF-4386-4227-BB17-EBB5CF47C5CE}"/>
              </a:ext>
            </a:extLst>
          </p:cNvPr>
          <p:cNvSpPr txBox="1"/>
          <p:nvPr/>
        </p:nvSpPr>
        <p:spPr>
          <a:xfrm>
            <a:off x="9286043" y="2219417"/>
            <a:ext cx="2396971" cy="1477328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Medián – střední hodnota rozdělující soubor dle okresů  na dvě poloviny - činí 96 % průměru ČR</a:t>
            </a:r>
          </a:p>
        </p:txBody>
      </p:sp>
    </p:spTree>
    <p:extLst>
      <p:ext uri="{BB962C8B-B14F-4D97-AF65-F5344CB8AC3E}">
        <p14:creationId xmlns:p14="http://schemas.microsoft.com/office/powerpoint/2010/main" val="3970779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9166935" cy="54927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Kupní síla obyvatelstva 2019 –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rozdělení příjmů v ČR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1026" name="Picture 2" descr="Graf - Rozložení celkových disponibilních příjmů obyvatel ČR v krajích.jpg">
            <a:extLst>
              <a:ext uri="{FF2B5EF4-FFF2-40B4-BE49-F238E27FC236}">
                <a16:creationId xmlns:a16="http://schemas.microsoft.com/office/drawing/2014/main" id="{AE082C81-387F-44F7-AB7E-63462201F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5" y="997999"/>
            <a:ext cx="8655913" cy="514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F9765B1C-9CD2-4745-A2E6-6346A5DABF05}"/>
              </a:ext>
            </a:extLst>
          </p:cNvPr>
          <p:cNvSpPr/>
          <p:nvPr/>
        </p:nvSpPr>
        <p:spPr>
          <a:xfrm>
            <a:off x="10840414" y="3966968"/>
            <a:ext cx="79899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http://www.socr.cz/clanek/tz-gfk-kupni-sila-prumerneho-cecha-se-mezirocne-zvysila-o-1000-kc-mesicne/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4478E8-F96E-4DEC-A013-E206FF7FF5AC}"/>
              </a:ext>
            </a:extLst>
          </p:cNvPr>
          <p:cNvSpPr txBox="1"/>
          <p:nvPr/>
        </p:nvSpPr>
        <p:spPr>
          <a:xfrm>
            <a:off x="9623394" y="2192784"/>
            <a:ext cx="1846556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Role počtu obyv. v krajích</a:t>
            </a:r>
          </a:p>
        </p:txBody>
      </p:sp>
    </p:spTree>
    <p:extLst>
      <p:ext uri="{BB962C8B-B14F-4D97-AF65-F5344CB8AC3E}">
        <p14:creationId xmlns:p14="http://schemas.microsoft.com/office/powerpoint/2010/main" val="4177054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55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108278"/>
              </p:ext>
            </p:extLst>
          </p:nvPr>
        </p:nvGraphicFramePr>
        <p:xfrm>
          <a:off x="532262" y="908050"/>
          <a:ext cx="7246962" cy="5267646"/>
        </p:xfrm>
        <a:graphic>
          <a:graphicData uri="http://schemas.openxmlformats.org/drawingml/2006/table">
            <a:tbl>
              <a:tblPr/>
              <a:tblGrid>
                <a:gridCol w="145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3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NEJBOHATŠÍ“ OKRESY (ČR = 100,0)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Hlavní město Praha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132,6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Praha-východ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116,1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Praha-západ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115,7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Plzeň-město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112,4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Cheb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108,0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„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NEJCHUDŠÍ“ OKRESY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Žďár nad Sázavou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87,3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74.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Hodonín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86,9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75.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Třebíč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86,6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76.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Karviná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77.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Bruntál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5" marR="914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         84,9</a:t>
                      </a:r>
                    </a:p>
                  </a:txBody>
                  <a:tcPr marL="91435" marR="9143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4612" name="Text Box 109"/>
          <p:cNvSpPr txBox="1">
            <a:spLocks noChangeArrowheads="1"/>
          </p:cNvSpPr>
          <p:nvPr/>
        </p:nvSpPr>
        <p:spPr bwMode="auto">
          <a:xfrm>
            <a:off x="327547" y="286630"/>
            <a:ext cx="1000380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Nejbohatší okresy (ČR=100,0), rok 2007, kupní síla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815391" y="4375077"/>
            <a:ext cx="21836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https://www.mediaguru.cz/clanky/2007/12/uroven-kupni-sily-se-v-regionech-vyrazne-lisi/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EB2614-C88E-4945-8895-63F8D0AAAC7A}"/>
              </a:ext>
            </a:extLst>
          </p:cNvPr>
          <p:cNvSpPr txBox="1"/>
          <p:nvPr/>
        </p:nvSpPr>
        <p:spPr>
          <a:xfrm>
            <a:off x="9188520" y="2007687"/>
            <a:ext cx="1651247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Přepočet na 1 obyv.</a:t>
            </a:r>
          </a:p>
        </p:txBody>
      </p:sp>
    </p:spTree>
    <p:extLst>
      <p:ext uri="{BB962C8B-B14F-4D97-AF65-F5344CB8AC3E}">
        <p14:creationId xmlns:p14="http://schemas.microsoft.com/office/powerpoint/2010/main" val="3542560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502" y="365126"/>
            <a:ext cx="7246962" cy="6994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Nejbohatší a nejchudší okresy v ČR 2018 – kupní síla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4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28634"/>
              </p:ext>
            </p:extLst>
          </p:nvPr>
        </p:nvGraphicFramePr>
        <p:xfrm>
          <a:off x="600501" y="1726916"/>
          <a:ext cx="7246962" cy="3597594"/>
        </p:xfrm>
        <a:graphic>
          <a:graphicData uri="http://schemas.openxmlformats.org/drawingml/2006/table">
            <a:tbl>
              <a:tblPr/>
              <a:tblGrid>
                <a:gridCol w="145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9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NEJBOHATŠÍ“ OKRESY (ČR = 100,0)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Hlavní město Praha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128,7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Praha-západ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116,0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Praha-východ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113,9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„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NEJCHUDŠÍ“ OKRESY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Teplice 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85,5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Děčín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84,1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Bruntál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82,4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847463" y="5786845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https://www.e15.cz/finexpert/nakupujeme/kupni-sila-v-regionech-se-vyrovnava-praha-se-zbytku-republiky-vymyka-1354082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3594C8-5531-49B8-9086-75B8EDD8CA93}"/>
              </a:ext>
            </a:extLst>
          </p:cNvPr>
          <p:cNvSpPr txBox="1"/>
          <p:nvPr/>
        </p:nvSpPr>
        <p:spPr>
          <a:xfrm>
            <a:off x="9153009" y="2624966"/>
            <a:ext cx="1651247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Přepočet na 1 obyv.</a:t>
            </a:r>
          </a:p>
        </p:txBody>
      </p:sp>
    </p:spTree>
    <p:extLst>
      <p:ext uri="{BB962C8B-B14F-4D97-AF65-F5344CB8AC3E}">
        <p14:creationId xmlns:p14="http://schemas.microsoft.com/office/powerpoint/2010/main" val="161324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55093" y="277814"/>
            <a:ext cx="8925635" cy="631825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Modelová úloha na vymezení  salda NS č. 1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55093" y="1600200"/>
            <a:ext cx="9555707" cy="3858904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Zadání: </a:t>
            </a:r>
            <a:r>
              <a:rPr lang="cs-CZ" b="1" dirty="0">
                <a:solidFill>
                  <a:srgbClr val="008080"/>
                </a:solidFill>
              </a:rPr>
              <a:t>V jednom městě v ČR byl v maloobchodní síti s potravinářským sortimentem realizován obrat ve výši 750 mil. Kč.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Vypočtěte hodnoty nákupního spádu, jestliže: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- průměrný spotřební výdaj na 1 obyvatele za potraviny činí cca 25 000 Kč/za rok,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I</a:t>
            </a:r>
            <a:r>
              <a:rPr lang="cs-CZ" b="1" baseline="-25000" dirty="0">
                <a:solidFill>
                  <a:srgbClr val="008080"/>
                </a:solidFill>
              </a:rPr>
              <a:t>KS</a:t>
            </a:r>
            <a:r>
              <a:rPr lang="cs-CZ" b="1" dirty="0">
                <a:solidFill>
                  <a:srgbClr val="008080"/>
                </a:solidFill>
              </a:rPr>
              <a:t> (index kupní síly) se odhaduje pro   danou lokalitu: 0,95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počet obyvatel: 30 000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05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012" y="188914"/>
            <a:ext cx="10132776" cy="64087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Výpočet: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(absolutně)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Saldo NS = 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750 000 000 - (30 000 x 25 000 x 0,95)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=  750 000 000 - (712 500 000)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37 500 000 Kč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</a:t>
            </a:r>
            <a:r>
              <a:rPr lang="cs-CZ" sz="2400" b="1" u="sng" dirty="0">
                <a:solidFill>
                  <a:srgbClr val="008080"/>
                </a:solidFill>
              </a:rPr>
              <a:t>(kladný nákupní spád)</a:t>
            </a: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(relativně)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 % NS 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/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) x 100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750 000 000 - 712 500 000 / 712 500 000 x 100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  37 500 000 Kč/ 712 500 000 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</a:t>
            </a:r>
            <a:r>
              <a:rPr lang="cs-CZ" sz="2400" b="1" dirty="0">
                <a:solidFill>
                  <a:srgbClr val="FF0000"/>
                </a:solidFill>
              </a:rPr>
              <a:t>5,26</a:t>
            </a:r>
            <a:r>
              <a:rPr lang="cs-CZ" sz="2400" b="1" u="sng" dirty="0">
                <a:solidFill>
                  <a:srgbClr val="FF0000"/>
                </a:solidFill>
              </a:rPr>
              <a:t> %</a:t>
            </a:r>
            <a:endParaRPr lang="cs-CZ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	</a:t>
            </a:r>
            <a:r>
              <a:rPr lang="cs-CZ" sz="2400" b="1" u="sng" dirty="0">
                <a:solidFill>
                  <a:srgbClr val="008080"/>
                </a:solidFill>
              </a:rPr>
              <a:t>MR lk </a:t>
            </a:r>
            <a:r>
              <a:rPr lang="cs-CZ" sz="2400" b="1" dirty="0">
                <a:solidFill>
                  <a:srgbClr val="008080"/>
                </a:solidFill>
              </a:rPr>
              <a:t>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/ MO´´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) x 100 =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            = (750 mil./712,5 mil.)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</a:t>
            </a:r>
            <a:r>
              <a:rPr lang="cs-CZ" sz="2400" b="1" dirty="0">
                <a:solidFill>
                  <a:srgbClr val="FF0000"/>
                </a:solidFill>
              </a:rPr>
              <a:t>105,26 %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Odp.: V lokalitě je kladný NS ve výši 5,26%.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4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Modelová úloha na vymezení NS č. 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35106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Zadání: </a:t>
            </a:r>
            <a:r>
              <a:rPr lang="cs-CZ" b="1" dirty="0">
                <a:solidFill>
                  <a:srgbClr val="008080"/>
                </a:solidFill>
              </a:rPr>
              <a:t>V jednom městě byl v maloobchodní síti s potravinářským sortimentem realizován obrat ve výši 400 000 000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Vypočtěte hodnoty nákupního spádu, jestliže: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- průměrný spotřební výdaj na 1 obyv.,  za potraviny činí cca 25 000 Kč/za rok,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I</a:t>
            </a:r>
            <a:r>
              <a:rPr lang="cs-CZ" b="1" baseline="-25000" dirty="0">
                <a:solidFill>
                  <a:srgbClr val="008080"/>
                </a:solidFill>
              </a:rPr>
              <a:t>KS</a:t>
            </a:r>
            <a:r>
              <a:rPr lang="cs-CZ" b="1" dirty="0">
                <a:solidFill>
                  <a:srgbClr val="008080"/>
                </a:solidFill>
              </a:rPr>
              <a:t> (index kupní síly) se odhaduje pro danou lokalitu : 0,92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počet obyvatel: 20 000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>
              <a:solidFill>
                <a:schemeClr val="bg2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24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7445" y="39642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>
              <a:defRPr/>
            </a:pPr>
            <a:r>
              <a:rPr lang="cs-CZ" sz="4300" b="1" dirty="0"/>
              <a:t>Principy řešení maloobchodní sítě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307128"/>
            <a:ext cx="5315786" cy="30549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Akční rádius</a:t>
            </a: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Nákupní spád</a:t>
            </a: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Rovnoměrnost v rozmístění sítě</a:t>
            </a: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Prostorová a provozní koncentrace</a:t>
            </a: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Hierarchie v obchodní  vybavenosti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3206" y="333376"/>
            <a:ext cx="9791582" cy="62642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Výpočet: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(absolutně)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Saldo NS = 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400 000 000 - (20 000 x 25 000 x 0,92)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	   	 =  400 000 000 - (460 000 000)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- 60 mil. Kč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</a:t>
            </a:r>
            <a:r>
              <a:rPr lang="cs-CZ" sz="2400" b="1" u="sng" dirty="0">
                <a:solidFill>
                  <a:srgbClr val="008080"/>
                </a:solidFill>
              </a:rPr>
              <a:t>(záporný nákupní spád)</a:t>
            </a: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(relativně)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 % NS 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/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- 60 / 460 x 100               v mil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</a:t>
            </a:r>
            <a:r>
              <a:rPr lang="cs-CZ" sz="2400" b="1" u="sng" dirty="0">
                <a:solidFill>
                  <a:srgbClr val="008080"/>
                </a:solidFill>
              </a:rPr>
              <a:t>- 0,13 x 100 = </a:t>
            </a:r>
            <a:r>
              <a:rPr lang="cs-CZ" sz="2400" b="1" u="sng" dirty="0">
                <a:solidFill>
                  <a:srgbClr val="FF0000"/>
                </a:solidFill>
              </a:rPr>
              <a:t>- 13 %</a:t>
            </a:r>
            <a:endParaRPr lang="cs-CZ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	</a:t>
            </a:r>
            <a:r>
              <a:rPr lang="cs-CZ" sz="2400" b="1" dirty="0">
                <a:solidFill>
                  <a:srgbClr val="008080"/>
                </a:solidFill>
              </a:rPr>
              <a:t>MR</a:t>
            </a:r>
            <a:r>
              <a:rPr lang="cs-CZ" sz="2400" b="1" baseline="-25000" dirty="0">
                <a:solidFill>
                  <a:srgbClr val="008080"/>
                </a:solidFill>
              </a:rPr>
              <a:t> lk </a:t>
            </a:r>
            <a:r>
              <a:rPr lang="cs-CZ" sz="2400" b="1" dirty="0">
                <a:solidFill>
                  <a:srgbClr val="008080"/>
                </a:solidFill>
              </a:rPr>
              <a:t>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/ MO´´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) x 100 =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            = (400/460 )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0,869 x 100 = </a:t>
            </a:r>
            <a:r>
              <a:rPr lang="cs-CZ" sz="2400" b="1" u="sng" dirty="0">
                <a:solidFill>
                  <a:srgbClr val="FF0000"/>
                </a:solidFill>
              </a:rPr>
              <a:t>87 %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Odp.: V lokalitě je záporný NS ve výši cca 13%.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586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601164" y="86778"/>
            <a:ext cx="7525129" cy="7318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</a:rPr>
              <a:t>3. Rovnoměrnost rozmístění MOS</a:t>
            </a:r>
            <a:endParaRPr lang="cs-CZ" altLang="cs-CZ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30723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538" y="3916510"/>
            <a:ext cx="896938" cy="896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sp>
        <p:nvSpPr>
          <p:cNvPr id="30724" name="Text Box 17"/>
          <p:cNvSpPr txBox="1">
            <a:spLocks noChangeArrowheads="1"/>
          </p:cNvSpPr>
          <p:nvPr/>
        </p:nvSpPr>
        <p:spPr bwMode="auto">
          <a:xfrm>
            <a:off x="804931" y="2271758"/>
            <a:ext cx="9863068" cy="15843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Ad1) KOUPĚSCHOPNÁ	poptávka	</a:t>
            </a:r>
            <a:r>
              <a:rPr lang="cs-CZ" altLang="cs-CZ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=</a:t>
            </a: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altLang="cs-CZ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KAPACITA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   v určitém územním měřítku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  (KF)</a:t>
            </a:r>
            <a:endParaRPr lang="cs-CZ" altLang="cs-CZ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725" name="Group 13"/>
          <p:cNvGrpSpPr>
            <a:grpSpLocks/>
          </p:cNvGrpSpPr>
          <p:nvPr/>
        </p:nvGrpSpPr>
        <p:grpSpPr bwMode="auto">
          <a:xfrm>
            <a:off x="3372798" y="4519710"/>
            <a:ext cx="731838" cy="549275"/>
            <a:chOff x="5184" y="4210"/>
            <a:chExt cx="1152" cy="864"/>
          </a:xfrm>
        </p:grpSpPr>
        <p:sp>
          <p:nvSpPr>
            <p:cNvPr id="30738" name="Line 16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39" name="Line 15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40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26" name="Text Box 12"/>
          <p:cNvSpPr txBox="1">
            <a:spLocks noChangeArrowheads="1"/>
          </p:cNvSpPr>
          <p:nvPr/>
        </p:nvSpPr>
        <p:spPr bwMode="auto">
          <a:xfrm>
            <a:off x="4511676" y="4581526"/>
            <a:ext cx="1439863" cy="7921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99"/>
              </a:solidFill>
            </a:endParaRPr>
          </a:p>
        </p:txBody>
      </p:sp>
      <p:sp>
        <p:nvSpPr>
          <p:cNvPr id="30727" name="Text Box 11"/>
          <p:cNvSpPr txBox="1">
            <a:spLocks noChangeArrowheads="1"/>
          </p:cNvSpPr>
          <p:nvPr/>
        </p:nvSpPr>
        <p:spPr bwMode="auto">
          <a:xfrm>
            <a:off x="7535863" y="4018142"/>
            <a:ext cx="909637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535863" y="5635165"/>
            <a:ext cx="911225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7535863" y="4873874"/>
            <a:ext cx="909637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9370858" y="4149726"/>
            <a:ext cx="1763713" cy="16557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optimální intenzita práce a využití kapacity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1524000" y="20780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1524000" y="28876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1524001" y="33157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0735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285" y="4859962"/>
            <a:ext cx="8985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6" name="Picture 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25" y="5788036"/>
            <a:ext cx="896938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Rectangle 26"/>
          <p:cNvSpPr>
            <a:spLocks noChangeArrowheads="1"/>
          </p:cNvSpPr>
          <p:nvPr/>
        </p:nvSpPr>
        <p:spPr bwMode="auto">
          <a:xfrm>
            <a:off x="1524001" y="51731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01164" y="658257"/>
            <a:ext cx="4263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Může dojít ke třem situacím: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= kapacita MOS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en-US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&gt; </a:t>
            </a:r>
            <a:r>
              <a:rPr lang="cs-CZ" altLang="cs-CZ" sz="24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kapacita MOS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˂  </a:t>
            </a:r>
            <a:r>
              <a:rPr lang="cs-CZ" sz="2400" b="1" dirty="0">
                <a:solidFill>
                  <a:srgbClr val="008080"/>
                </a:solidFill>
              </a:rPr>
              <a:t>kapacita MOS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A325892-EA7D-4CC1-AA93-6ED64C051599}"/>
              </a:ext>
            </a:extLst>
          </p:cNvPr>
          <p:cNvSpPr txBox="1"/>
          <p:nvPr/>
        </p:nvSpPr>
        <p:spPr>
          <a:xfrm>
            <a:off x="7245791" y="810938"/>
            <a:ext cx="2157274" cy="1200329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Kapacita MOS je vyjádřena výkonem na m2 prodejní plochy</a:t>
            </a:r>
          </a:p>
        </p:txBody>
      </p:sp>
    </p:spTree>
    <p:extLst>
      <p:ext uri="{BB962C8B-B14F-4D97-AF65-F5344CB8AC3E}">
        <p14:creationId xmlns:p14="http://schemas.microsoft.com/office/powerpoint/2010/main" val="1365381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924176"/>
            <a:ext cx="969962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20"/>
          <p:cNvSpPr txBox="1">
            <a:spLocks noChangeArrowheads="1"/>
          </p:cNvSpPr>
          <p:nvPr/>
        </p:nvSpPr>
        <p:spPr bwMode="auto">
          <a:xfrm>
            <a:off x="2556226" y="1237170"/>
            <a:ext cx="6858000" cy="82867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+mj-lt"/>
              </a:rPr>
              <a:t>                 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altLang="cs-CZ" sz="28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</a:rPr>
              <a:t>K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APACITA MOS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cs typeface="Arial" panose="020B0604020202020204" pitchFamily="34" charset="0"/>
              </a:rPr>
              <a:t>	</a:t>
            </a:r>
            <a:endParaRPr lang="cs-CZ" altLang="cs-CZ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1748" name="Group 11"/>
          <p:cNvGrpSpPr>
            <a:grpSpLocks/>
          </p:cNvGrpSpPr>
          <p:nvPr/>
        </p:nvGrpSpPr>
        <p:grpSpPr bwMode="auto">
          <a:xfrm>
            <a:off x="3719514" y="3860801"/>
            <a:ext cx="731837" cy="549275"/>
            <a:chOff x="5184" y="4210"/>
            <a:chExt cx="1152" cy="864"/>
          </a:xfrm>
        </p:grpSpPr>
        <p:sp>
          <p:nvSpPr>
            <p:cNvPr id="31767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8" name="Line 13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9" name="Line 12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49" name="Text Box 15"/>
          <p:cNvSpPr txBox="1">
            <a:spLocks noChangeArrowheads="1"/>
          </p:cNvSpPr>
          <p:nvPr/>
        </p:nvSpPr>
        <p:spPr bwMode="auto">
          <a:xfrm>
            <a:off x="4800600" y="4005264"/>
            <a:ext cx="1366838" cy="530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7032625" y="4508501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1" name="Text Box 16"/>
          <p:cNvSpPr txBox="1">
            <a:spLocks noChangeArrowheads="1"/>
          </p:cNvSpPr>
          <p:nvPr/>
        </p:nvSpPr>
        <p:spPr bwMode="auto">
          <a:xfrm>
            <a:off x="7032626" y="3789363"/>
            <a:ext cx="1052513" cy="4191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2" name="Text Box 17"/>
          <p:cNvSpPr txBox="1">
            <a:spLocks noChangeArrowheads="1"/>
          </p:cNvSpPr>
          <p:nvPr/>
        </p:nvSpPr>
        <p:spPr bwMode="auto">
          <a:xfrm>
            <a:off x="7032625" y="5373689"/>
            <a:ext cx="1125538" cy="503237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4" name="Arc 9"/>
          <p:cNvSpPr>
            <a:spLocks/>
          </p:cNvSpPr>
          <p:nvPr/>
        </p:nvSpPr>
        <p:spPr bwMode="auto">
          <a:xfrm flipV="1">
            <a:off x="2927351" y="4797425"/>
            <a:ext cx="2468563" cy="914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Arc 10"/>
          <p:cNvSpPr>
            <a:spLocks/>
          </p:cNvSpPr>
          <p:nvPr/>
        </p:nvSpPr>
        <p:spPr bwMode="auto">
          <a:xfrm flipV="1">
            <a:off x="2495550" y="4724400"/>
            <a:ext cx="457200" cy="7318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8472488" y="3789363"/>
            <a:ext cx="1485900" cy="18716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značné zatížení sítě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nevyužití potenciálu obratu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7" name="Rectangle 21"/>
          <p:cNvSpPr>
            <a:spLocks noChangeArrowheads="1"/>
          </p:cNvSpPr>
          <p:nvPr/>
        </p:nvSpPr>
        <p:spPr bwMode="auto">
          <a:xfrm>
            <a:off x="1562101" y="10551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58" name="Rectangle 22"/>
          <p:cNvSpPr>
            <a:spLocks noChangeArrowheads="1"/>
          </p:cNvSpPr>
          <p:nvPr/>
        </p:nvSpPr>
        <p:spPr bwMode="auto">
          <a:xfrm>
            <a:off x="1562101" y="1237170"/>
            <a:ext cx="5822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/>
              <a:t>Ad2)</a:t>
            </a: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1759" name="Rectangle 23"/>
          <p:cNvSpPr>
            <a:spLocks noChangeArrowheads="1"/>
          </p:cNvSpPr>
          <p:nvPr/>
        </p:nvSpPr>
        <p:spPr bwMode="auto">
          <a:xfrm>
            <a:off x="1562100" y="181927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0" name="Rectangle 24"/>
          <p:cNvSpPr>
            <a:spLocks noChangeArrowheads="1"/>
          </p:cNvSpPr>
          <p:nvPr/>
        </p:nvSpPr>
        <p:spPr bwMode="auto">
          <a:xfrm>
            <a:off x="1562100" y="26289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1" name="Rectangle 25"/>
          <p:cNvSpPr>
            <a:spLocks noChangeArrowheads="1"/>
          </p:cNvSpPr>
          <p:nvPr/>
        </p:nvSpPr>
        <p:spPr bwMode="auto">
          <a:xfrm>
            <a:off x="1562101" y="3085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1762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76700"/>
            <a:ext cx="896937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3" name="Rectangle 26"/>
          <p:cNvSpPr>
            <a:spLocks noChangeArrowheads="1"/>
          </p:cNvSpPr>
          <p:nvPr/>
        </p:nvSpPr>
        <p:spPr bwMode="auto">
          <a:xfrm>
            <a:off x="1562101" y="430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4" name="Rectangle 27"/>
          <p:cNvSpPr>
            <a:spLocks noChangeArrowheads="1"/>
          </p:cNvSpPr>
          <p:nvPr/>
        </p:nvSpPr>
        <p:spPr bwMode="auto">
          <a:xfrm>
            <a:off x="1919289" y="4794578"/>
            <a:ext cx="6815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         </a:t>
            </a:r>
            <a:endParaRPr lang="cs-CZ" altLang="cs-CZ" sz="1800"/>
          </a:p>
        </p:txBody>
      </p:sp>
      <p:pic>
        <p:nvPicPr>
          <p:cNvPr id="31765" name="Picture 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573405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Rectangle 28"/>
          <p:cNvSpPr>
            <a:spLocks noChangeArrowheads="1"/>
          </p:cNvSpPr>
          <p:nvPr/>
        </p:nvSpPr>
        <p:spPr bwMode="auto">
          <a:xfrm>
            <a:off x="1562101" y="5431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54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412875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26"/>
          <p:cNvSpPr txBox="1">
            <a:spLocks noChangeArrowheads="1"/>
          </p:cNvSpPr>
          <p:nvPr/>
        </p:nvSpPr>
        <p:spPr bwMode="auto">
          <a:xfrm>
            <a:off x="2640013" y="404812"/>
            <a:ext cx="5486400" cy="71171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3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‹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KAPACITA 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latin typeface="+mj-lt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latin typeface="+mj-lt"/>
                <a:cs typeface="Arial" panose="020B0604020202020204" pitchFamily="34" charset="0"/>
              </a:rPr>
              <a:t>	</a:t>
            </a:r>
            <a:endParaRPr lang="cs-CZ" altLang="cs-CZ" sz="1500" b="1" dirty="0">
              <a:latin typeface="+mj-lt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2772" name="Group 17"/>
          <p:cNvGrpSpPr>
            <a:grpSpLocks/>
          </p:cNvGrpSpPr>
          <p:nvPr/>
        </p:nvGrpSpPr>
        <p:grpSpPr bwMode="auto">
          <a:xfrm>
            <a:off x="3863975" y="2781301"/>
            <a:ext cx="731838" cy="549275"/>
            <a:chOff x="5184" y="4210"/>
            <a:chExt cx="1152" cy="864"/>
          </a:xfrm>
        </p:grpSpPr>
        <p:sp>
          <p:nvSpPr>
            <p:cNvPr id="32797" name="Line 20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8" name="Line 19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9" name="Line 18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773" name="Text Box 22"/>
          <p:cNvSpPr txBox="1">
            <a:spLocks noChangeArrowheads="1"/>
          </p:cNvSpPr>
          <p:nvPr/>
        </p:nvSpPr>
        <p:spPr bwMode="auto">
          <a:xfrm>
            <a:off x="4872038" y="2852739"/>
            <a:ext cx="1439862" cy="415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400">
              <a:solidFill>
                <a:srgbClr val="008080"/>
              </a:solidFill>
            </a:endParaRPr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 flipV="1">
            <a:off x="4440239" y="5276055"/>
            <a:ext cx="1006475" cy="366713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4440239" y="5734050"/>
            <a:ext cx="1006475" cy="274638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6" name="Text Box 24"/>
          <p:cNvSpPr txBox="1">
            <a:spLocks noChangeArrowheads="1"/>
          </p:cNvSpPr>
          <p:nvPr/>
        </p:nvSpPr>
        <p:spPr bwMode="auto">
          <a:xfrm>
            <a:off x="8173467" y="2509833"/>
            <a:ext cx="3642711" cy="189349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zesílení konkurence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snaha o získání zákazníků od konkurence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ztráty z nevyužitých kapacit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neudržení se na trhu</a:t>
            </a:r>
            <a:endParaRPr lang="cs-CZ" altLang="cs-CZ" sz="2000" dirty="0">
              <a:solidFill>
                <a:srgbClr val="000099"/>
              </a:solidFill>
            </a:endParaRPr>
          </a:p>
        </p:txBody>
      </p:sp>
      <p:sp>
        <p:nvSpPr>
          <p:cNvPr id="32777" name="Rectangle 27"/>
          <p:cNvSpPr>
            <a:spLocks noChangeArrowheads="1"/>
          </p:cNvSpPr>
          <p:nvPr/>
        </p:nvSpPr>
        <p:spPr bwMode="auto">
          <a:xfrm>
            <a:off x="1524001" y="-33230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78" name="Rectangle 28"/>
          <p:cNvSpPr>
            <a:spLocks noChangeArrowheads="1"/>
          </p:cNvSpPr>
          <p:nvPr/>
        </p:nvSpPr>
        <p:spPr bwMode="auto">
          <a:xfrm>
            <a:off x="1524001" y="411670"/>
            <a:ext cx="6599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/>
              <a:t>Ad 3)</a:t>
            </a: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2779" name="Rectangle 29"/>
          <p:cNvSpPr>
            <a:spLocks noChangeArrowheads="1"/>
          </p:cNvSpPr>
          <p:nvPr/>
        </p:nvSpPr>
        <p:spPr bwMode="auto">
          <a:xfrm>
            <a:off x="1524000" y="43180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0" name="Rectangle 30"/>
          <p:cNvSpPr>
            <a:spLocks noChangeArrowheads="1"/>
          </p:cNvSpPr>
          <p:nvPr/>
        </p:nvSpPr>
        <p:spPr bwMode="auto">
          <a:xfrm>
            <a:off x="1524000" y="1347788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1" name="Rectangle 31"/>
          <p:cNvSpPr>
            <a:spLocks noChangeArrowheads="1"/>
          </p:cNvSpPr>
          <p:nvPr/>
        </p:nvSpPr>
        <p:spPr bwMode="auto">
          <a:xfrm>
            <a:off x="1524001" y="1804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2782" name="Picture 1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565400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1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3716338"/>
            <a:ext cx="10080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Rectangle 32"/>
          <p:cNvSpPr>
            <a:spLocks noChangeArrowheads="1"/>
          </p:cNvSpPr>
          <p:nvPr/>
        </p:nvSpPr>
        <p:spPr bwMode="auto">
          <a:xfrm>
            <a:off x="1524001" y="36332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5" name="Rectangle 33"/>
          <p:cNvSpPr>
            <a:spLocks noChangeArrowheads="1"/>
          </p:cNvSpPr>
          <p:nvPr/>
        </p:nvSpPr>
        <p:spPr bwMode="auto">
          <a:xfrm>
            <a:off x="1524000" y="38179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6" name="Rectangle 34"/>
          <p:cNvSpPr>
            <a:spLocks noChangeArrowheads="1"/>
          </p:cNvSpPr>
          <p:nvPr/>
        </p:nvSpPr>
        <p:spPr bwMode="auto">
          <a:xfrm>
            <a:off x="1524000" y="46275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7" name="Rectangle 35"/>
          <p:cNvSpPr>
            <a:spLocks noChangeArrowheads="1"/>
          </p:cNvSpPr>
          <p:nvPr/>
        </p:nvSpPr>
        <p:spPr bwMode="auto">
          <a:xfrm>
            <a:off x="1524001" y="5266066"/>
            <a:ext cx="8803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              </a:t>
            </a:r>
            <a:endParaRPr lang="cs-CZ" altLang="cs-CZ" sz="1800"/>
          </a:p>
        </p:txBody>
      </p:sp>
      <p:sp>
        <p:nvSpPr>
          <p:cNvPr id="32790" name="Rectangle 36"/>
          <p:cNvSpPr>
            <a:spLocks noChangeArrowheads="1"/>
          </p:cNvSpPr>
          <p:nvPr/>
        </p:nvSpPr>
        <p:spPr bwMode="auto">
          <a:xfrm>
            <a:off x="1524001" y="682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91" name="Text Box 37"/>
          <p:cNvSpPr txBox="1">
            <a:spLocks noChangeArrowheads="1"/>
          </p:cNvSpPr>
          <p:nvPr/>
        </p:nvSpPr>
        <p:spPr bwMode="auto">
          <a:xfrm>
            <a:off x="6743700" y="1484313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2" name="Text Box 38"/>
          <p:cNvSpPr txBox="1">
            <a:spLocks noChangeArrowheads="1"/>
          </p:cNvSpPr>
          <p:nvPr/>
        </p:nvSpPr>
        <p:spPr bwMode="auto">
          <a:xfrm>
            <a:off x="6743700" y="24209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3" name="Text Box 39"/>
          <p:cNvSpPr txBox="1">
            <a:spLocks noChangeArrowheads="1"/>
          </p:cNvSpPr>
          <p:nvPr/>
        </p:nvSpPr>
        <p:spPr bwMode="auto">
          <a:xfrm>
            <a:off x="6743700" y="32845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4" name="Text Box 40"/>
          <p:cNvSpPr txBox="1">
            <a:spLocks noChangeArrowheads="1"/>
          </p:cNvSpPr>
          <p:nvPr/>
        </p:nvSpPr>
        <p:spPr bwMode="auto">
          <a:xfrm>
            <a:off x="6743700" y="4149726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5" name="Text Box 41"/>
          <p:cNvSpPr txBox="1">
            <a:spLocks noChangeArrowheads="1"/>
          </p:cNvSpPr>
          <p:nvPr/>
        </p:nvSpPr>
        <p:spPr bwMode="auto">
          <a:xfrm>
            <a:off x="665956" y="5010960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6" name="Text Box 42"/>
          <p:cNvSpPr txBox="1">
            <a:spLocks noChangeArrowheads="1"/>
          </p:cNvSpPr>
          <p:nvPr/>
        </p:nvSpPr>
        <p:spPr bwMode="auto">
          <a:xfrm>
            <a:off x="693106" y="5849937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>
              <a:solidFill>
                <a:srgbClr val="008080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34D07CE-D3FA-46F7-9953-681BD82A86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96282" y="5010960"/>
            <a:ext cx="1989792" cy="15673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79DC8E-5407-4F81-AA4B-98551DBB18DA}"/>
              </a:ext>
            </a:extLst>
          </p:cNvPr>
          <p:cNvSpPr txBox="1"/>
          <p:nvPr/>
        </p:nvSpPr>
        <p:spPr>
          <a:xfrm>
            <a:off x="4876800" y="4648200"/>
            <a:ext cx="243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277018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948" y="500878"/>
            <a:ext cx="8292153" cy="68575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4. Prostorová a provozní koncentrace MOS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82136" y="1774210"/>
            <a:ext cx="10413241" cy="4678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FF0000"/>
                </a:solidFill>
              </a:rPr>
              <a:t>Provozní stránka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koncentrace </a:t>
            </a:r>
          </a:p>
          <a:p>
            <a:pPr marL="342900" indent="-342900" algn="just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sdružování nabídky do jedné, případně menšího počtu jednotek, projevem provozní koncentrace je zvyšování průměrné velikosti prodejen </a:t>
            </a:r>
            <a:r>
              <a:rPr lang="cs-CZ" sz="2800" b="1" dirty="0">
                <a:solidFill>
                  <a:srgbClr val="FF0000"/>
                </a:solidFill>
              </a:rPr>
              <a:t>(velkokapacitní prodejny)</a:t>
            </a:r>
          </a:p>
          <a:p>
            <a:pPr marL="342900" indent="-342900" algn="just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je závislá na hustotě osídlení a přijatelné dostupnosti pro zákazníka dané charakterem sortimentu. </a:t>
            </a:r>
          </a:p>
          <a:p>
            <a:pPr algn="just"/>
            <a:endParaRPr lang="cs-CZ" sz="2800" b="1" dirty="0"/>
          </a:p>
          <a:p>
            <a:pPr algn="just"/>
            <a:r>
              <a:rPr lang="cs-CZ" sz="2800" b="1" dirty="0">
                <a:solidFill>
                  <a:srgbClr val="FF0000"/>
                </a:solidFill>
              </a:rPr>
              <a:t>Prostorová (územní) stránka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- soustřeďování provozních jednotek maloobchodu do center osídlení a bytové zástavby či míst s přirozeným nákupním spádem, nejčastěji se projevuje vznikem </a:t>
            </a:r>
            <a:r>
              <a:rPr lang="cs-CZ" sz="2800" dirty="0">
                <a:solidFill>
                  <a:srgbClr val="FF0000"/>
                </a:solidFill>
              </a:rPr>
              <a:t>nákupních center. </a:t>
            </a:r>
            <a:endParaRPr lang="cs-CZ" sz="28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671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948" y="500878"/>
            <a:ext cx="8292153" cy="68575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Nákupní centra v ČR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  <p:pic>
        <p:nvPicPr>
          <p:cNvPr id="3074" name="Picture 2" descr="Centrum Chodov">
            <a:extLst>
              <a:ext uri="{FF2B5EF4-FFF2-40B4-BE49-F238E27FC236}">
                <a16:creationId xmlns:a16="http://schemas.microsoft.com/office/drawing/2014/main" id="{24E5F0E5-3DBB-44FC-90C4-E5FDDB044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74" y="1603899"/>
            <a:ext cx="2298577" cy="208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ingang">
            <a:extLst>
              <a:ext uri="{FF2B5EF4-FFF2-40B4-BE49-F238E27FC236}">
                <a16:creationId xmlns:a16="http://schemas.microsoft.com/office/drawing/2014/main" id="{81A401A4-AE39-4CD6-9973-948CED93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1603899"/>
            <a:ext cx="2298578" cy="21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etlstd_property_photo">
            <a:extLst>
              <a:ext uri="{FF2B5EF4-FFF2-40B4-BE49-F238E27FC236}">
                <a16:creationId xmlns:a16="http://schemas.microsoft.com/office/drawing/2014/main" id="{B0A49460-67C9-4AED-9A37-71B63C1B6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206" y="1266530"/>
            <a:ext cx="2576744" cy="24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Outlet Arena Moravia">
            <a:extLst>
              <a:ext uri="{FF2B5EF4-FFF2-40B4-BE49-F238E27FC236}">
                <a16:creationId xmlns:a16="http://schemas.microsoft.com/office/drawing/2014/main" id="{D1C79065-3B06-483F-A5AE-E993F0534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18" y="4196889"/>
            <a:ext cx="3078887" cy="21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vion Shopping Park Ostrava">
            <a:extLst>
              <a:ext uri="{FF2B5EF4-FFF2-40B4-BE49-F238E27FC236}">
                <a16:creationId xmlns:a16="http://schemas.microsoft.com/office/drawing/2014/main" id="{273BCA44-D72E-4361-8C82-C8F2C0ABF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297" y="4309139"/>
            <a:ext cx="2840854" cy="204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OC FUTURUM Ostrava">
            <a:extLst>
              <a:ext uri="{FF2B5EF4-FFF2-40B4-BE49-F238E27FC236}">
                <a16:creationId xmlns:a16="http://schemas.microsoft.com/office/drawing/2014/main" id="{9E23DCFB-2C01-4042-ADBC-5EAD9E350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191" y="4353882"/>
            <a:ext cx="3068900" cy="195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502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5"/>
          <p:cNvSpPr>
            <a:spLocks noChangeArrowheads="1"/>
          </p:cNvSpPr>
          <p:nvPr/>
        </p:nvSpPr>
        <p:spPr bwMode="auto">
          <a:xfrm>
            <a:off x="7967664" y="1412875"/>
            <a:ext cx="549275" cy="800100"/>
          </a:xfrm>
          <a:prstGeom prst="rightArrowCallout">
            <a:avLst>
              <a:gd name="adj1" fmla="val 36416"/>
              <a:gd name="adj2" fmla="val 36416"/>
              <a:gd name="adj3" fmla="val 16667"/>
              <a:gd name="adj4" fmla="val 66667"/>
            </a:avLst>
          </a:prstGeom>
          <a:solidFill>
            <a:srgbClr val="3399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19" name="AutoShape 11"/>
          <p:cNvSpPr>
            <a:spLocks noChangeArrowheads="1"/>
          </p:cNvSpPr>
          <p:nvPr/>
        </p:nvSpPr>
        <p:spPr bwMode="auto">
          <a:xfrm>
            <a:off x="8040688" y="5373688"/>
            <a:ext cx="639762" cy="914400"/>
          </a:xfrm>
          <a:prstGeom prst="rightArrowCallout">
            <a:avLst>
              <a:gd name="adj1" fmla="val 35732"/>
              <a:gd name="adj2" fmla="val 35732"/>
              <a:gd name="adj3" fmla="val 16667"/>
              <a:gd name="adj4" fmla="val 66667"/>
            </a:avLst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0" name="AutoShape 16"/>
          <p:cNvSpPr>
            <a:spLocks noChangeArrowheads="1"/>
          </p:cNvSpPr>
          <p:nvPr/>
        </p:nvSpPr>
        <p:spPr bwMode="auto">
          <a:xfrm>
            <a:off x="8040688" y="2781301"/>
            <a:ext cx="457200" cy="479425"/>
          </a:xfrm>
          <a:prstGeom prst="rightArrowCallout">
            <a:avLst>
              <a:gd name="adj1" fmla="val 26215"/>
              <a:gd name="adj2" fmla="val 26215"/>
              <a:gd name="adj3" fmla="val 16667"/>
              <a:gd name="adj4" fmla="val 66667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8040688" y="3789363"/>
            <a:ext cx="457200" cy="457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8688389" y="1412876"/>
            <a:ext cx="1800225" cy="7207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Centrální  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3" name="Text Box 14"/>
          <p:cNvSpPr txBox="1">
            <a:spLocks noChangeArrowheads="1"/>
          </p:cNvSpPr>
          <p:nvPr/>
        </p:nvSpPr>
        <p:spPr bwMode="auto">
          <a:xfrm>
            <a:off x="2351088" y="1341439"/>
            <a:ext cx="5327650" cy="11525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Sezónní prodej (občerstvení, květiny, upomínky)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Obchodní domy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zované prodejny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4" name="Text Box 17"/>
          <p:cNvSpPr txBox="1">
            <a:spLocks noChangeArrowheads="1"/>
          </p:cNvSpPr>
          <p:nvPr/>
        </p:nvSpPr>
        <p:spPr bwMode="auto">
          <a:xfrm>
            <a:off x="8688389" y="2492376"/>
            <a:ext cx="1800225" cy="792163"/>
          </a:xfrm>
          <a:prstGeom prst="rect">
            <a:avLst/>
          </a:prstGeom>
          <a:solidFill>
            <a:srgbClr val="FFFFCC"/>
          </a:solidFill>
          <a:ln w="3810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Sektorová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2351089" y="2781300"/>
            <a:ext cx="5400675" cy="6858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specializované prodejny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nepotravinářského 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</a:t>
            </a:r>
            <a:endParaRPr lang="cs-CZ" altLang="cs-CZ" sz="11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2351088" y="3716338"/>
            <a:ext cx="5472112" cy="6858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prodejny nepotravinářského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</a:t>
            </a:r>
            <a:r>
              <a:rPr lang="cs-CZ" altLang="cs-CZ" sz="12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8688389" y="3716339"/>
            <a:ext cx="1800225" cy="8588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66"/>
                </a:solidFill>
                <a:cs typeface="Times New Roman" panose="02020603050405020304" pitchFamily="18" charset="0"/>
              </a:rPr>
              <a:t>Obvodová     vybavenost</a:t>
            </a:r>
            <a:endParaRPr lang="cs-CZ" altLang="cs-CZ" sz="2000">
              <a:solidFill>
                <a:srgbClr val="000066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8832851" y="5300664"/>
            <a:ext cx="1655763" cy="865187"/>
          </a:xfrm>
          <a:prstGeom prst="rect">
            <a:avLst/>
          </a:prstGeom>
          <a:solidFill>
            <a:srgbClr val="FFFFCC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Základní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9" name="Text Box 10"/>
          <p:cNvSpPr txBox="1">
            <a:spLocks noChangeArrowheads="1"/>
          </p:cNvSpPr>
          <p:nvPr/>
        </p:nvSpPr>
        <p:spPr bwMode="auto">
          <a:xfrm>
            <a:off x="2424113" y="4724400"/>
            <a:ext cx="5327650" cy="21336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Širokosortimentní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prodejna nepotravinářského zboží                       </a:t>
            </a:r>
            <a:endParaRPr lang="cs-CZ" altLang="cs-CZ" sz="18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Prodejny typu lahůdky, cukrárna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Supermarket 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Plnosortimentní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prodejna potravin typu </a:t>
            </a: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superstore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Smíšená prodejna</a:t>
            </a:r>
            <a:r>
              <a:rPr lang="cs-CZ" altLang="cs-CZ" sz="1400" b="1" dirty="0">
                <a:cs typeface="Times New Roman" panose="02020603050405020304" pitchFamily="18" charset="0"/>
              </a:rPr>
              <a:t>                                                     </a:t>
            </a:r>
            <a:endParaRPr lang="cs-CZ" altLang="cs-CZ" sz="1800" dirty="0"/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1703389" y="479742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1" name="Rectangle 19"/>
          <p:cNvSpPr>
            <a:spLocks noChangeArrowheads="1"/>
          </p:cNvSpPr>
          <p:nvPr/>
        </p:nvSpPr>
        <p:spPr bwMode="auto">
          <a:xfrm>
            <a:off x="1560514" y="-1033120"/>
            <a:ext cx="1847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2" name="Rectangle 22"/>
          <p:cNvSpPr>
            <a:spLocks noChangeArrowheads="1"/>
          </p:cNvSpPr>
          <p:nvPr/>
        </p:nvSpPr>
        <p:spPr bwMode="auto">
          <a:xfrm>
            <a:off x="1560513" y="-871538"/>
            <a:ext cx="184150" cy="93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1021699" y="-509884"/>
            <a:ext cx="863903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5. Hierarchie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Stupně obchodní vybavenosti – stavíme jaké dům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34" name="Rectangle 27"/>
          <p:cNvSpPr>
            <a:spLocks noChangeArrowheads="1"/>
          </p:cNvSpPr>
          <p:nvPr/>
        </p:nvSpPr>
        <p:spPr bwMode="auto">
          <a:xfrm>
            <a:off x="1560513" y="1035051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5" name="Rectangle 29"/>
          <p:cNvSpPr>
            <a:spLocks noChangeArrowheads="1"/>
          </p:cNvSpPr>
          <p:nvPr/>
        </p:nvSpPr>
        <p:spPr bwMode="auto">
          <a:xfrm>
            <a:off x="1560513" y="170656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6" name="Rectangle 35"/>
          <p:cNvSpPr>
            <a:spLocks noChangeArrowheads="1"/>
          </p:cNvSpPr>
          <p:nvPr/>
        </p:nvSpPr>
        <p:spPr bwMode="auto">
          <a:xfrm>
            <a:off x="1560513" y="2378075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7" name="Text Box 36"/>
          <p:cNvSpPr txBox="1">
            <a:spLocks noChangeArrowheads="1"/>
          </p:cNvSpPr>
          <p:nvPr/>
        </p:nvSpPr>
        <p:spPr bwMode="auto">
          <a:xfrm>
            <a:off x="1703389" y="37163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8" name="Text Box 37"/>
          <p:cNvSpPr txBox="1">
            <a:spLocks noChangeArrowheads="1"/>
          </p:cNvSpPr>
          <p:nvPr/>
        </p:nvSpPr>
        <p:spPr bwMode="auto">
          <a:xfrm>
            <a:off x="1703389" y="28527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9" name="Text Box 38"/>
          <p:cNvSpPr txBox="1">
            <a:spLocks noChangeArrowheads="1"/>
          </p:cNvSpPr>
          <p:nvPr/>
        </p:nvSpPr>
        <p:spPr bwMode="auto">
          <a:xfrm>
            <a:off x="1703389" y="141287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14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82137" y="545910"/>
            <a:ext cx="9390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Specifika podnikání ve venkovském prostoru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382137" y="1601480"/>
            <a:ext cx="8824007" cy="4432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>
                <a:solidFill>
                  <a:srgbClr val="008080"/>
                </a:solidFill>
              </a:rPr>
              <a:t>●</a:t>
            </a:r>
            <a:r>
              <a:rPr lang="cs-CZ" altLang="cs-CZ" sz="18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nižší koncentrace spotřebitelské poptávky a nižší  úroveň koupěschopnosti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část koupěschopné poptávky je odčerpávána záporným nákupním spádem do měst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 </a:t>
            </a:r>
            <a:r>
              <a:rPr lang="cs-CZ" altLang="cs-CZ" sz="2400" b="1" dirty="0">
                <a:solidFill>
                  <a:srgbClr val="008080"/>
                </a:solidFill>
              </a:rPr>
              <a:t>charakter osídlení je spojen s prostorově roztříštěnou maloobchodní sítí,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b="1" dirty="0">
                <a:solidFill>
                  <a:srgbClr val="008080"/>
                </a:solidFill>
              </a:rPr>
              <a:t> nižší využitelnost moderních logistických systémů a procesů.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30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82137" y="545910"/>
            <a:ext cx="9390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Specifika podnikání v městském prostoru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382137" y="1601480"/>
            <a:ext cx="9062114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vyšší koncentrace spotřebitelské poptávky a vyšší  úrovní koupěschopnosti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větší konkurence, více obchodních partnerů, menší riziko finanční kontroly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část koupěschopné poptávky je posilována kladným nákupním spádem do měst ovlivněným funkcí měst (lidé přijíždějí za prací, za lékařem, za kulturou, za sportem, do úřadů apod., turisté…)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●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využitelnost moderních logistických systémů a procesů je efektivnější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9932316" y="5941129"/>
            <a:ext cx="20400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/>
              <a:t>https://comeflexoffice.cz/clanky/je-lepsi-podnikat-v-malem-meste-nebo-ve-velkomeste</a:t>
            </a:r>
          </a:p>
        </p:txBody>
      </p:sp>
    </p:spTree>
    <p:extLst>
      <p:ext uri="{BB962C8B-B14F-4D97-AF65-F5344CB8AC3E}">
        <p14:creationId xmlns:p14="http://schemas.microsoft.com/office/powerpoint/2010/main" val="2662866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4732" y="366164"/>
            <a:ext cx="7637060" cy="61751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Umístění a řešení prodejen v SÚ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614" y="274187"/>
            <a:ext cx="1203712" cy="968687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45237" y="983678"/>
            <a:ext cx="10107967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Dle stupně návaznosti: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samostatné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skupinové  (</a:t>
            </a:r>
            <a:r>
              <a:rPr lang="cs-CZ" sz="3200" dirty="0" err="1">
                <a:solidFill>
                  <a:srgbClr val="008080"/>
                </a:solidFill>
              </a:rPr>
              <a:t>monosortimentní</a:t>
            </a:r>
            <a:r>
              <a:rPr lang="cs-CZ" sz="3200" dirty="0">
                <a:solidFill>
                  <a:srgbClr val="008080"/>
                </a:solidFill>
              </a:rPr>
              <a:t>, </a:t>
            </a:r>
            <a:r>
              <a:rPr lang="cs-CZ" sz="3200" dirty="0" err="1">
                <a:solidFill>
                  <a:srgbClr val="008080"/>
                </a:solidFill>
              </a:rPr>
              <a:t>polysortimentní</a:t>
            </a:r>
            <a:r>
              <a:rPr lang="cs-CZ" sz="3200" dirty="0">
                <a:solidFill>
                  <a:srgbClr val="008080"/>
                </a:solidFill>
              </a:rPr>
              <a:t>)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Dle stavebně technického řešení: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samostatné provozní objekty (SM, HM, DIS…)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součást obchodní třídy, pěší zóny, náměstí, nákupního centra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umístění bytovém domě.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CB2D937-C13A-48E2-8A10-44B7213269F6}"/>
              </a:ext>
            </a:extLst>
          </p:cNvPr>
          <p:cNvSpPr txBox="1"/>
          <p:nvPr/>
        </p:nvSpPr>
        <p:spPr>
          <a:xfrm>
            <a:off x="532660" y="5513033"/>
            <a:ext cx="9942990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Přihlíží se k pohybu zákazníků, dopravní infrastruktuře i stavebně technickému řešení komunikací.</a:t>
            </a:r>
          </a:p>
        </p:txBody>
      </p:sp>
    </p:spTree>
    <p:extLst>
      <p:ext uri="{BB962C8B-B14F-4D97-AF65-F5344CB8AC3E}">
        <p14:creationId xmlns:p14="http://schemas.microsoft.com/office/powerpoint/2010/main" val="376977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446" y="365126"/>
            <a:ext cx="8024882" cy="82223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Rozmístění prodejen maloobchodní sítě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54592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50627" y="1182485"/>
            <a:ext cx="11344528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● Řešení maloobchodní sítě musí zohledňovat </a:t>
            </a:r>
            <a:r>
              <a:rPr lang="cs-CZ" sz="2800" b="1" dirty="0">
                <a:solidFill>
                  <a:srgbClr val="008080"/>
                </a:solidFill>
              </a:rPr>
              <a:t>potřeby zákazníků</a:t>
            </a:r>
            <a:r>
              <a:rPr lang="cs-CZ" sz="2800" dirty="0">
                <a:solidFill>
                  <a:srgbClr val="008080"/>
                </a:solidFill>
              </a:rPr>
              <a:t>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Konkrétní rozmístění maloobchodních jednotek navazuje na strukturu a </a:t>
            </a:r>
            <a:r>
              <a:rPr lang="cs-CZ" sz="2800" b="1" dirty="0">
                <a:solidFill>
                  <a:srgbClr val="FF0000"/>
                </a:solidFill>
              </a:rPr>
              <a:t>charakter sídelní soustavy </a:t>
            </a:r>
            <a:r>
              <a:rPr lang="cs-CZ" sz="2800" dirty="0">
                <a:solidFill>
                  <a:srgbClr val="008080"/>
                </a:solidFill>
              </a:rPr>
              <a:t>a typ sídelního útvarů. </a:t>
            </a:r>
          </a:p>
          <a:p>
            <a:endParaRPr lang="cs-CZ" sz="2800" dirty="0">
              <a:solidFill>
                <a:srgbClr val="008080"/>
              </a:solidFill>
            </a:endParaRPr>
          </a:p>
          <a:p>
            <a:r>
              <a:rPr lang="cs-CZ" sz="2800" dirty="0">
                <a:solidFill>
                  <a:srgbClr val="008080"/>
                </a:solidFill>
              </a:rPr>
              <a:t>● V rámci sídelního útvaru se rozhodování o lokalizaci prodejny vedou směrem </a:t>
            </a:r>
            <a:r>
              <a:rPr lang="cs-CZ" sz="2800" b="1" dirty="0">
                <a:solidFill>
                  <a:srgbClr val="008080"/>
                </a:solidFill>
              </a:rPr>
              <a:t>k návaznosti prodejen na ostatní jednotky</a:t>
            </a:r>
            <a:r>
              <a:rPr lang="cs-CZ" sz="2800" dirty="0">
                <a:solidFill>
                  <a:srgbClr val="008080"/>
                </a:solidFill>
              </a:rPr>
              <a:t>, na pohyb zákazníků, dopravní dostupnost atd. </a:t>
            </a:r>
          </a:p>
          <a:p>
            <a:endParaRPr lang="cs-CZ" sz="2800" dirty="0">
              <a:solidFill>
                <a:srgbClr val="008080"/>
              </a:solidFill>
            </a:endParaRPr>
          </a:p>
          <a:p>
            <a:r>
              <a:rPr lang="cs-CZ" sz="2800" dirty="0">
                <a:solidFill>
                  <a:srgbClr val="008080"/>
                </a:solidFill>
              </a:rPr>
              <a:t>● Rozhodování obchodních firem o lokalizaci jednotek předcházejí </a:t>
            </a:r>
            <a:r>
              <a:rPr lang="cs-CZ" sz="2800" b="1" dirty="0">
                <a:solidFill>
                  <a:srgbClr val="008080"/>
                </a:solidFill>
              </a:rPr>
              <a:t>územní a tržní analýzy</a:t>
            </a:r>
            <a:r>
              <a:rPr lang="cs-CZ" sz="2800" dirty="0">
                <a:solidFill>
                  <a:srgbClr val="008080"/>
                </a:solidFill>
              </a:rPr>
              <a:t>, jejímž cílem je určit poptávku lokality, možnosti konkurence i určení kapacity vlastní uvažované jednotky. Východiskem je posouzení principů řešení MOS.</a:t>
            </a:r>
          </a:p>
        </p:txBody>
      </p:sp>
    </p:spTree>
    <p:extLst>
      <p:ext uri="{BB962C8B-B14F-4D97-AF65-F5344CB8AC3E}">
        <p14:creationId xmlns:p14="http://schemas.microsoft.com/office/powerpoint/2010/main" val="706253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943" y="529376"/>
            <a:ext cx="9614515" cy="617514"/>
          </a:xfrm>
        </p:spPr>
        <p:txBody>
          <a:bodyPr>
            <a:noAutofit/>
          </a:bodyPr>
          <a:lstStyle/>
          <a:p>
            <a:r>
              <a:rPr lang="cs-CZ" sz="3600" b="1" dirty="0" err="1">
                <a:solidFill>
                  <a:srgbClr val="008080"/>
                </a:solidFill>
                <a:latin typeface="+mn-lt"/>
              </a:rPr>
              <a:t>Mariahilfer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 </a:t>
            </a:r>
            <a:r>
              <a:rPr lang="cs-CZ" sz="3600" b="1" dirty="0" err="1">
                <a:solidFill>
                  <a:srgbClr val="008080"/>
                </a:solidFill>
                <a:latin typeface="+mn-lt"/>
              </a:rPr>
              <a:t>Strasse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 Vídeň –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06" y="1899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21943" y="1210175"/>
            <a:ext cx="11558726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rgbClr val="008080"/>
                </a:solidFill>
              </a:rPr>
              <a:t>Mariahilfer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dirty="0" err="1">
                <a:solidFill>
                  <a:srgbClr val="008080"/>
                </a:solidFill>
              </a:rPr>
              <a:t>Strasse</a:t>
            </a:r>
            <a:r>
              <a:rPr lang="cs-CZ" sz="2400" dirty="0">
                <a:solidFill>
                  <a:srgbClr val="008080"/>
                </a:solidFill>
              </a:rPr>
              <a:t> ve Vídni je luxusní nákupní třída z 19. století. V několika posledních dekádách </a:t>
            </a:r>
            <a:r>
              <a:rPr lang="cs-CZ" sz="2400" b="1" dirty="0">
                <a:solidFill>
                  <a:srgbClr val="008080"/>
                </a:solidFill>
              </a:rPr>
              <a:t>trpěla nadměrným dopravním provozem. </a:t>
            </a:r>
            <a:r>
              <a:rPr lang="cs-CZ" sz="2400" dirty="0">
                <a:solidFill>
                  <a:srgbClr val="008080"/>
                </a:solidFill>
              </a:rPr>
              <a:t>Radnice města chtěla přistoupit k transformaci ulice v prostor, kde se především chodci budou cítit vítáni. Ulice dlouhá 1,6 km prošla proměnou a šlo o sdílený prostor, rozdělený do tří zón. Chodci ovládají vnitřní zónu ulice – volně se procházejí a postávají. Vjezd do této zóny je povolen pouze pro místní dopravu, autobusy a zásobování, naopak průjezd osobních aut je zakázán. Auta projíždějící městem musí zvolit objízdnou trasu. Dvě vnější zóny nesou označení „sdílený prostor“. </a:t>
            </a:r>
            <a:r>
              <a:rPr lang="cs-CZ" sz="2400" b="1" dirty="0">
                <a:solidFill>
                  <a:srgbClr val="008080"/>
                </a:solidFill>
              </a:rPr>
              <a:t>Princip sdíleného prostoru </a:t>
            </a:r>
            <a:r>
              <a:rPr lang="cs-CZ" sz="2400" dirty="0">
                <a:solidFill>
                  <a:srgbClr val="008080"/>
                </a:solidFill>
              </a:rPr>
              <a:t>spočívá v tom, že auta, cyklisté i chodci se pohybují v jednom prostoru. Sdílený prostor je určený k tomu, aby v něm lidé byli, ne aby jím jen procházeli nebo projížděli. Vzhledem k tomu, že auta, jízdní kola a chodci jsou ve společném prostoru, od každého to vyžaduje větší pozornost a ohleduplnost. Ulice je rozdělená do jednotlivých pruhů jemnými liniemi v dláždění – rychlejší pruh je uprostřed, po stranách jsou pruhy pomalejší. Lavičky, vodní prvky a zeleň jsou umístěny v poměrně široké okrajové části. Tam mohou lidé v klidu okukovat zboží ve výlohách nebo jen tak bloumat.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DFEB1B3-2F88-4625-AAEF-10C594AF2714}"/>
              </a:ext>
            </a:extLst>
          </p:cNvPr>
          <p:cNvSpPr txBox="1"/>
          <p:nvPr/>
        </p:nvSpPr>
        <p:spPr>
          <a:xfrm>
            <a:off x="221943" y="97654"/>
            <a:ext cx="8851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Pěší zóna -  ano nebo ne? Proměna na pěší zónu </a:t>
            </a:r>
          </a:p>
        </p:txBody>
      </p:sp>
    </p:spTree>
    <p:extLst>
      <p:ext uri="{BB962C8B-B14F-4D97-AF65-F5344CB8AC3E}">
        <p14:creationId xmlns:p14="http://schemas.microsoft.com/office/powerpoint/2010/main" val="509024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29376"/>
            <a:ext cx="8998258" cy="617514"/>
          </a:xfrm>
        </p:spPr>
        <p:txBody>
          <a:bodyPr>
            <a:noAutofit/>
          </a:bodyPr>
          <a:lstStyle/>
          <a:p>
            <a:r>
              <a:rPr lang="cs-CZ" sz="3600" b="1" dirty="0" err="1">
                <a:solidFill>
                  <a:srgbClr val="008080"/>
                </a:solidFill>
                <a:latin typeface="+mn-lt"/>
              </a:rPr>
              <a:t>Mariahilfer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 </a:t>
            </a:r>
            <a:r>
              <a:rPr lang="cs-CZ" sz="3600" b="1" dirty="0" err="1">
                <a:solidFill>
                  <a:srgbClr val="008080"/>
                </a:solidFill>
                <a:latin typeface="+mn-lt"/>
              </a:rPr>
              <a:t>Strasse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 Vídeň –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06" y="1899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01841" y="1227360"/>
            <a:ext cx="11478827" cy="5170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Problém: </a:t>
            </a:r>
          </a:p>
          <a:p>
            <a:pPr fontAlgn="base"/>
            <a:r>
              <a:rPr lang="cs-CZ" sz="2400" dirty="0">
                <a:solidFill>
                  <a:srgbClr val="008080"/>
                </a:solidFill>
              </a:rPr>
              <a:t>Lidem ve Vídni nějakou dobu trvalo, než si na myšlenku sdíleného prostoru zvykli: zdejší obyvatelé opravdu rádi řídí auta a neradi se vzdávali té pohodlné možnosti přidat plyn právě na </a:t>
            </a:r>
            <a:r>
              <a:rPr lang="cs-CZ" sz="2400" dirty="0" err="1">
                <a:solidFill>
                  <a:srgbClr val="008080"/>
                </a:solidFill>
              </a:rPr>
              <a:t>Mariahilfer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dirty="0" err="1">
                <a:solidFill>
                  <a:srgbClr val="008080"/>
                </a:solidFill>
              </a:rPr>
              <a:t>Strasse</a:t>
            </a:r>
            <a:r>
              <a:rPr lang="cs-CZ" sz="2400" dirty="0">
                <a:solidFill>
                  <a:srgbClr val="008080"/>
                </a:solidFill>
              </a:rPr>
              <a:t>. Majitelé obchodů se zase obávali, že bez možnosti dojet autem a zaparkovat jim </a:t>
            </a:r>
            <a:r>
              <a:rPr lang="cs-CZ" sz="2400" dirty="0" err="1">
                <a:solidFill>
                  <a:srgbClr val="008080"/>
                </a:solidFill>
              </a:rPr>
              <a:t>ubudou</a:t>
            </a:r>
            <a:r>
              <a:rPr lang="cs-CZ" sz="2400" dirty="0">
                <a:solidFill>
                  <a:srgbClr val="008080"/>
                </a:solidFill>
              </a:rPr>
              <a:t> zákazníci.</a:t>
            </a:r>
          </a:p>
          <a:p>
            <a:pPr fontAlgn="base"/>
            <a:r>
              <a:rPr lang="cs-CZ" sz="2400" b="1" dirty="0">
                <a:solidFill>
                  <a:srgbClr val="008080"/>
                </a:solidFill>
              </a:rPr>
              <a:t>Řešení:</a:t>
            </a:r>
          </a:p>
          <a:p>
            <a:pPr fontAlgn="base"/>
            <a:r>
              <a:rPr lang="cs-CZ" sz="2400" dirty="0">
                <a:solidFill>
                  <a:srgbClr val="008080"/>
                </a:solidFill>
              </a:rPr>
              <a:t>Získat si srdce místních obyvatel i podnikatelů bylo jednou z nejdůležitějších částí projektu: k nové koncepci proběhlo i referendum. Ještě před ním ale radnice města uspořádala informativní mítinky s urbanisty a projektanty. Na jedno odpoledne byla dokonce celá ulice uzavřená pro motorovou dopravu a lidé tak mohli na vlastní kůži vyzkoušet, jaké by to bylo.</a:t>
            </a:r>
          </a:p>
          <a:p>
            <a:pPr fontAlgn="base"/>
            <a:r>
              <a:rPr lang="cs-CZ" b="1" dirty="0">
                <a:solidFill>
                  <a:srgbClr val="008080"/>
                </a:solidFill>
              </a:rPr>
              <a:t>Výsledek:</a:t>
            </a:r>
          </a:p>
          <a:p>
            <a:pPr fontAlgn="base"/>
            <a:r>
              <a:rPr lang="cs-CZ" dirty="0">
                <a:solidFill>
                  <a:srgbClr val="008080"/>
                </a:solidFill>
              </a:rPr>
              <a:t>Podle výsledků referenda volilo 53 % obyvatel Vídně ve prospěch transformace. Rok a půl po jejím dokončení provedla výzkumná společnost SORA průzkum, ve kterém se ptala, zda by lidé volili změnu, kdyby referendum proběhlo dnes. 71 % respondentů uvedlo, že by byli pro transformaci. Relativně pozitivně se k transformaci stavěli i majitelé obchodů. 38 % uvedlo, že obchody jdou lépe, 46 % nezaznamenalo žádnou změnu a jen pro 9 % měla proměna ulice negativní dopad.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445F12C-F42B-4C12-BE75-E74115097C62}"/>
              </a:ext>
            </a:extLst>
          </p:cNvPr>
          <p:cNvSpPr/>
          <p:nvPr/>
        </p:nvSpPr>
        <p:spPr>
          <a:xfrm>
            <a:off x="301841" y="6478476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/>
              <a:t>https://www.dobramesta.cz/aktuality/640/o-omylech-na-ceste-k-lepsim-mestum---mariahilfer-strasse-viden</a:t>
            </a:r>
          </a:p>
        </p:txBody>
      </p:sp>
    </p:spTree>
    <p:extLst>
      <p:ext uri="{BB962C8B-B14F-4D97-AF65-F5344CB8AC3E}">
        <p14:creationId xmlns:p14="http://schemas.microsoft.com/office/powerpoint/2010/main" val="31946095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637060" cy="61751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Umístění a řešení prodejen v SÚ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48351" y="1126194"/>
            <a:ext cx="8264858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Na venkově </a:t>
            </a:r>
            <a:r>
              <a:rPr lang="cs-CZ" sz="3200" dirty="0">
                <a:solidFill>
                  <a:srgbClr val="008080"/>
                </a:solidFill>
              </a:rPr>
              <a:t>(záleží na významu obce v regionu)</a:t>
            </a:r>
          </a:p>
          <a:p>
            <a:pPr marL="285750" indent="-285750">
              <a:buFontTx/>
              <a:buChar char="-"/>
            </a:pPr>
            <a:r>
              <a:rPr lang="cs-CZ" sz="3200" dirty="0" err="1">
                <a:solidFill>
                  <a:srgbClr val="008080"/>
                </a:solidFill>
              </a:rPr>
              <a:t>širokosortimentní</a:t>
            </a:r>
            <a:r>
              <a:rPr lang="cs-CZ" sz="3200" dirty="0">
                <a:solidFill>
                  <a:srgbClr val="008080"/>
                </a:solidFill>
              </a:rPr>
              <a:t> prodejny potravin 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specializované prodejny potravin</a:t>
            </a:r>
          </a:p>
          <a:p>
            <a:pPr marL="285750" indent="-285750">
              <a:buFontTx/>
              <a:buChar char="-"/>
            </a:pPr>
            <a:r>
              <a:rPr lang="cs-CZ" sz="3200" dirty="0" err="1">
                <a:solidFill>
                  <a:srgbClr val="008080"/>
                </a:solidFill>
              </a:rPr>
              <a:t>širokosortimentní</a:t>
            </a:r>
            <a:r>
              <a:rPr lang="cs-CZ" sz="3200" dirty="0">
                <a:solidFill>
                  <a:srgbClr val="008080"/>
                </a:solidFill>
              </a:rPr>
              <a:t> prodejny nepotravinářského zboží 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venkovská nákupní střediska.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B267D60-EA25-4EBE-BB08-7AE17926B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32986" y="4350397"/>
            <a:ext cx="5966164" cy="233038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7907B5-3608-45F9-8EDB-07833944D811}"/>
              </a:ext>
            </a:extLst>
          </p:cNvPr>
          <p:cNvSpPr txBox="1"/>
          <p:nvPr/>
        </p:nvSpPr>
        <p:spPr>
          <a:xfrm>
            <a:off x="5273336" y="6858000"/>
            <a:ext cx="59661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cs.wikipedia.org/wiki/Skryje_(okres_Brno-venkov)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-sa/3.0/"/>
              </a:rPr>
              <a:t>CC BY-SA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3995583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2454" y="673599"/>
            <a:ext cx="4405952" cy="587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106" y="1606409"/>
            <a:ext cx="8816308" cy="47943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  <a:buNone/>
            </a:pPr>
            <a:endParaRPr lang="cs-CZ" altLang="cs-CZ" sz="70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Principy řešení MOS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Akční rádius </a:t>
            </a:r>
            <a:r>
              <a:rPr lang="cs-CZ" altLang="cs-CZ" sz="11200" b="1" dirty="0">
                <a:solidFill>
                  <a:srgbClr val="008080"/>
                </a:solidFill>
              </a:rPr>
              <a:t>– minimální hranice, maximální hranice 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Nákupní spád- </a:t>
            </a:r>
            <a:r>
              <a:rPr lang="cs-CZ" altLang="cs-CZ" sz="11200" b="1" dirty="0">
                <a:solidFill>
                  <a:srgbClr val="008080"/>
                </a:solidFill>
              </a:rPr>
              <a:t>kladný záporný, vnější, vnitřní NS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Rovnoměrnost v rozmístění MOS </a:t>
            </a:r>
            <a:r>
              <a:rPr lang="cs-CZ" altLang="cs-CZ" sz="11200" b="1" dirty="0">
                <a:solidFill>
                  <a:srgbClr val="008080"/>
                </a:solidFill>
              </a:rPr>
              <a:t>– vztah mezi kapacitou MOS a koupěschopnou poptávkou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Provozní a prostorová koncentrace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Hierarchie v uspořádání </a:t>
            </a:r>
            <a:r>
              <a:rPr lang="cs-CZ" altLang="cs-CZ" sz="11200" b="1" dirty="0">
                <a:solidFill>
                  <a:srgbClr val="008080"/>
                </a:solidFill>
              </a:rPr>
              <a:t>– stupně obchodní vybavenosti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>
                <a:solidFill>
                  <a:srgbClr val="008080"/>
                </a:solidFill>
              </a:rPr>
              <a:t>Umístění </a:t>
            </a:r>
            <a:r>
              <a:rPr lang="cs-CZ" altLang="cs-CZ" sz="11200" b="1" dirty="0">
                <a:solidFill>
                  <a:srgbClr val="008080"/>
                </a:solidFill>
              </a:rPr>
              <a:t>a řešení prodejen v SÚ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9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8"/>
          <p:cNvSpPr>
            <a:spLocks noChangeShapeType="1"/>
          </p:cNvSpPr>
          <p:nvPr/>
        </p:nvSpPr>
        <p:spPr bwMode="auto">
          <a:xfrm>
            <a:off x="6096000" y="2349501"/>
            <a:ext cx="0" cy="639763"/>
          </a:xfrm>
          <a:prstGeom prst="line">
            <a:avLst/>
          </a:prstGeom>
          <a:noFill/>
          <a:ln w="19050">
            <a:solidFill>
              <a:srgbClr val="FFCC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" name="Oval 17"/>
          <p:cNvSpPr>
            <a:spLocks noChangeArrowheads="1"/>
          </p:cNvSpPr>
          <p:nvPr/>
        </p:nvSpPr>
        <p:spPr bwMode="auto">
          <a:xfrm>
            <a:off x="4803775" y="2989264"/>
            <a:ext cx="2447925" cy="19446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6" name="Line 16"/>
          <p:cNvSpPr>
            <a:spLocks noChangeShapeType="1"/>
          </p:cNvSpPr>
          <p:nvPr/>
        </p:nvSpPr>
        <p:spPr bwMode="auto">
          <a:xfrm>
            <a:off x="6096000" y="5013326"/>
            <a:ext cx="0" cy="639763"/>
          </a:xfrm>
          <a:prstGeom prst="line">
            <a:avLst/>
          </a:prstGeom>
          <a:noFill/>
          <a:ln w="19050">
            <a:solidFill>
              <a:srgbClr val="FFCC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6857206" y="5013326"/>
            <a:ext cx="2447925" cy="4540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KONKURENCE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3318" name="Text Box 15"/>
          <p:cNvSpPr txBox="1">
            <a:spLocks noChangeArrowheads="1"/>
          </p:cNvSpPr>
          <p:nvPr/>
        </p:nvSpPr>
        <p:spPr bwMode="auto">
          <a:xfrm>
            <a:off x="5519739" y="5734050"/>
            <a:ext cx="1152525" cy="719138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C0000"/>
                </a:solidFill>
              </a:rPr>
              <a:t>FY Y</a:t>
            </a:r>
            <a:endParaRPr lang="cs-CZ" altLang="cs-CZ" sz="2000" dirty="0">
              <a:solidFill>
                <a:srgbClr val="CC0000"/>
              </a:solidFill>
            </a:endParaRPr>
          </a:p>
        </p:txBody>
      </p:sp>
      <p:sp>
        <p:nvSpPr>
          <p:cNvPr id="13319" name="Line 14"/>
          <p:cNvSpPr>
            <a:spLocks noChangeShapeType="1"/>
          </p:cNvSpPr>
          <p:nvPr/>
        </p:nvSpPr>
        <p:spPr bwMode="auto">
          <a:xfrm>
            <a:off x="8081169" y="3786914"/>
            <a:ext cx="164623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8234362" y="4149725"/>
            <a:ext cx="164623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319963" y="35734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plus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mínus</a:t>
            </a:r>
            <a:endParaRPr lang="cs-CZ" altLang="cs-CZ" sz="180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8568806" y="2584812"/>
            <a:ext cx="2103438" cy="7207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SPÁDOVÉ POMĚRY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3" name="Text Box 7"/>
          <p:cNvSpPr txBox="1">
            <a:spLocks noChangeArrowheads="1"/>
          </p:cNvSpPr>
          <p:nvPr/>
        </p:nvSpPr>
        <p:spPr bwMode="auto">
          <a:xfrm>
            <a:off x="1774825" y="3141664"/>
            <a:ext cx="2160588" cy="132238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DOCHÁZKOVÁ VZDÁLENOST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CHARAKTER SORTIMENTU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3324" name="Text Box 9"/>
          <p:cNvSpPr txBox="1">
            <a:spLocks noChangeArrowheads="1"/>
          </p:cNvSpPr>
          <p:nvPr/>
        </p:nvSpPr>
        <p:spPr bwMode="auto">
          <a:xfrm>
            <a:off x="5448300" y="3573463"/>
            <a:ext cx="947738" cy="6477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FY XY</a:t>
            </a: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450531" y="1428880"/>
            <a:ext cx="2964067" cy="1207959"/>
          </a:xfrm>
          <a:prstGeom prst="rect">
            <a:avLst/>
          </a:prstGeom>
          <a:solidFill>
            <a:srgbClr val="008080"/>
          </a:solidFill>
          <a:ln w="57150" cmpd="thinThick">
            <a:solidFill>
              <a:srgbClr val="FFFF66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Vlivy působící na akční rádius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13326" name="Rectangle 20"/>
          <p:cNvSpPr>
            <a:spLocks noChangeArrowheads="1"/>
          </p:cNvSpPr>
          <p:nvPr/>
        </p:nvSpPr>
        <p:spPr bwMode="auto">
          <a:xfrm>
            <a:off x="1547814" y="829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7" name="Rectangle 22"/>
          <p:cNvSpPr>
            <a:spLocks noChangeArrowheads="1"/>
          </p:cNvSpPr>
          <p:nvPr/>
        </p:nvSpPr>
        <p:spPr bwMode="auto">
          <a:xfrm>
            <a:off x="3935413" y="844403"/>
            <a:ext cx="4321176" cy="2000548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 lIns="1348950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/>
            </a:br>
            <a:endParaRPr lang="cs-CZ" altLang="cs-CZ" sz="180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POČET A HUSTOTA OBYVATELSTVA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BYTOVÁ ZÁSTAVBA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3328" name="Rectangle 28"/>
          <p:cNvSpPr>
            <a:spLocks noChangeArrowheads="1"/>
          </p:cNvSpPr>
          <p:nvPr/>
        </p:nvSpPr>
        <p:spPr bwMode="auto">
          <a:xfrm>
            <a:off x="6027738" y="244792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9" name="Rectangle 30"/>
          <p:cNvSpPr>
            <a:spLocks noChangeArrowheads="1"/>
          </p:cNvSpPr>
          <p:nvPr/>
        </p:nvSpPr>
        <p:spPr bwMode="auto">
          <a:xfrm>
            <a:off x="1547814" y="3072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30" name="Rectangle 33"/>
          <p:cNvSpPr>
            <a:spLocks noChangeArrowheads="1"/>
          </p:cNvSpPr>
          <p:nvPr/>
        </p:nvSpPr>
        <p:spPr bwMode="auto">
          <a:xfrm>
            <a:off x="1547814" y="3072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31" name="Rectangle 34"/>
          <p:cNvSpPr>
            <a:spLocks noChangeArrowheads="1"/>
          </p:cNvSpPr>
          <p:nvPr/>
        </p:nvSpPr>
        <p:spPr bwMode="auto">
          <a:xfrm>
            <a:off x="167208" y="4726082"/>
            <a:ext cx="4919937" cy="20159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/>
            </a:br>
            <a:endParaRPr lang="cs-CZ" altLang="cs-CZ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  <a:cs typeface="Times New Roman" panose="02020603050405020304" pitchFamily="18" charset="0"/>
              </a:rPr>
              <a:t>Vlastnosti akčního rádia: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Minimální hranice akčního rádia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Maximální hranice akčního rádia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800000"/>
              </a:solidFill>
            </a:endParaRPr>
          </a:p>
        </p:txBody>
      </p:sp>
      <p:sp>
        <p:nvSpPr>
          <p:cNvPr id="13332" name="Line 35"/>
          <p:cNvSpPr>
            <a:spLocks noChangeShapeType="1"/>
          </p:cNvSpPr>
          <p:nvPr/>
        </p:nvSpPr>
        <p:spPr bwMode="auto">
          <a:xfrm>
            <a:off x="4151313" y="3860800"/>
            <a:ext cx="431800" cy="0"/>
          </a:xfrm>
          <a:prstGeom prst="line">
            <a:avLst/>
          </a:prstGeom>
          <a:noFill/>
          <a:ln w="9525">
            <a:solidFill>
              <a:srgbClr val="FFCC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9342" y="171408"/>
            <a:ext cx="951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1. Akční rádius – zájmová oblast prodejny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810EDD8B-02BD-4A38-AE99-0F234F8A5E93}"/>
              </a:ext>
            </a:extLst>
          </p:cNvPr>
          <p:cNvSpPr/>
          <p:nvPr/>
        </p:nvSpPr>
        <p:spPr>
          <a:xfrm>
            <a:off x="3505027" y="1844677"/>
            <a:ext cx="339957" cy="23082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79EB8085-995D-49DB-805D-89618515C6C2}"/>
              </a:ext>
            </a:extLst>
          </p:cNvPr>
          <p:cNvSpPr/>
          <p:nvPr/>
        </p:nvSpPr>
        <p:spPr>
          <a:xfrm>
            <a:off x="1074198" y="2773842"/>
            <a:ext cx="272001" cy="4741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2F2FCA-3CF7-42A0-AAF5-FBC9087B69FB}"/>
              </a:ext>
            </a:extLst>
          </p:cNvPr>
          <p:cNvSpPr txBox="1"/>
          <p:nvPr/>
        </p:nvSpPr>
        <p:spPr>
          <a:xfrm>
            <a:off x="10360240" y="3573463"/>
            <a:ext cx="1646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Koupěschopná poptávka</a:t>
            </a:r>
          </a:p>
        </p:txBody>
      </p:sp>
    </p:spTree>
    <p:extLst>
      <p:ext uri="{BB962C8B-B14F-4D97-AF65-F5344CB8AC3E}">
        <p14:creationId xmlns:p14="http://schemas.microsoft.com/office/powerpoint/2010/main" val="42749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0376" y="277813"/>
            <a:ext cx="9760424" cy="990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Akční rádius</a:t>
            </a:r>
            <a:br>
              <a:rPr lang="cs-CZ" sz="3600" b="1" dirty="0">
                <a:solidFill>
                  <a:srgbClr val="008080"/>
                </a:solidFill>
                <a:latin typeface="+mn-lt"/>
              </a:rPr>
            </a:br>
            <a:r>
              <a:rPr lang="cs-CZ" sz="3600" b="1" dirty="0">
                <a:solidFill>
                  <a:srgbClr val="008080"/>
                </a:solidFill>
                <a:latin typeface="+mn-lt"/>
              </a:rPr>
              <a:t>Minimální a maximální hranice akčního rádia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376" y="1600201"/>
            <a:ext cx="9760424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Minimální hranice:</a:t>
            </a:r>
            <a:endParaRPr lang="cs-CZ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sz="2400" b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cs-CZ" sz="2400" b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Maximální  hranice: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/>
              <a:t>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b="1" dirty="0">
                <a:solidFill>
                  <a:srgbClr val="008080"/>
                </a:solidFill>
                <a:highlight>
                  <a:srgbClr val="FFFFCC"/>
                </a:highlight>
              </a:rPr>
              <a:t>(plochy, forma prodeje, zboží, pracovníci,…)</a:t>
            </a:r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9743" y="2322206"/>
            <a:ext cx="7956550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</a:rPr>
              <a:t>počet potenciálních zákazníků, minimální rentabilita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99743" y="4680400"/>
            <a:ext cx="7956550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altLang="cs-CZ" sz="2400" b="1" dirty="0">
                <a:solidFill>
                  <a:schemeClr val="bg2"/>
                </a:solidFill>
              </a:rPr>
              <a:t>kapacita prodejny, docházková vzdálenost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E06888A-47C5-43C7-97C8-1C2D044F5C73}"/>
              </a:ext>
            </a:extLst>
          </p:cNvPr>
          <p:cNvSpPr txBox="1"/>
          <p:nvPr/>
        </p:nvSpPr>
        <p:spPr>
          <a:xfrm>
            <a:off x="9056139" y="2102308"/>
            <a:ext cx="292983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Potencionální zákazníci mají vliv na výkon prodejny a její ziskovost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5AEA465-6AC3-47A9-9333-1E6238C81E17}"/>
              </a:ext>
            </a:extLst>
          </p:cNvPr>
          <p:cNvSpPr txBox="1"/>
          <p:nvPr/>
        </p:nvSpPr>
        <p:spPr>
          <a:xfrm>
            <a:off x="9135926" y="4944361"/>
            <a:ext cx="292983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Ochota zákazníka překonat určitou vzdálenost v cestě za nákupem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C6AE5CC3-E599-46B9-B1D0-64FFAFCCE027}"/>
              </a:ext>
            </a:extLst>
          </p:cNvPr>
          <p:cNvSpPr/>
          <p:nvPr/>
        </p:nvSpPr>
        <p:spPr>
          <a:xfrm>
            <a:off x="840419" y="5517620"/>
            <a:ext cx="455720" cy="38174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9737D3F-F28C-4736-BEFA-4C1CE5023176}"/>
              </a:ext>
            </a:extLst>
          </p:cNvPr>
          <p:cNvCxnSpPr/>
          <p:nvPr/>
        </p:nvCxnSpPr>
        <p:spPr>
          <a:xfrm>
            <a:off x="7590408" y="2322206"/>
            <a:ext cx="1109709" cy="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75EA63D-5012-4D9D-AF45-F6354D71A625}"/>
              </a:ext>
            </a:extLst>
          </p:cNvPr>
          <p:cNvCxnSpPr/>
          <p:nvPr/>
        </p:nvCxnSpPr>
        <p:spPr>
          <a:xfrm>
            <a:off x="7596326" y="5729191"/>
            <a:ext cx="1109709" cy="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5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4149" y="277813"/>
            <a:ext cx="9596651" cy="704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2. Nákupní spád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4275" y="1600201"/>
            <a:ext cx="9446525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přesun koupěschopné poptávky mimo místo svého bydliště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Nákupní spád může být: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vnější a vnitřní (mezi sídelními útvary a uvnitř SÚ)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kladný a záporný (příliv a odliv koupěschopné poptávky)</a:t>
            </a:r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1049623" y="2183263"/>
            <a:ext cx="6604408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Mobilita obyvatelstva </a:t>
            </a:r>
            <a:endParaRPr lang="cs-CZ" altLang="cs-CZ" sz="1800" b="1" dirty="0">
              <a:solidFill>
                <a:schemeClr val="bg1"/>
              </a:solidFill>
            </a:endParaRPr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 flipH="1" flipV="1">
            <a:off x="1021073" y="4640109"/>
            <a:ext cx="647700" cy="9350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0 w 21600"/>
              <a:gd name="T25" fmla="*/ 18514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8514" y="0"/>
                </a:moveTo>
                <a:lnTo>
                  <a:pt x="15428" y="6171"/>
                </a:lnTo>
                <a:lnTo>
                  <a:pt x="18514" y="6171"/>
                </a:lnTo>
                <a:lnTo>
                  <a:pt x="18514" y="18514"/>
                </a:lnTo>
                <a:lnTo>
                  <a:pt x="6171" y="18514"/>
                </a:lnTo>
                <a:lnTo>
                  <a:pt x="6171" y="15428"/>
                </a:lnTo>
                <a:lnTo>
                  <a:pt x="0" y="18514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8514" y="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984E932-44CF-42D8-8A09-0ACBD0E5CEDA}"/>
              </a:ext>
            </a:extLst>
          </p:cNvPr>
          <p:cNvSpPr txBox="1"/>
          <p:nvPr/>
        </p:nvSpPr>
        <p:spPr>
          <a:xfrm>
            <a:off x="8009139" y="2183263"/>
            <a:ext cx="3480045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Kam cestujeme?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Do zaměstnání,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školy, zdravotnického zařízení, úřadu, za rodinou, na rekreaci…</a:t>
            </a:r>
          </a:p>
        </p:txBody>
      </p:sp>
    </p:spTree>
    <p:extLst>
      <p:ext uri="{BB962C8B-B14F-4D97-AF65-F5344CB8AC3E}">
        <p14:creationId xmlns:p14="http://schemas.microsoft.com/office/powerpoint/2010/main" val="424136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59306" y="632103"/>
            <a:ext cx="7766107" cy="7207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Vymezení nákupního spádu (NS)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5997102" y="1501776"/>
            <a:ext cx="2232498" cy="22195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Souhrn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kladných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 záporných přesunů výdajů obyvatelstva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946945" y="1789114"/>
            <a:ext cx="3960812" cy="792162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SALDO NÁKUPNÍHO SPÁDU</a:t>
            </a:r>
            <a:endParaRPr lang="cs-CZ" altLang="cs-CZ" sz="20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050405" y="4002089"/>
            <a:ext cx="3887787" cy="15843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Nákupní spád vyjadřujeme: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a)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absolutně (v Kč)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b)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relativně (v indexech, v %)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1524001" y="189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1524000" y="2078039"/>
            <a:ext cx="18415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0" name="Rectangle 14"/>
          <p:cNvSpPr>
            <a:spLocks noChangeArrowheads="1"/>
          </p:cNvSpPr>
          <p:nvPr/>
        </p:nvSpPr>
        <p:spPr bwMode="auto">
          <a:xfrm>
            <a:off x="1524001" y="2765426"/>
            <a:ext cx="23336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1" name="Rectangle 16"/>
          <p:cNvSpPr>
            <a:spLocks noChangeArrowheads="1"/>
          </p:cNvSpPr>
          <p:nvPr/>
        </p:nvSpPr>
        <p:spPr bwMode="auto">
          <a:xfrm>
            <a:off x="1524001" y="3817938"/>
            <a:ext cx="2333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cs-CZ" altLang="cs-CZ" sz="1800"/>
          </a:p>
        </p:txBody>
      </p:sp>
      <p:sp>
        <p:nvSpPr>
          <p:cNvPr id="18442" name="AutoShape 17"/>
          <p:cNvSpPr>
            <a:spLocks noChangeArrowheads="1"/>
          </p:cNvSpPr>
          <p:nvPr/>
        </p:nvSpPr>
        <p:spPr bwMode="auto">
          <a:xfrm>
            <a:off x="5358330" y="1933576"/>
            <a:ext cx="433387" cy="5032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3" name="AutoShape 18"/>
          <p:cNvSpPr>
            <a:spLocks noChangeArrowheads="1"/>
          </p:cNvSpPr>
          <p:nvPr/>
        </p:nvSpPr>
        <p:spPr bwMode="auto">
          <a:xfrm>
            <a:off x="2292162" y="3002203"/>
            <a:ext cx="936625" cy="7191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905" y="681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59347A9-295A-47ED-855F-A540EB1B31DF}"/>
              </a:ext>
            </a:extLst>
          </p:cNvPr>
          <p:cNvSpPr txBox="1"/>
          <p:nvPr/>
        </p:nvSpPr>
        <p:spPr>
          <a:xfrm>
            <a:off x="8648085" y="3721340"/>
            <a:ext cx="307931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Kladné přesuny: </a:t>
            </a:r>
            <a:r>
              <a:rPr lang="cs-CZ" sz="2400" dirty="0">
                <a:solidFill>
                  <a:srgbClr val="FF0000"/>
                </a:solidFill>
              </a:rPr>
              <a:t>příliv koupěschopné poptávky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Záporné přesuny </a:t>
            </a:r>
            <a:r>
              <a:rPr lang="cs-CZ" sz="2400" dirty="0">
                <a:solidFill>
                  <a:srgbClr val="FF0000"/>
                </a:solidFill>
              </a:rPr>
              <a:t>– odliv koupěschopné poptávky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94E59AA4-069E-44E9-92F4-9D88E36A9B5D}"/>
              </a:ext>
            </a:extLst>
          </p:cNvPr>
          <p:cNvCxnSpPr/>
          <p:nvPr/>
        </p:nvCxnSpPr>
        <p:spPr>
          <a:xfrm>
            <a:off x="8611340" y="2185194"/>
            <a:ext cx="1162975" cy="1176577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04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777922" y="654657"/>
            <a:ext cx="560592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absolutní výše salda NS v Kč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472703" y="1806932"/>
            <a:ext cx="3529012" cy="865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NS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= MO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4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–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KF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873457" y="3451226"/>
            <a:ext cx="9091281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MO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lk</a:t>
            </a:r>
            <a:r>
              <a:rPr lang="cs-CZ" altLang="cs-CZ" sz="2400" b="1" dirty="0">
                <a:solidFill>
                  <a:srgbClr val="008080"/>
                </a:solidFill>
              </a:rPr>
              <a:t>        skutečný maloobchodní obrat lokality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KF 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lk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kupní fondy lokality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(průměrný obrat na 1 obyv. x počet obyv. 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lokality), zpřesnění </a:t>
            </a:r>
            <a:r>
              <a:rPr lang="cs-CZ" altLang="cs-CZ" sz="2400" b="1" i="1" dirty="0">
                <a:solidFill>
                  <a:srgbClr val="FF0000"/>
                </a:solidFill>
              </a:rPr>
              <a:t>indexem kupní síly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FF0000"/>
                </a:solidFill>
              </a:rPr>
              <a:t>                 obyvatelstva </a:t>
            </a:r>
            <a:r>
              <a:rPr lang="cs-CZ" altLang="cs-CZ" sz="2400" b="1" dirty="0">
                <a:solidFill>
                  <a:srgbClr val="008080"/>
                </a:solidFill>
              </a:rPr>
              <a:t>(odchylka od průměru v ČR)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09852CE-53AA-4F7E-AD0B-372758785330}"/>
              </a:ext>
            </a:extLst>
          </p:cNvPr>
          <p:cNvSpPr txBox="1"/>
          <p:nvPr/>
        </p:nvSpPr>
        <p:spPr>
          <a:xfrm>
            <a:off x="5628442" y="1806932"/>
            <a:ext cx="4580877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Rozdíl mezi skutečným MOO a kupními fondy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FDF5402-C731-4BB9-8039-934A63A14704}"/>
              </a:ext>
            </a:extLst>
          </p:cNvPr>
          <p:cNvSpPr txBox="1"/>
          <p:nvPr/>
        </p:nvSpPr>
        <p:spPr>
          <a:xfrm>
            <a:off x="5628442" y="2248402"/>
            <a:ext cx="4572000" cy="92333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Pokud nám vyjde kladné číslo, jedná se o kladný nákupní spád, pokud záporné, tak o záporný nákupní spád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9C1317E4-506F-40E7-BA87-2C421533419A}"/>
              </a:ext>
            </a:extLst>
          </p:cNvPr>
          <p:cNvSpPr/>
          <p:nvPr/>
        </p:nvSpPr>
        <p:spPr>
          <a:xfrm>
            <a:off x="5131293" y="1806932"/>
            <a:ext cx="390618" cy="19054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41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2051714" y="1984421"/>
            <a:ext cx="5041900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% NS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= 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–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KF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/ KF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x 100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83" name="AutoShape 7"/>
          <p:cNvSpPr>
            <a:spLocks noChangeArrowheads="1"/>
          </p:cNvSpPr>
          <p:nvPr/>
        </p:nvSpPr>
        <p:spPr bwMode="auto">
          <a:xfrm>
            <a:off x="1073718" y="2249969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073718" y="4720216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710832" y="4465513"/>
            <a:ext cx="6616423" cy="719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25000" dirty="0" err="1">
                <a:solidFill>
                  <a:srgbClr val="008080"/>
                </a:solidFill>
              </a:rPr>
              <a:t>MR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/ MO´´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(x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100, pokud se jedná o míru)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941697" y="640388"/>
            <a:ext cx="868331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  </a:t>
            </a:r>
            <a:endParaRPr lang="cs-CZ" altLang="cs-CZ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► podíl salda NS na k</a:t>
            </a:r>
            <a:r>
              <a:rPr lang="cs-CZ" altLang="cs-CZ" sz="2400" b="1" dirty="0">
                <a:solidFill>
                  <a:srgbClr val="FF0000"/>
                </a:solidFill>
              </a:rPr>
              <a:t>u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pních fondech (v %)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941697" y="2863181"/>
            <a:ext cx="987235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 dirty="0">
                <a:cs typeface="Times New Roman" panose="02020603050405020304" pitchFamily="18" charset="0"/>
              </a:rPr>
            </a:b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► Ukazatel míry realizace výdajů obyvatelstva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- měření směru a intenzity NS (v indexovém vyjádření, v %)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</p:txBody>
      </p:sp>
      <p:sp>
        <p:nvSpPr>
          <p:cNvPr id="20488" name="Rectangle 13"/>
          <p:cNvSpPr>
            <a:spLocks noChangeArrowheads="1"/>
          </p:cNvSpPr>
          <p:nvPr/>
        </p:nvSpPr>
        <p:spPr bwMode="auto">
          <a:xfrm>
            <a:off x="3000375" y="3848100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1073718" y="5425643"/>
            <a:ext cx="8152169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MR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= míra realizace výdajů obyvatelstva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MO´´= teoretický obrat (KF)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941697" y="609533"/>
            <a:ext cx="53703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b) Relativní vyjádření: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9CE94BB-7D51-44A2-8B33-66A5CC7CEFC3}"/>
              </a:ext>
            </a:extLst>
          </p:cNvPr>
          <p:cNvSpPr txBox="1"/>
          <p:nvPr/>
        </p:nvSpPr>
        <p:spPr>
          <a:xfrm>
            <a:off x="9191625" y="4592756"/>
            <a:ext cx="2162915" cy="1200329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Skutečný MOO vydělíme teoretickým obratem neboli kupními fondy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AD40FD74-7F6B-4C1F-A9A7-388C436398A8}"/>
              </a:ext>
            </a:extLst>
          </p:cNvPr>
          <p:cNvSpPr/>
          <p:nvPr/>
        </p:nvSpPr>
        <p:spPr>
          <a:xfrm>
            <a:off x="8549196" y="4863620"/>
            <a:ext cx="417251" cy="21440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467363-2237-48CE-9100-392141CAEC94}"/>
              </a:ext>
            </a:extLst>
          </p:cNvPr>
          <p:cNvSpPr txBox="1"/>
          <p:nvPr/>
        </p:nvSpPr>
        <p:spPr>
          <a:xfrm>
            <a:off x="7776839" y="1974641"/>
            <a:ext cx="2441359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Skutečný MOO mínus KF vydělíme KF</a:t>
            </a:r>
          </a:p>
        </p:txBody>
      </p:sp>
    </p:spTree>
    <p:extLst>
      <p:ext uri="{BB962C8B-B14F-4D97-AF65-F5344CB8AC3E}">
        <p14:creationId xmlns:p14="http://schemas.microsoft.com/office/powerpoint/2010/main" val="651024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2413</Words>
  <Application>Microsoft Office PowerPoint</Application>
  <PresentationFormat>Širokoúhlá obrazovka</PresentationFormat>
  <Paragraphs>406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Rozmístění prodejen maloobchodní sítě</vt:lpstr>
      <vt:lpstr>Prezentace aplikace PowerPoint</vt:lpstr>
      <vt:lpstr>Akční rádius Minimální a maximální hranice akčního rádia</vt:lpstr>
      <vt:lpstr>2. Nákupní spád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Kupní síla obyvatelstva 2018 (obce) </vt:lpstr>
      <vt:lpstr>Kupní síla obyvatelstva 2019 </vt:lpstr>
      <vt:lpstr>Kupní síla obyvatelstva 2019 – rozdělení příjmů v ČR </vt:lpstr>
      <vt:lpstr>Prezentace aplikace PowerPoint</vt:lpstr>
      <vt:lpstr>Nejbohatší a nejchudší okresy v ČR 2018 – kupní síla</vt:lpstr>
      <vt:lpstr>Modelová úloha na vymezení  salda NS č. 1</vt:lpstr>
      <vt:lpstr>Prezentace aplikace PowerPoint</vt:lpstr>
      <vt:lpstr>Modelová úloha na vymezení NS č. 2</vt:lpstr>
      <vt:lpstr>Prezentace aplikace PowerPoint</vt:lpstr>
      <vt:lpstr>Prezentace aplikace PowerPoint</vt:lpstr>
      <vt:lpstr>Prezentace aplikace PowerPoint</vt:lpstr>
      <vt:lpstr>Prezentace aplikace PowerPoint</vt:lpstr>
      <vt:lpstr>4. Prostorová a provozní koncentrace MOS</vt:lpstr>
      <vt:lpstr>Nákupní centra v ČR</vt:lpstr>
      <vt:lpstr>Prezentace aplikace PowerPoint</vt:lpstr>
      <vt:lpstr>Prezentace aplikace PowerPoint</vt:lpstr>
      <vt:lpstr>Prezentace aplikace PowerPoint</vt:lpstr>
      <vt:lpstr>Umístění a řešení prodejen v SÚ</vt:lpstr>
      <vt:lpstr>Mariahilfer Strasse Vídeň – případová studie</vt:lpstr>
      <vt:lpstr>Mariahilfer Strasse Vídeň – případová studie</vt:lpstr>
      <vt:lpstr>Umístění a řešení prodejen v SÚ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206</cp:revision>
  <cp:lastPrinted>2021-04-14T07:34:23Z</cp:lastPrinted>
  <dcterms:created xsi:type="dcterms:W3CDTF">2016-11-25T20:36:16Z</dcterms:created>
  <dcterms:modified xsi:type="dcterms:W3CDTF">2021-04-15T06:35:36Z</dcterms:modified>
</cp:coreProperties>
</file>