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7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8" r:id="rId12"/>
    <p:sldId id="287" r:id="rId13"/>
    <p:sldId id="289" r:id="rId14"/>
    <p:sldId id="290" r:id="rId15"/>
    <p:sldId id="291" r:id="rId16"/>
    <p:sldId id="292" r:id="rId17"/>
    <p:sldId id="293" r:id="rId18"/>
    <p:sldId id="26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1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233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815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027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206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1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5962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750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889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644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504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293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28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35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579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</a:t>
            </a:r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</a:p>
          <a:p>
            <a:pPr algn="r"/>
            <a:r>
              <a:rPr lang="cs-CZ" altLang="cs-CZ" sz="11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Informace 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jsou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výsledkem zpracování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proces přetváří data tak, aby mohl příjemce výsledek použít, aby zvýšil svou „úroveň vědění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zahrnout nejen data, které slouží na vypracování vybrané varianty, ale všechna data použitá na vypracování všech variant, ze kterých se vybírá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rozumíme přetvořená data, kterým uživatel připisuje určitý význam, které uspokojují konkrétní informační objektivní potřebu svého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příjemce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1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Informace II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je obsažena ve zprávě jen tenkrát, jestliže u přijímajícího subjektu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odstraňuje jisté nevědění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bsah informace závisí na schopnosti subjektu formulovat problém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istá míra neurčitosti vědění, neinformovanosti, je vlastní každému systému a tato neurčitost vědění s časem roste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aždý systém tedy nutně potřebuje informace pro svůj vývoj a svoji reprodukci</a:t>
            </a: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Hodnocení kvality informací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1347614"/>
            <a:ext cx="3737564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Relevantnost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Přesnost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Úplnost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Podrobnost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Správnost, pravdivost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23928" y="1347614"/>
            <a:ext cx="3744416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Kompetentnost (zda informace byly předány správným osobám)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Včasnost (zda byly informace k dispozici v okamžiku jejich potřeby)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Srozumitelnost (zda byly informace vhodně prezentovány)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Nákladová přiměřenost (zda náklady odpovídaly přínosům)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186364" y="784598"/>
            <a:ext cx="3449532" cy="500409"/>
          </a:xfrm>
          <a:prstGeom prst="roundRect">
            <a:avLst/>
          </a:prstGeom>
          <a:solidFill>
            <a:srgbClr val="307871"/>
          </a:solidFill>
          <a:ln>
            <a:solidFill>
              <a:srgbClr val="3078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923928" y="775197"/>
            <a:ext cx="3528392" cy="500409"/>
          </a:xfrm>
          <a:prstGeom prst="roundRect">
            <a:avLst/>
          </a:prstGeom>
          <a:solidFill>
            <a:srgbClr val="307871"/>
          </a:solidFill>
          <a:ln>
            <a:solidFill>
              <a:srgbClr val="3078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840735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Z hlediska obsahu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071370" y="834266"/>
            <a:ext cx="215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Z hlediska formy</a:t>
            </a:r>
            <a:endParaRPr lang="cs-CZ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0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Znalosti 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Představují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zobecnění poznání reality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dané vzájemnou interakcí zkušeností, faktů, vztahů, hodnot, myšlenkových procesů a významů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Souvisejí s vymezováním pojmů, s kategorizací a s definováním hypotéz a s odvozováním závěrů</a:t>
            </a:r>
          </a:p>
          <a:p>
            <a:pPr>
              <a:defRPr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Vytvářejí systémový rámec pro vznik nových informací spočívajících v tom, že umožňují rozpoznat potřebný informační obsah dat</a:t>
            </a:r>
          </a:p>
          <a:p>
            <a:pPr>
              <a:defRPr/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rozdíl od dat jsou relativně stálejší, představují vyšší úroveň abstrakce</a:t>
            </a: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Znalosti II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ystémy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bází dat pracují také s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bázemi znalostí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etkáváme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 nimi pod označením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ystémy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správu expertních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znalostí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ystémy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uchovávající organizačních znalosti (směrnice, postupy, integrované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ystémy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podporu rozhodování atd.</a:t>
            </a: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1F423F06-184E-4DA7-A4E3-5F7C6127BC75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9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Znalosti III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Deklarativní (znalost významu)</a:t>
            </a:r>
          </a:p>
          <a:p>
            <a:pPr lvl="1"/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 nebo co to znamená?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Procedurální (znalost postupu)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to probíhá, jak se to dělá, jak to funguje, co k tomu potřebuji?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Tacitní</a:t>
            </a:r>
            <a:endParaRPr lang="cs-C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Tiché, nevyřčené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Implicitní – zahrnuté, obsažené, ale nevyjádřené přímo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Explicitní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Zaznamenané, přímo vyjádřené, jasné, zřetelné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559EBE2-7D8A-4AA6-811A-CD41B7C7ACD3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2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Koloběh dat, informací a znalostí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59354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koloběh může být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Intelektuální</a:t>
            </a:r>
          </a:p>
          <a:p>
            <a:pPr lvl="1"/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Realizovaný myšlenkovými procesy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Technologický</a:t>
            </a:r>
          </a:p>
          <a:p>
            <a:pPr lvl="1"/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Realizovaný či podporovaný ICT – hardwarově a/nebo softwarově</a:t>
            </a:r>
          </a:p>
          <a:p>
            <a:pPr lvl="1"/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ntelligence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Expertní systémy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D99C4192-32CE-457B-BE44-3D49E7891F02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4" descr="znalost - data - informac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2958" y="716894"/>
            <a:ext cx="47625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803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Moudrost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Nejvyšší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stupeň lidského poznání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obohacené o hodnotící měřítka jednotlivce a jeho vztah k okolnímu světu</a:t>
            </a:r>
          </a:p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bvykle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rozumí shrnující a praktické rozumění světu, jež dává jistotu v rozhodování a jednání</a:t>
            </a:r>
          </a:p>
          <a:p>
            <a:pPr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oudrost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aplikovaná znalost</a:t>
            </a:r>
          </a:p>
          <a:p>
            <a:pPr>
              <a:defRPr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oudrost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informatiky lze získat pouze prostřednictvím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 teoretických znalostí a praktických zkušeností a schopností</a:t>
            </a:r>
          </a:p>
          <a:p>
            <a:pPr>
              <a:lnSpc>
                <a:spcPct val="90000"/>
              </a:lnSpc>
            </a:pPr>
            <a:endParaRPr lang="cs-C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02504B21-B0C1-460F-82C7-60C92B3F134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69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podnikových procesů </a:t>
            </a: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1 - Základní </a:t>
            </a: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pojmy z oblasti procesního řízení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věnovat pozornost informační podpoře činnosti firmy?</a:t>
            </a:r>
          </a:p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pojetí ekonomiky a postavení ICT v ní</a:t>
            </a:r>
          </a:p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</a:p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</a:t>
            </a:r>
          </a:p>
          <a:p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Moudrost</a:t>
            </a:r>
          </a:p>
          <a:p>
            <a:endParaRPr 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Nové pojetí ekonomiky 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4819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Tlak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rozvoj prostředků efektivnější realizace konkrétních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nformační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(IT) - významný nástroj pro naplňování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strategických záměrů a cílů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firem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komunikační technologie (ICT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nutný koncepční systémový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ění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povaha podnikání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yužívání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nejmodernějších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ejde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pouze o automatizaci existujících procesů, ale o formulaci zcela nových procesů a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Nové pojetí ekonomiky II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3" y="728346"/>
            <a:ext cx="4543755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 komerční transakce prostřednictvím webu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e‑business (elektronické podnikání) a e‑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(elektronický obchod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otřeba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kvalitního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 descr="Výsledek obrázku pro e-commer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119" y="2537368"/>
            <a:ext cx="3428177" cy="180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e-commer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94309"/>
            <a:ext cx="2297706" cy="114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Role ICT v organizacích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40976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rvek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automatizace procesů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(úkolem je efektivně automatizovat hlavní, vedlejší a podpůrné podnikové procesy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ástroj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informací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(vytvoření informační základny, která slouží pro realizaci těchto procesů a pro podporu rozhodování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prostředek i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</a:t>
            </a: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074" name="Picture 2" descr="Výsledek obrázku pro autom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91630"/>
            <a:ext cx="3928567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ek obrázku pro data analysi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472" y="2683224"/>
            <a:ext cx="2639343" cy="197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Čtení, psaní, počítání a informační gramotnost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524973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ákladní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kvalifikační vybavení pracovníka,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vládání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technických prostředků (PC apod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chopnost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orientovat se ve světě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mět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rozpoznat, co je pro podnik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důležité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vědomovat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potřebu informací a jejich cenu a hodnotu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chopnost 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posoudit nabídky specialistů z dodavatelských firem IT, do jaké splňují požadavky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podniku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6" name="Picture 2" descr="Výsledek obrázku pro information literac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063" y="2139702"/>
            <a:ext cx="3332397" cy="160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570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Termín „informační systém“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9" name="Obrázek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75" t="20880" r="9840" b="12337"/>
          <a:stretch>
            <a:fillRect/>
          </a:stretch>
        </p:blipFill>
        <p:spPr bwMode="auto">
          <a:xfrm>
            <a:off x="1619672" y="734868"/>
            <a:ext cx="5516970" cy="3986456"/>
          </a:xfrm>
          <a:prstGeom prst="rect">
            <a:avLst/>
          </a:prstGeom>
          <a:noFill/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2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Jsou data a informace totéž?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502319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Pohledy na pojmy data a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Pragmatický směr považuje pojmy data, informace a zpráva za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ekvivalentní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jiného směru až rozhodovací proces zhodnotí data na </a:t>
            </a:r>
            <a:r>
              <a:rPr lang="cs-C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statistickém pojetí informace, vycházejícím z teorie informace, je podáván přesný a měřitelný výklad informace, jako míra snížení entropie při </a:t>
            </a: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rozhodování</a:t>
            </a:r>
          </a:p>
          <a:p>
            <a:pPr marL="0" indent="0">
              <a:lnSpc>
                <a:spcPct val="90000"/>
              </a:lnSpc>
              <a:buNone/>
            </a:pPr>
            <a:endParaRPr lang="cs-C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556" y="1563638"/>
            <a:ext cx="3857625" cy="1933575"/>
          </a:xfrm>
          <a:prstGeom prst="rect">
            <a:avLst/>
          </a:prstGeom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 smtClean="0"/>
              <a:t>Data a datové objekty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 potenciální informace, které na informace zhodnocuje až informační proces (subjekt řízení), takže bezchybně i včas doručená zpráva nemusí mít pro řídícího pracovníka informační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ředstavují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odraz jevů, procesů a vlastností, které existují a probíhají v části reálného světa, kterou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odrážejí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vyjádřením skutečnosti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myšlenek v předepsané podobě tak, aby je bylo možné přenášet a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zpracovávat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objekty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 to člověkem vytvořené hmotné objekty reality, které mají schopnost se uchovávat a modifikovat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ají schopnost v sobě uchovávat informace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ohou být: znakové (symbolické), rukopisy, počítačové soubory, … 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 smtClean="0">
                <a:solidFill>
                  <a:srgbClr val="307871"/>
                </a:solidFill>
                <a:latin typeface="Enriqueta" panose="02000000000000000000" pitchFamily="2" charset="0"/>
              </a:rPr>
              <a:t>/17</a:t>
            </a:r>
            <a:endParaRPr lang="cs-CZ" sz="11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6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2775</TotalTime>
  <Words>1018</Words>
  <Application>Microsoft Office PowerPoint</Application>
  <PresentationFormat>Předvádění na obrazovce (16:9)</PresentationFormat>
  <Paragraphs>179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Nové pojetí ekonomiky I</vt:lpstr>
      <vt:lpstr>Nové pojetí ekonomiky II</vt:lpstr>
      <vt:lpstr>Role ICT v organizacích</vt:lpstr>
      <vt:lpstr>Čtení, psaní, počítání a informační gramotnost</vt:lpstr>
      <vt:lpstr>Termín „informační systém“</vt:lpstr>
      <vt:lpstr>Jsou data a informace totéž?</vt:lpstr>
      <vt:lpstr>Data a datové objekty</vt:lpstr>
      <vt:lpstr>Informace I</vt:lpstr>
      <vt:lpstr>Informace II</vt:lpstr>
      <vt:lpstr>Hodnocení kvality informací</vt:lpstr>
      <vt:lpstr>Znalosti I</vt:lpstr>
      <vt:lpstr>Znalosti II</vt:lpstr>
      <vt:lpstr>Znalosti III</vt:lpstr>
      <vt:lpstr>Koloběh dat, informací a znalostí</vt:lpstr>
      <vt:lpstr>Moudrost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hal0006</cp:lastModifiedBy>
  <cp:revision>64</cp:revision>
  <dcterms:created xsi:type="dcterms:W3CDTF">2016-07-06T15:42:34Z</dcterms:created>
  <dcterms:modified xsi:type="dcterms:W3CDTF">2021-05-25T11:52:45Z</dcterms:modified>
</cp:coreProperties>
</file>