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98" r:id="rId3"/>
    <p:sldId id="294" r:id="rId4"/>
    <p:sldId id="302" r:id="rId5"/>
    <p:sldId id="300" r:id="rId6"/>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730" y="8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21.02.2021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065310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2587461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430557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075024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Informační podpora činnosti firmy – BPIPC, BKIPC</a:t>
            </a:r>
          </a:p>
        </p:txBody>
      </p:sp>
      <p:sp>
        <p:nvSpPr>
          <p:cNvPr id="3" name="Podnadpis 2"/>
          <p:cNvSpPr>
            <a:spLocks noGrp="1"/>
          </p:cNvSpPr>
          <p:nvPr>
            <p:ph type="subTitle" idx="4294967295"/>
          </p:nvPr>
        </p:nvSpPr>
        <p:spPr>
          <a:xfrm>
            <a:off x="1704173" y="3003798"/>
            <a:ext cx="3888432" cy="720080"/>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Požadavky na absolvování předmětu</a:t>
            </a:r>
          </a:p>
        </p:txBody>
      </p:sp>
      <p:sp>
        <p:nvSpPr>
          <p:cNvPr id="9" name="Podnadpis 2"/>
          <p:cNvSpPr txBox="1">
            <a:spLocks/>
          </p:cNvSpPr>
          <p:nvPr/>
        </p:nvSpPr>
        <p:spPr>
          <a:xfrm>
            <a:off x="6084168" y="3723878"/>
            <a:ext cx="2888103"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100" b="1" dirty="0">
                <a:solidFill>
                  <a:srgbClr val="307871"/>
                </a:solidFill>
                <a:latin typeface="Times New Roman" panose="02020603050405020304" pitchFamily="18" charset="0"/>
                <a:cs typeface="Times New Roman" panose="02020603050405020304" pitchFamily="18" charset="0"/>
              </a:rPr>
              <a:t>Ing. et Ing. Michal Halaška</a:t>
            </a:r>
          </a:p>
          <a:p>
            <a:pPr algn="r"/>
            <a:r>
              <a:rPr lang="cs-CZ" altLang="cs-CZ" sz="11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80633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3888432" cy="507703"/>
          </a:xfrm>
        </p:spPr>
        <p:txBody>
          <a:bodyPr/>
          <a:lstStyle/>
          <a:p>
            <a:r>
              <a:rPr lang="cs-CZ" dirty="0"/>
              <a:t>Seminární práce</a:t>
            </a:r>
          </a:p>
        </p:txBody>
      </p:sp>
      <p:sp>
        <p:nvSpPr>
          <p:cNvPr id="5" name="Zástupný symbol pro obsah 2"/>
          <p:cNvSpPr txBox="1">
            <a:spLocks/>
          </p:cNvSpPr>
          <p:nvPr/>
        </p:nvSpPr>
        <p:spPr>
          <a:xfrm>
            <a:off x="186364" y="728346"/>
            <a:ext cx="7698004" cy="42196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dirty="0">
                <a:solidFill>
                  <a:srgbClr val="002060"/>
                </a:solidFill>
                <a:latin typeface="Times New Roman" panose="02020603050405020304" pitchFamily="18" charset="0"/>
                <a:cs typeface="Times New Roman" panose="02020603050405020304" pitchFamily="18" charset="0"/>
              </a:rPr>
              <a:t>Seminární práci budou studenti řešit samostatně. Seminární práce se odevzdává </a:t>
            </a:r>
            <a:r>
              <a:rPr lang="cs-CZ" sz="2400" b="1" dirty="0">
                <a:solidFill>
                  <a:srgbClr val="002060"/>
                </a:solidFill>
                <a:latin typeface="Times New Roman" panose="02020603050405020304" pitchFamily="18" charset="0"/>
                <a:cs typeface="Times New Roman" panose="02020603050405020304" pitchFamily="18" charset="0"/>
              </a:rPr>
              <a:t>v elektronické podobě ve Wordu</a:t>
            </a:r>
            <a:r>
              <a:rPr lang="cs-CZ" sz="2400" dirty="0">
                <a:solidFill>
                  <a:srgbClr val="002060"/>
                </a:solidFill>
                <a:latin typeface="Times New Roman" panose="02020603050405020304" pitchFamily="18" charset="0"/>
                <a:cs typeface="Times New Roman" panose="02020603050405020304" pitchFamily="18" charset="0"/>
              </a:rPr>
              <a:t>. Název souboru bude obsahovat </a:t>
            </a:r>
            <a:r>
              <a:rPr lang="cs-CZ" sz="2400" b="1" dirty="0">
                <a:solidFill>
                  <a:srgbClr val="002060"/>
                </a:solidFill>
                <a:latin typeface="Times New Roman" panose="02020603050405020304" pitchFamily="18" charset="0"/>
                <a:cs typeface="Times New Roman" panose="02020603050405020304" pitchFamily="18" charset="0"/>
              </a:rPr>
              <a:t>příjmení autora</a:t>
            </a:r>
            <a:r>
              <a:rPr lang="cs-CZ" sz="2400" dirty="0">
                <a:solidFill>
                  <a:srgbClr val="002060"/>
                </a:solidFill>
                <a:latin typeface="Times New Roman" panose="02020603050405020304" pitchFamily="18" charset="0"/>
                <a:cs typeface="Times New Roman" panose="02020603050405020304" pitchFamily="18" charset="0"/>
              </a:rPr>
              <a:t>.</a:t>
            </a:r>
          </a:p>
          <a:p>
            <a:pPr marL="0" indent="0">
              <a:buNone/>
            </a:pPr>
            <a:r>
              <a:rPr lang="cs-CZ" sz="2400" dirty="0">
                <a:solidFill>
                  <a:srgbClr val="002060"/>
                </a:solidFill>
                <a:latin typeface="Times New Roman" panose="02020603050405020304" pitchFamily="18" charset="0"/>
                <a:cs typeface="Times New Roman" panose="02020603050405020304" pitchFamily="18" charset="0"/>
              </a:rPr>
              <a:t>Práci je možné odevzdat kdykoliv od zadání práce, avšak </a:t>
            </a:r>
            <a:r>
              <a:rPr lang="cs-CZ" sz="2400" b="1" dirty="0">
                <a:solidFill>
                  <a:srgbClr val="002060"/>
                </a:solidFill>
                <a:latin typeface="Times New Roman" panose="02020603050405020304" pitchFamily="18" charset="0"/>
                <a:cs typeface="Times New Roman" panose="02020603050405020304" pitchFamily="18" charset="0"/>
              </a:rPr>
              <a:t>nejpozději </a:t>
            </a:r>
            <a:r>
              <a:rPr lang="cs-CZ" sz="2400" b="1" dirty="0">
                <a:solidFill>
                  <a:srgbClr val="FF0000"/>
                </a:solidFill>
                <a:latin typeface="Times New Roman" panose="02020603050405020304" pitchFamily="18" charset="0"/>
                <a:cs typeface="Times New Roman" panose="02020603050405020304" pitchFamily="18" charset="0"/>
              </a:rPr>
              <a:t>do 15. 5. 2021 </a:t>
            </a:r>
            <a:r>
              <a:rPr lang="cs-CZ" sz="2400" b="1" dirty="0">
                <a:solidFill>
                  <a:srgbClr val="002060"/>
                </a:solidFill>
                <a:latin typeface="Times New Roman" panose="02020603050405020304" pitchFamily="18" charset="0"/>
                <a:cs typeface="Times New Roman" panose="02020603050405020304" pitchFamily="18" charset="0"/>
              </a:rPr>
              <a:t>do půlnoci</a:t>
            </a:r>
            <a:r>
              <a:rPr lang="cs-CZ" sz="2400" dirty="0">
                <a:solidFill>
                  <a:srgbClr val="002060"/>
                </a:solidFill>
                <a:latin typeface="Times New Roman" panose="02020603050405020304" pitchFamily="18" charset="0"/>
                <a:cs typeface="Times New Roman" panose="02020603050405020304" pitchFamily="18" charset="0"/>
              </a:rPr>
              <a:t>. V případě dřívějšího konání zkoušky, než je stanovený termín odevzdání, je nutné odevzdat seminární práci alespoň dva dny před konáním zkoušky. Odevzdání seminární práce není podmínkou připuštění ke zkoušce, ale bodové hodnocení práce je součástí celkového hodnocení.</a:t>
            </a:r>
          </a:p>
        </p:txBody>
      </p:sp>
      <p:sp>
        <p:nvSpPr>
          <p:cNvPr id="8" name="Zástupný symbol pro obsah 2"/>
          <p:cNvSpPr txBox="1">
            <a:spLocks/>
          </p:cNvSpPr>
          <p:nvPr/>
        </p:nvSpPr>
        <p:spPr>
          <a:xfrm>
            <a:off x="8428620" y="4783466"/>
            <a:ext cx="567680"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fld id="{D8CCF792-C7D1-4BB3-B296-DE1FCCF6EAFD}" type="slidenum">
              <a:rPr lang="cs-CZ" sz="1100" smtClean="0">
                <a:solidFill>
                  <a:srgbClr val="307871"/>
                </a:solidFill>
                <a:latin typeface="Enriqueta" panose="02000000000000000000" pitchFamily="2" charset="0"/>
              </a:rPr>
              <a:t>2</a:t>
            </a:fld>
            <a:r>
              <a:rPr lang="cs-CZ" sz="1100" dirty="0">
                <a:solidFill>
                  <a:srgbClr val="307871"/>
                </a:solidFill>
                <a:latin typeface="Enriqueta" panose="02000000000000000000" pitchFamily="2" charset="0"/>
              </a:rPr>
              <a:t>/10</a:t>
            </a:r>
          </a:p>
        </p:txBody>
      </p:sp>
      <p:sp>
        <p:nvSpPr>
          <p:cNvPr id="7"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Požadavky na absolvování předmětu</a:t>
            </a:r>
          </a:p>
        </p:txBody>
      </p:sp>
    </p:spTree>
    <p:extLst>
      <p:ext uri="{BB962C8B-B14F-4D97-AF65-F5344CB8AC3E}">
        <p14:creationId xmlns:p14="http://schemas.microsoft.com/office/powerpoint/2010/main" val="1721165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5472608" cy="507703"/>
          </a:xfrm>
        </p:spPr>
        <p:txBody>
          <a:bodyPr/>
          <a:lstStyle/>
          <a:p>
            <a:r>
              <a:rPr lang="cs-CZ" dirty="0"/>
              <a:t>Seminární práce – pokyny k zadání</a:t>
            </a:r>
          </a:p>
        </p:txBody>
      </p:sp>
      <p:sp>
        <p:nvSpPr>
          <p:cNvPr id="5" name="Zástupný symbol pro obsah 2"/>
          <p:cNvSpPr txBox="1">
            <a:spLocks/>
          </p:cNvSpPr>
          <p:nvPr/>
        </p:nvSpPr>
        <p:spPr>
          <a:xfrm>
            <a:off x="186364" y="728346"/>
            <a:ext cx="7698004" cy="42196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solidFill>
                  <a:srgbClr val="002060"/>
                </a:solidFill>
                <a:latin typeface="Times New Roman" panose="02020603050405020304" pitchFamily="18" charset="0"/>
                <a:cs typeface="Times New Roman" panose="02020603050405020304" pitchFamily="18" charset="0"/>
              </a:rPr>
              <a:t>Cílem seminární práce je z pozice manažera vybrat vhodné softwarové řešení pro Vámi vybranou reálnou nebo fiktivní firmu s následujícím postupem:</a:t>
            </a:r>
          </a:p>
          <a:p>
            <a:pPr lvl="1"/>
            <a:r>
              <a:rPr lang="cs-CZ" sz="1800" dirty="0">
                <a:solidFill>
                  <a:srgbClr val="002060"/>
                </a:solidFill>
                <a:latin typeface="Times New Roman" panose="02020603050405020304" pitchFamily="18" charset="0"/>
                <a:cs typeface="Times New Roman" panose="02020603050405020304" pitchFamily="18" charset="0"/>
              </a:rPr>
              <a:t>Dle studovaného oboru zvolte vhodnou skupinu informačních systémů (např. obor účetnictví – ekonomický/účetní systém, marketing – CRM systém, apod.)</a:t>
            </a:r>
          </a:p>
          <a:p>
            <a:pPr lvl="1"/>
            <a:r>
              <a:rPr lang="cs-CZ" sz="1800" dirty="0">
                <a:solidFill>
                  <a:srgbClr val="002060"/>
                </a:solidFill>
                <a:latin typeface="Times New Roman" panose="02020603050405020304" pitchFamily="18" charset="0"/>
                <a:cs typeface="Times New Roman" panose="02020603050405020304" pitchFamily="18" charset="0"/>
              </a:rPr>
              <a:t>Uveďte popis vybrané reálné nebo fiktivní společnosti pro kterou budete vybírat dané softwarové řešení</a:t>
            </a:r>
          </a:p>
          <a:p>
            <a:pPr lvl="1"/>
            <a:r>
              <a:rPr lang="cs-CZ" sz="1800" dirty="0">
                <a:solidFill>
                  <a:srgbClr val="002060"/>
                </a:solidFill>
                <a:latin typeface="Times New Roman" panose="02020603050405020304" pitchFamily="18" charset="0"/>
                <a:cs typeface="Times New Roman" panose="02020603050405020304" pitchFamily="18" charset="0"/>
              </a:rPr>
              <a:t>V rámci této skupiny vyhledejte minimálně 5 libovolných informačních systémů tohoto typu (např. skupina ERP systémů - SAP ERP, </a:t>
            </a:r>
            <a:r>
              <a:rPr lang="cs-CZ" sz="1800" dirty="0" err="1">
                <a:solidFill>
                  <a:srgbClr val="002060"/>
                </a:solidFill>
                <a:latin typeface="Times New Roman" panose="02020603050405020304" pitchFamily="18" charset="0"/>
                <a:cs typeface="Times New Roman" panose="02020603050405020304" pitchFamily="18" charset="0"/>
              </a:rPr>
              <a:t>Infor</a:t>
            </a:r>
            <a:r>
              <a:rPr lang="cs-CZ" sz="1800" dirty="0">
                <a:solidFill>
                  <a:srgbClr val="002060"/>
                </a:solidFill>
                <a:latin typeface="Times New Roman" panose="02020603050405020304" pitchFamily="18" charset="0"/>
                <a:cs typeface="Times New Roman" panose="02020603050405020304" pitchFamily="18" charset="0"/>
              </a:rPr>
              <a:t> M3, SYSPRO, …; skupina CRM systémů – </a:t>
            </a:r>
            <a:r>
              <a:rPr lang="cs-CZ" sz="1800" dirty="0" err="1">
                <a:solidFill>
                  <a:srgbClr val="002060"/>
                </a:solidFill>
                <a:latin typeface="Times New Roman" panose="02020603050405020304" pitchFamily="18" charset="0"/>
                <a:cs typeface="Times New Roman" panose="02020603050405020304" pitchFamily="18" charset="0"/>
              </a:rPr>
              <a:t>Salesforce</a:t>
            </a:r>
            <a:r>
              <a:rPr lang="cs-CZ" sz="1800" dirty="0">
                <a:solidFill>
                  <a:srgbClr val="002060"/>
                </a:solidFill>
                <a:latin typeface="Times New Roman" panose="02020603050405020304" pitchFamily="18" charset="0"/>
                <a:cs typeface="Times New Roman" panose="02020603050405020304" pitchFamily="18" charset="0"/>
              </a:rPr>
              <a:t>, </a:t>
            </a:r>
            <a:r>
              <a:rPr lang="cs-CZ" sz="1800" dirty="0" err="1">
                <a:solidFill>
                  <a:srgbClr val="002060"/>
                </a:solidFill>
                <a:latin typeface="Times New Roman" panose="02020603050405020304" pitchFamily="18" charset="0"/>
                <a:cs typeface="Times New Roman" panose="02020603050405020304" pitchFamily="18" charset="0"/>
              </a:rPr>
              <a:t>Capsule</a:t>
            </a:r>
            <a:r>
              <a:rPr lang="cs-CZ" sz="1800" dirty="0">
                <a:solidFill>
                  <a:srgbClr val="002060"/>
                </a:solidFill>
                <a:latin typeface="Times New Roman" panose="02020603050405020304" pitchFamily="18" charset="0"/>
                <a:cs typeface="Times New Roman" panose="02020603050405020304" pitchFamily="18" charset="0"/>
              </a:rPr>
              <a:t>, </a:t>
            </a:r>
            <a:r>
              <a:rPr lang="cs-CZ" sz="1800" dirty="0" err="1">
                <a:solidFill>
                  <a:srgbClr val="002060"/>
                </a:solidFill>
                <a:latin typeface="Times New Roman" panose="02020603050405020304" pitchFamily="18" charset="0"/>
                <a:cs typeface="Times New Roman" panose="02020603050405020304" pitchFamily="18" charset="0"/>
              </a:rPr>
              <a:t>HubSpot</a:t>
            </a:r>
            <a:r>
              <a:rPr lang="cs-CZ" sz="1800" dirty="0">
                <a:solidFill>
                  <a:srgbClr val="002060"/>
                </a:solidFill>
                <a:latin typeface="Times New Roman" panose="02020603050405020304" pitchFamily="18" charset="0"/>
                <a:cs typeface="Times New Roman" panose="02020603050405020304" pitchFamily="18" charset="0"/>
              </a:rPr>
              <a:t>, …)</a:t>
            </a:r>
          </a:p>
          <a:p>
            <a:endParaRPr lang="cs-CZ" sz="2000" dirty="0">
              <a:solidFill>
                <a:srgbClr val="002060"/>
              </a:solidFill>
              <a:latin typeface="Times New Roman" panose="02020603050405020304" pitchFamily="18" charset="0"/>
              <a:cs typeface="Times New Roman" panose="02020603050405020304" pitchFamily="18" charset="0"/>
            </a:endParaRPr>
          </a:p>
          <a:p>
            <a:endParaRPr lang="cs-CZ" sz="20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8428620" y="4783466"/>
            <a:ext cx="567680"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fld id="{D8CCF792-C7D1-4BB3-B296-DE1FCCF6EAFD}" type="slidenum">
              <a:rPr lang="cs-CZ" sz="1100" smtClean="0">
                <a:solidFill>
                  <a:srgbClr val="307871"/>
                </a:solidFill>
                <a:latin typeface="Enriqueta" panose="02000000000000000000" pitchFamily="2" charset="0"/>
              </a:rPr>
              <a:t>3</a:t>
            </a:fld>
            <a:r>
              <a:rPr lang="cs-CZ" sz="1100" dirty="0">
                <a:solidFill>
                  <a:srgbClr val="307871"/>
                </a:solidFill>
                <a:latin typeface="Enriqueta" panose="02000000000000000000" pitchFamily="2" charset="0"/>
              </a:rPr>
              <a:t>/10</a:t>
            </a:r>
          </a:p>
        </p:txBody>
      </p:sp>
      <p:sp>
        <p:nvSpPr>
          <p:cNvPr id="7"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Požadavky na absolvování předmětu</a:t>
            </a:r>
          </a:p>
        </p:txBody>
      </p:sp>
    </p:spTree>
    <p:extLst>
      <p:ext uri="{BB962C8B-B14F-4D97-AF65-F5344CB8AC3E}">
        <p14:creationId xmlns:p14="http://schemas.microsoft.com/office/powerpoint/2010/main" val="3137603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67132"/>
            <a:ext cx="5472608" cy="507703"/>
          </a:xfrm>
        </p:spPr>
        <p:txBody>
          <a:bodyPr/>
          <a:lstStyle/>
          <a:p>
            <a:r>
              <a:rPr lang="cs-CZ" dirty="0"/>
              <a:t>Seminární práce – pokyny k zadání</a:t>
            </a:r>
          </a:p>
        </p:txBody>
      </p:sp>
      <p:sp>
        <p:nvSpPr>
          <p:cNvPr id="5" name="Zástupný symbol pro obsah 2"/>
          <p:cNvSpPr txBox="1">
            <a:spLocks/>
          </p:cNvSpPr>
          <p:nvPr/>
        </p:nvSpPr>
        <p:spPr>
          <a:xfrm>
            <a:off x="186364" y="728346"/>
            <a:ext cx="7698004" cy="42196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r>
              <a:rPr lang="cs-CZ" sz="1800" dirty="0">
                <a:solidFill>
                  <a:srgbClr val="002060"/>
                </a:solidFill>
                <a:latin typeface="Times New Roman" panose="02020603050405020304" pitchFamily="18" charset="0"/>
                <a:cs typeface="Times New Roman" panose="02020603050405020304" pitchFamily="18" charset="0"/>
              </a:rPr>
              <a:t>Dále vyhledejte alespoň 5 vhodných kritérií (např. funkcionalita, cena, atd.), na jejichž základě vyberete vhodný software. Jedním z kritérií musí být funkcionalita softwaru (tedy to jaké funkce daný software nabízí – např. evidence zakázek, optimalizace výroby, správa reportů, apod.; zde není nutné instalovat všechny softwary a vlastnoručně je procházet, stačí vzít informace z příslušných uživatelských návodů, příruček a dalších online zdrojů)</a:t>
            </a:r>
          </a:p>
          <a:p>
            <a:pPr lvl="1"/>
            <a:r>
              <a:rPr lang="cs-CZ" sz="1800" dirty="0">
                <a:solidFill>
                  <a:srgbClr val="002060"/>
                </a:solidFill>
                <a:latin typeface="Times New Roman" panose="02020603050405020304" pitchFamily="18" charset="0"/>
                <a:cs typeface="Times New Roman" panose="02020603050405020304" pitchFamily="18" charset="0"/>
              </a:rPr>
              <a:t>Vhodný software vyhodnoťte s využitím metody bodovací nebo metody pořadí, a přiřazené body či pořadí vždy řádně zdůvodněte</a:t>
            </a:r>
          </a:p>
          <a:p>
            <a:pPr lvl="1"/>
            <a:r>
              <a:rPr lang="cs-CZ" sz="1800" dirty="0">
                <a:solidFill>
                  <a:srgbClr val="002060"/>
                </a:solidFill>
                <a:latin typeface="Times New Roman" panose="02020603050405020304" pitchFamily="18" charset="0"/>
                <a:cs typeface="Times New Roman" panose="02020603050405020304" pitchFamily="18" charset="0"/>
              </a:rPr>
              <a:t>V seznamu literatury nezapomeňte uvést i vybrané informační systémy, které jste se rozhodli v rámci seminární práce hodnotit</a:t>
            </a:r>
          </a:p>
          <a:p>
            <a:pPr lvl="1"/>
            <a:endParaRPr lang="cs-CZ" sz="1600" dirty="0">
              <a:solidFill>
                <a:srgbClr val="002060"/>
              </a:solidFill>
              <a:latin typeface="Times New Roman" panose="02020603050405020304" pitchFamily="18" charset="0"/>
              <a:cs typeface="Times New Roman" panose="02020603050405020304" pitchFamily="18" charset="0"/>
            </a:endParaRPr>
          </a:p>
          <a:p>
            <a:endParaRPr lang="cs-CZ" sz="2000" dirty="0">
              <a:solidFill>
                <a:srgbClr val="002060"/>
              </a:solidFill>
              <a:latin typeface="Times New Roman" panose="02020603050405020304" pitchFamily="18" charset="0"/>
              <a:cs typeface="Times New Roman" panose="02020603050405020304" pitchFamily="18" charset="0"/>
            </a:endParaRPr>
          </a:p>
          <a:p>
            <a:endParaRPr lang="cs-CZ" sz="20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8428620" y="4783466"/>
            <a:ext cx="567680"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fld id="{D8CCF792-C7D1-4BB3-B296-DE1FCCF6EAFD}" type="slidenum">
              <a:rPr lang="cs-CZ" sz="1100" smtClean="0">
                <a:solidFill>
                  <a:srgbClr val="307871"/>
                </a:solidFill>
                <a:latin typeface="Enriqueta" panose="02000000000000000000" pitchFamily="2" charset="0"/>
              </a:rPr>
              <a:t>4</a:t>
            </a:fld>
            <a:r>
              <a:rPr lang="cs-CZ" sz="1100" dirty="0">
                <a:solidFill>
                  <a:srgbClr val="307871"/>
                </a:solidFill>
                <a:latin typeface="Enriqueta" panose="02000000000000000000" pitchFamily="2" charset="0"/>
              </a:rPr>
              <a:t>/10</a:t>
            </a:r>
          </a:p>
        </p:txBody>
      </p:sp>
      <p:sp>
        <p:nvSpPr>
          <p:cNvPr id="7"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Požadavky na absolvování předmětu</a:t>
            </a:r>
          </a:p>
        </p:txBody>
      </p:sp>
    </p:spTree>
    <p:extLst>
      <p:ext uri="{BB962C8B-B14F-4D97-AF65-F5344CB8AC3E}">
        <p14:creationId xmlns:p14="http://schemas.microsoft.com/office/powerpoint/2010/main" val="3757697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6048672" cy="507703"/>
          </a:xfrm>
        </p:spPr>
        <p:txBody>
          <a:bodyPr/>
          <a:lstStyle/>
          <a:p>
            <a:r>
              <a:rPr lang="cs-CZ" dirty="0"/>
              <a:t>Seminární práce - formální úprava </a:t>
            </a:r>
          </a:p>
        </p:txBody>
      </p:sp>
      <p:sp>
        <p:nvSpPr>
          <p:cNvPr id="5" name="Zástupný symbol pro obsah 2"/>
          <p:cNvSpPr txBox="1">
            <a:spLocks/>
          </p:cNvSpPr>
          <p:nvPr/>
        </p:nvSpPr>
        <p:spPr>
          <a:xfrm>
            <a:off x="186364" y="728346"/>
            <a:ext cx="7698004" cy="42196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000" dirty="0">
                <a:solidFill>
                  <a:srgbClr val="002060"/>
                </a:solidFill>
                <a:latin typeface="Times New Roman" panose="02020603050405020304" pitchFamily="18" charset="0"/>
                <a:cs typeface="Times New Roman" panose="02020603050405020304" pitchFamily="18" charset="0"/>
              </a:rPr>
              <a:t>Pro vypracování seminární práce použijte </a:t>
            </a:r>
            <a:r>
              <a:rPr lang="cs-CZ" sz="2000" b="1" dirty="0">
                <a:solidFill>
                  <a:srgbClr val="002060"/>
                </a:solidFill>
                <a:latin typeface="Times New Roman" panose="02020603050405020304" pitchFamily="18" charset="0"/>
                <a:cs typeface="Times New Roman" panose="02020603050405020304" pitchFamily="18" charset="0"/>
              </a:rPr>
              <a:t>fakultní šablonu </a:t>
            </a:r>
            <a:r>
              <a:rPr lang="cs-CZ" sz="2000" dirty="0">
                <a:solidFill>
                  <a:srgbClr val="002060"/>
                </a:solidFill>
                <a:latin typeface="Times New Roman" panose="02020603050405020304" pitchFamily="18" charset="0"/>
                <a:cs typeface="Times New Roman" panose="02020603050405020304" pitchFamily="18" charset="0"/>
              </a:rPr>
              <a:t>ve formátu Word.</a:t>
            </a:r>
          </a:p>
          <a:p>
            <a:pPr marL="457200" indent="-457200">
              <a:buFont typeface="+mj-lt"/>
              <a:buAutoNum type="arabicParenR"/>
            </a:pPr>
            <a:r>
              <a:rPr lang="cs-CZ" sz="2000" dirty="0">
                <a:solidFill>
                  <a:srgbClr val="002060"/>
                </a:solidFill>
                <a:latin typeface="Times New Roman" panose="02020603050405020304" pitchFamily="18" charset="0"/>
                <a:cs typeface="Times New Roman" panose="02020603050405020304" pitchFamily="18" charset="0"/>
              </a:rPr>
              <a:t>Titulní strana (název práce, autoři, datum a místo zpracování)</a:t>
            </a:r>
          </a:p>
          <a:p>
            <a:pPr marL="457200" indent="-457200">
              <a:buFont typeface="+mj-lt"/>
              <a:buAutoNum type="arabicParenR"/>
            </a:pPr>
            <a:r>
              <a:rPr lang="cs-CZ" sz="2000" dirty="0">
                <a:solidFill>
                  <a:srgbClr val="002060"/>
                </a:solidFill>
                <a:latin typeface="Times New Roman" panose="02020603050405020304" pitchFamily="18" charset="0"/>
                <a:cs typeface="Times New Roman" panose="02020603050405020304" pitchFamily="18" charset="0"/>
              </a:rPr>
              <a:t>Obsah</a:t>
            </a:r>
          </a:p>
          <a:p>
            <a:pPr marL="457200" indent="-457200">
              <a:buFont typeface="+mj-lt"/>
              <a:buAutoNum type="arabicParenR"/>
            </a:pPr>
            <a:r>
              <a:rPr lang="cs-CZ" sz="2000" dirty="0">
                <a:solidFill>
                  <a:srgbClr val="002060"/>
                </a:solidFill>
                <a:latin typeface="Times New Roman" panose="02020603050405020304" pitchFamily="18" charset="0"/>
                <a:cs typeface="Times New Roman" panose="02020603050405020304" pitchFamily="18" charset="0"/>
              </a:rPr>
              <a:t>Úvod</a:t>
            </a:r>
          </a:p>
          <a:p>
            <a:pPr marL="457200" indent="-457200">
              <a:buFont typeface="+mj-lt"/>
              <a:buAutoNum type="arabicParenR"/>
            </a:pPr>
            <a:r>
              <a:rPr lang="cs-CZ" sz="2000" dirty="0">
                <a:solidFill>
                  <a:srgbClr val="002060"/>
                </a:solidFill>
                <a:latin typeface="Times New Roman" panose="02020603050405020304" pitchFamily="18" charset="0"/>
                <a:cs typeface="Times New Roman" panose="02020603050405020304" pitchFamily="18" charset="0"/>
              </a:rPr>
              <a:t>Kapitoly, text práce</a:t>
            </a:r>
          </a:p>
          <a:p>
            <a:pPr marL="457200" indent="-457200">
              <a:buFont typeface="+mj-lt"/>
              <a:buAutoNum type="arabicParenR"/>
            </a:pPr>
            <a:r>
              <a:rPr lang="cs-CZ" sz="2000" dirty="0">
                <a:solidFill>
                  <a:srgbClr val="002060"/>
                </a:solidFill>
                <a:latin typeface="Times New Roman" panose="02020603050405020304" pitchFamily="18" charset="0"/>
                <a:cs typeface="Times New Roman" panose="02020603050405020304" pitchFamily="18" charset="0"/>
              </a:rPr>
              <a:t>Závěr</a:t>
            </a:r>
          </a:p>
          <a:p>
            <a:pPr marL="457200" indent="-457200">
              <a:buFont typeface="+mj-lt"/>
              <a:buAutoNum type="arabicParenR"/>
            </a:pPr>
            <a:r>
              <a:rPr lang="pl-PL" sz="2000" dirty="0">
                <a:solidFill>
                  <a:srgbClr val="002060"/>
                </a:solidFill>
                <a:latin typeface="Times New Roman" panose="02020603050405020304" pitchFamily="18" charset="0"/>
                <a:cs typeface="Times New Roman" panose="02020603050405020304" pitchFamily="18" charset="0"/>
              </a:rPr>
              <a:t>Seznam literatury</a:t>
            </a:r>
          </a:p>
          <a:p>
            <a:pPr marL="457200" indent="-457200">
              <a:buFont typeface="+mj-lt"/>
              <a:buAutoNum type="arabicParenR"/>
            </a:pPr>
            <a:r>
              <a:rPr lang="pl-PL" sz="2000" dirty="0">
                <a:solidFill>
                  <a:srgbClr val="002060"/>
                </a:solidFill>
                <a:latin typeface="Times New Roman" panose="02020603050405020304" pitchFamily="18" charset="0"/>
                <a:cs typeface="Times New Roman" panose="02020603050405020304" pitchFamily="18" charset="0"/>
              </a:rPr>
              <a:t>Seznam obrázků</a:t>
            </a:r>
          </a:p>
          <a:p>
            <a:pPr marL="457200" indent="-457200">
              <a:buFont typeface="+mj-lt"/>
              <a:buAutoNum type="arabicParenR"/>
            </a:pPr>
            <a:r>
              <a:rPr lang="pl-PL" sz="2000" dirty="0">
                <a:solidFill>
                  <a:srgbClr val="002060"/>
                </a:solidFill>
                <a:latin typeface="Times New Roman" panose="02020603050405020304" pitchFamily="18" charset="0"/>
                <a:cs typeface="Times New Roman" panose="02020603050405020304" pitchFamily="18" charset="0"/>
              </a:rPr>
              <a:t>Seznam tabulek</a:t>
            </a:r>
          </a:p>
        </p:txBody>
      </p:sp>
      <p:sp>
        <p:nvSpPr>
          <p:cNvPr id="8" name="Zástupný symbol pro obsah 2"/>
          <p:cNvSpPr txBox="1">
            <a:spLocks/>
          </p:cNvSpPr>
          <p:nvPr/>
        </p:nvSpPr>
        <p:spPr>
          <a:xfrm>
            <a:off x="8428620" y="4783466"/>
            <a:ext cx="567680"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fld id="{D8CCF792-C7D1-4BB3-B296-DE1FCCF6EAFD}" type="slidenum">
              <a:rPr lang="cs-CZ" sz="1100" smtClean="0">
                <a:solidFill>
                  <a:srgbClr val="307871"/>
                </a:solidFill>
                <a:latin typeface="Enriqueta" panose="02000000000000000000" pitchFamily="2" charset="0"/>
              </a:rPr>
              <a:t>5</a:t>
            </a:fld>
            <a:r>
              <a:rPr lang="cs-CZ" sz="1100" dirty="0">
                <a:solidFill>
                  <a:srgbClr val="307871"/>
                </a:solidFill>
                <a:latin typeface="Enriqueta" panose="02000000000000000000" pitchFamily="2" charset="0"/>
              </a:rPr>
              <a:t>/10</a:t>
            </a:r>
          </a:p>
        </p:txBody>
      </p:sp>
      <p:sp>
        <p:nvSpPr>
          <p:cNvPr id="7"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Požadavky na absolvování předmětu</a:t>
            </a:r>
          </a:p>
        </p:txBody>
      </p:sp>
    </p:spTree>
    <p:extLst>
      <p:ext uri="{BB962C8B-B14F-4D97-AF65-F5344CB8AC3E}">
        <p14:creationId xmlns:p14="http://schemas.microsoft.com/office/powerpoint/2010/main" val="2858332554"/>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2791</TotalTime>
  <Words>409</Words>
  <Application>Microsoft Office PowerPoint</Application>
  <PresentationFormat>Předvádění na obrazovce (16:9)</PresentationFormat>
  <Paragraphs>43</Paragraphs>
  <Slides>5</Slides>
  <Notes>4</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vt:i4>
      </vt:variant>
    </vt:vector>
  </HeadingPairs>
  <TitlesOfParts>
    <vt:vector size="10" baseType="lpstr">
      <vt:lpstr>Arial</vt:lpstr>
      <vt:lpstr>Calibri</vt:lpstr>
      <vt:lpstr>Enriqueta</vt:lpstr>
      <vt:lpstr>Times New Roman</vt:lpstr>
      <vt:lpstr>SLU</vt:lpstr>
      <vt:lpstr>Informační podpora činnosti firmy – BPIPC, BKIPC</vt:lpstr>
      <vt:lpstr>Seminární práce</vt:lpstr>
      <vt:lpstr>Seminární práce – pokyny k zadání</vt:lpstr>
      <vt:lpstr>Seminární práce – pokyny k zadání</vt:lpstr>
      <vt:lpstr>Seminární práce - formální úprava </vt:lpstr>
    </vt:vector>
  </TitlesOfParts>
  <Company>SU OPF v Karviné</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Modelování a simulace</dc:title>
  <dc:creator>Roman Šperka</dc:creator>
  <cp:lastModifiedBy>Michal Halaška</cp:lastModifiedBy>
  <cp:revision>98</cp:revision>
  <dcterms:created xsi:type="dcterms:W3CDTF">2016-07-06T15:42:34Z</dcterms:created>
  <dcterms:modified xsi:type="dcterms:W3CDTF">2021-02-21T17:26:14Z</dcterms:modified>
</cp:coreProperties>
</file>