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25" r:id="rId3"/>
    <p:sldId id="257" r:id="rId4"/>
    <p:sldId id="259" r:id="rId5"/>
    <p:sldId id="324" r:id="rId6"/>
    <p:sldId id="266" r:id="rId7"/>
    <p:sldId id="299" r:id="rId8"/>
    <p:sldId id="268" r:id="rId9"/>
    <p:sldId id="300" r:id="rId10"/>
    <p:sldId id="301" r:id="rId11"/>
    <p:sldId id="308" r:id="rId12"/>
    <p:sldId id="310" r:id="rId13"/>
    <p:sldId id="302" r:id="rId14"/>
    <p:sldId id="303" r:id="rId15"/>
    <p:sldId id="306" r:id="rId16"/>
    <p:sldId id="307" r:id="rId17"/>
    <p:sldId id="309" r:id="rId18"/>
    <p:sldId id="304" r:id="rId19"/>
    <p:sldId id="305" r:id="rId20"/>
    <p:sldId id="311" r:id="rId21"/>
    <p:sldId id="313" r:id="rId22"/>
    <p:sldId id="314" r:id="rId23"/>
    <p:sldId id="312" r:id="rId24"/>
    <p:sldId id="270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278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období klasického managementu rozeznáváme čtyři školy managementu, jejichž vliv se projevuje i v dalším období rozvoje managementu (Veber a kol., 2009):</a:t>
            </a:r>
          </a:p>
          <a:p>
            <a:pPr lvl="0" algn="just"/>
            <a:r>
              <a:rPr lang="cs-CZ" sz="1800" b="1" dirty="0"/>
              <a:t>škola vědeckého řízení</a:t>
            </a:r>
            <a:r>
              <a:rPr lang="cs-CZ" sz="1800" dirty="0"/>
              <a:t> – aplikuje vědecké metody do řízení výroby, zkoumá činnost dělníka a výrobně-technické kapacity dílny, cílem bylo zvýšit produktivitu práce a výkonnost podniku; představitelé F. W. </a:t>
            </a:r>
            <a:r>
              <a:rPr lang="cs-CZ" sz="1800" dirty="0" err="1"/>
              <a:t>Taylor</a:t>
            </a:r>
            <a:r>
              <a:rPr lang="cs-CZ" sz="1800" dirty="0"/>
              <a:t>, H. Ford, T. Baťa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správního řízení</a:t>
            </a:r>
            <a:r>
              <a:rPr lang="cs-CZ" sz="1800" dirty="0"/>
              <a:t> – vnímá podnik jako jeden celek se sladěnými aktivitami, orientuje se na řízení podniku jako celku a řídící činnosti vyčleňuje jako samostatný předmět zkoumání; představitelé H. </a:t>
            </a:r>
            <a:r>
              <a:rPr lang="cs-CZ" sz="1800" dirty="0" err="1"/>
              <a:t>Fayol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byrokratického řízení</a:t>
            </a:r>
            <a:r>
              <a:rPr lang="cs-CZ" sz="1800" dirty="0"/>
              <a:t> – vymezuje hierarchii moci a pořádek v podniku; představitelé M. Weber.</a:t>
            </a:r>
          </a:p>
          <a:p>
            <a:pPr lvl="0" algn="just"/>
            <a:r>
              <a:rPr lang="cs-CZ" sz="1800" b="1" dirty="0"/>
              <a:t>škola lidských vztahů</a:t>
            </a:r>
            <a:r>
              <a:rPr lang="cs-CZ" sz="1800" dirty="0"/>
              <a:t> – zabývá se rolí lidských vztahů v organizaci a často se nazývá jako tzv. neoklasická teorie managementu.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Školy klasického období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vědeckého řízení přenáší vědecké </a:t>
            </a:r>
            <a:r>
              <a:rPr lang="cs-CZ" sz="1800" dirty="0"/>
              <a:t>přístupy do řízení </a:t>
            </a:r>
            <a:r>
              <a:rPr lang="cs-CZ" sz="1800" dirty="0" smtClean="0"/>
              <a:t>výroby.</a:t>
            </a:r>
            <a:endParaRPr lang="cs-CZ" sz="1800" dirty="0"/>
          </a:p>
          <a:p>
            <a:pPr algn="just"/>
            <a:r>
              <a:rPr lang="cs-CZ" sz="1800" dirty="0"/>
              <a:t>Vědeckost a exaktní metody spočívaly v měření času spotřebovaného při práci a v analýze a měření pracovních pohybů. Preferovaly uspořádání a standardní vybavení pracoviště jako výchozího faktoru pro požadovaný výkon, jemuž se pracovník musí </a:t>
            </a:r>
            <a:r>
              <a:rPr lang="cs-CZ" sz="1800" dirty="0" smtClean="0"/>
              <a:t>přizpůsobit. Pozornost </a:t>
            </a:r>
            <a:r>
              <a:rPr lang="cs-CZ" sz="1800" dirty="0"/>
              <a:t>je věnována výkonu práce na pracovištích, řízení na úrovni dílen a </a:t>
            </a:r>
            <a:r>
              <a:rPr lang="cs-CZ" sz="1800" dirty="0" smtClean="0"/>
              <a:t>provozů.</a:t>
            </a:r>
          </a:p>
          <a:p>
            <a:pPr algn="just"/>
            <a:r>
              <a:rPr lang="cs-CZ" sz="1800" dirty="0"/>
              <a:t>Škola vědeckého řízení </a:t>
            </a:r>
            <a:r>
              <a:rPr lang="cs-CZ" sz="1800" dirty="0" smtClean="0"/>
              <a:t>preferovala </a:t>
            </a:r>
            <a:r>
              <a:rPr lang="cs-CZ" sz="1800" dirty="0"/>
              <a:t>zvyšování výkonnosti pracovníků na základě využívání tvrdých výkonových norem a pracovní </a:t>
            </a:r>
            <a:r>
              <a:rPr lang="cs-CZ" sz="1800" dirty="0" smtClean="0"/>
              <a:t>disciplíny.</a:t>
            </a:r>
            <a:endParaRPr lang="cs-CZ" sz="1800" dirty="0"/>
          </a:p>
          <a:p>
            <a:pPr algn="just"/>
            <a:r>
              <a:rPr lang="cs-CZ" sz="1800" dirty="0"/>
              <a:t>Nejvýznamnější představitelé této školy byli F. W. </a:t>
            </a:r>
            <a:r>
              <a:rPr lang="cs-CZ" sz="1800" dirty="0" err="1"/>
              <a:t>Taylor</a:t>
            </a:r>
            <a:r>
              <a:rPr lang="cs-CZ" sz="1800" dirty="0"/>
              <a:t>, H. L. </a:t>
            </a:r>
            <a:r>
              <a:rPr lang="cs-CZ" sz="1800" dirty="0" err="1"/>
              <a:t>Gantt</a:t>
            </a:r>
            <a:r>
              <a:rPr lang="cs-CZ" sz="1800" dirty="0"/>
              <a:t>, H. </a:t>
            </a:r>
            <a:r>
              <a:rPr lang="cs-CZ" sz="1800" dirty="0" err="1"/>
              <a:t>Emerson</a:t>
            </a:r>
            <a:r>
              <a:rPr lang="cs-CZ" sz="1800" dirty="0"/>
              <a:t>, F. B. </a:t>
            </a:r>
            <a:r>
              <a:rPr lang="cs-CZ" sz="1800" dirty="0" err="1"/>
              <a:t>Gilbreth</a:t>
            </a:r>
            <a:r>
              <a:rPr lang="cs-CZ" sz="1800" dirty="0"/>
              <a:t>, L. </a:t>
            </a:r>
            <a:r>
              <a:rPr lang="cs-CZ" sz="1800" dirty="0" err="1"/>
              <a:t>Gilbrethová</a:t>
            </a:r>
            <a:r>
              <a:rPr lang="cs-CZ" sz="1800" dirty="0"/>
              <a:t>, H. Ford a T. Baťa.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dirty="0"/>
              <a:t>zakladatele této školy je považován F. W. </a:t>
            </a:r>
            <a:r>
              <a:rPr lang="cs-CZ" sz="1800" dirty="0" err="1"/>
              <a:t>Taylor</a:t>
            </a:r>
            <a:r>
              <a:rPr lang="cs-CZ" sz="1800" dirty="0"/>
              <a:t> (1856–1917). Jedním z nejvýznamnějších a dosud zejména u nás nedoceněným spolutvůrcem školy vědeckého řízení, byl Tomáš </a:t>
            </a:r>
            <a:r>
              <a:rPr lang="cs-CZ" sz="1800" dirty="0" smtClean="0"/>
              <a:t>Baťa.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</a:t>
            </a:r>
            <a:r>
              <a:rPr lang="cs-CZ" sz="1800" dirty="0"/>
              <a:t>. W. </a:t>
            </a:r>
            <a:r>
              <a:rPr lang="cs-CZ" sz="1800" dirty="0" err="1"/>
              <a:t>Taylor</a:t>
            </a:r>
            <a:r>
              <a:rPr lang="cs-CZ" sz="1800" dirty="0"/>
              <a:t> vypracoval základní principy normování práce, založeného na časových studiích. </a:t>
            </a:r>
            <a:endParaRPr lang="cs-CZ" sz="1800" dirty="0" smtClean="0"/>
          </a:p>
          <a:p>
            <a:pPr algn="just"/>
            <a:r>
              <a:rPr lang="cs-CZ" sz="1800" dirty="0" smtClean="0"/>
              <a:t>Časové </a:t>
            </a:r>
            <a:r>
              <a:rPr lang="cs-CZ" sz="1800" dirty="0"/>
              <a:t>studie však jako nevhodné pro stanovení pracovního úkolu, zdlouhavé a nepřesné, kritizoval F. B. </a:t>
            </a:r>
            <a:r>
              <a:rPr lang="cs-CZ" sz="1800" dirty="0" err="1"/>
              <a:t>Gilbreth</a:t>
            </a:r>
            <a:r>
              <a:rPr lang="cs-CZ" sz="1800" dirty="0"/>
              <a:t> (1868–1924) a navrhl používat pro stanovení norem metodu založenou na studiu a měření pohybů pracovníka při práci. </a:t>
            </a:r>
            <a:endParaRPr lang="cs-CZ" sz="1800" dirty="0" smtClean="0"/>
          </a:p>
          <a:p>
            <a:pPr algn="just"/>
            <a:r>
              <a:rPr lang="cs-CZ" sz="1800" dirty="0" smtClean="0"/>
              <a:t>Stal </a:t>
            </a:r>
            <a:r>
              <a:rPr lang="cs-CZ" sz="1800" dirty="0"/>
              <a:t>se tak zakladatelem pohybových studií. Veškeré pohyby, které člověk při práci vykonává, rozdělil na nutné a zbytečné a vypracoval metody, jak má pracovník splnit úkol s nejmenším počtem nutných pohybů.</a:t>
            </a:r>
          </a:p>
          <a:p>
            <a:pPr algn="just"/>
            <a:r>
              <a:rPr lang="cs-CZ" sz="1800" dirty="0"/>
              <a:t>Principy F. W. </a:t>
            </a:r>
            <a:r>
              <a:rPr lang="cs-CZ" sz="1800" dirty="0" err="1"/>
              <a:t>Taylora</a:t>
            </a:r>
            <a:r>
              <a:rPr lang="cs-CZ" sz="1800" dirty="0"/>
              <a:t> a F. B. </a:t>
            </a:r>
            <a:r>
              <a:rPr lang="cs-CZ" sz="1800" dirty="0" err="1"/>
              <a:t>Gilbretha</a:t>
            </a:r>
            <a:r>
              <a:rPr lang="cs-CZ" sz="1800" dirty="0"/>
              <a:t> využil H. Ford (1863–1924), který seřadil stroje a dělníky podle operací v pořadí v jakém byly vykonávány a zavedl pásovou výrobu.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7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 smtClean="0"/>
              <a:t>Taylor</a:t>
            </a:r>
            <a:r>
              <a:rPr lang="cs-CZ" sz="1800" dirty="0" smtClean="0"/>
              <a:t> </a:t>
            </a:r>
            <a:r>
              <a:rPr lang="cs-CZ" sz="1800" dirty="0"/>
              <a:t>je považován za zakladatele tzv. vědeckého managementu, zaměřil se na zefektivnění činnosti výrobních dělníků a zvyšování produktivity. Jeho systém řízení zahrnoval tyto hlavní </a:t>
            </a:r>
            <a:r>
              <a:rPr lang="cs-CZ" sz="1800" dirty="0" smtClean="0"/>
              <a:t>principy:</a:t>
            </a:r>
          </a:p>
          <a:p>
            <a:pPr lvl="1" algn="just"/>
            <a:r>
              <a:rPr lang="cs-CZ" sz="1800" dirty="0"/>
              <a:t>dělníkům se přidělují úkoly v podobě denních výkonových norem</a:t>
            </a:r>
            <a:r>
              <a:rPr lang="cs-CZ" sz="1800" dirty="0" smtClean="0"/>
              <a:t>;</a:t>
            </a:r>
          </a:p>
          <a:p>
            <a:pPr lvl="1" algn="just"/>
            <a:r>
              <a:rPr lang="cs-CZ" sz="1800" dirty="0"/>
              <a:t>k motivování pracovníků využívá úkolovou mzdu (v té době byla obvyklá jen hodinová mzda)</a:t>
            </a:r>
            <a:r>
              <a:rPr lang="cs-CZ" sz="1800" dirty="0" smtClean="0"/>
              <a:t>;</a:t>
            </a:r>
          </a:p>
          <a:p>
            <a:pPr lvl="1" algn="just"/>
            <a:r>
              <a:rPr lang="cs-CZ" sz="1800" dirty="0"/>
              <a:t>uplatňuje vědecký výběr pracovníků podle jejich schopností, síly, odolnosti vůči </a:t>
            </a:r>
            <a:r>
              <a:rPr lang="cs-CZ" sz="1800" dirty="0" smtClean="0"/>
              <a:t>únavě;</a:t>
            </a:r>
            <a:endParaRPr lang="cs-CZ" sz="1800" dirty="0"/>
          </a:p>
          <a:p>
            <a:pPr lvl="1" algn="just"/>
            <a:r>
              <a:rPr lang="cs-CZ" sz="1800" dirty="0"/>
              <a:t>kladl důraz na kázeň v tom smyslu, že řídící pracovníci mají mít odbornou kvalifikaci k řízení dělníků a ti mají disciplinovaně plnit jejich </a:t>
            </a:r>
            <a:r>
              <a:rPr lang="cs-CZ" sz="1800" dirty="0" smtClean="0"/>
              <a:t>pokyny;</a:t>
            </a:r>
          </a:p>
          <a:p>
            <a:pPr lvl="1" algn="just"/>
            <a:r>
              <a:rPr lang="cs-CZ" sz="1800" dirty="0"/>
              <a:t>veškerou odpovědnost za práci dělníků přesouvá na </a:t>
            </a:r>
            <a:r>
              <a:rPr lang="cs-CZ" sz="1800" dirty="0" smtClean="0"/>
              <a:t>manažery.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Frederick </a:t>
            </a:r>
            <a:r>
              <a:rPr lang="cs-CZ" dirty="0" err="1" smtClean="0"/>
              <a:t>Winslow</a:t>
            </a:r>
            <a:r>
              <a:rPr lang="cs-CZ" dirty="0" smtClean="0"/>
              <a:t> </a:t>
            </a:r>
            <a:r>
              <a:rPr lang="cs-CZ" dirty="0" err="1" smtClean="0"/>
              <a:t>Taylor</a:t>
            </a:r>
            <a:r>
              <a:rPr lang="cs-CZ" dirty="0" smtClean="0"/>
              <a:t> (1856 – 1915)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Henry Ford </a:t>
            </a:r>
            <a:r>
              <a:rPr lang="cs-CZ" sz="1700" dirty="0"/>
              <a:t>je považován za praktického realizátora myšlenek vědeckého managementu. </a:t>
            </a:r>
            <a:r>
              <a:rPr lang="cs-CZ" sz="1700" dirty="0" smtClean="0"/>
              <a:t>Mezi jeho hlavní přínosy můžeme zařadit tyto :</a:t>
            </a:r>
          </a:p>
          <a:p>
            <a:pPr lvl="1" algn="just"/>
            <a:r>
              <a:rPr lang="cs-CZ" sz="1700" dirty="0"/>
              <a:t>využívání nekvalifikovaných pracovníků, neboť pro vykonávání jednoduchých úkonů stačí </a:t>
            </a:r>
            <a:r>
              <a:rPr lang="cs-CZ" sz="1700" dirty="0" smtClean="0"/>
              <a:t>zaškolení;</a:t>
            </a:r>
          </a:p>
          <a:p>
            <a:pPr lvl="1" algn="just"/>
            <a:r>
              <a:rPr lang="cs-CZ" sz="1700" dirty="0"/>
              <a:t>zavedení hromadné výroby jednoho výrobku - vyráběl automobil model T (tzv. "Plechová Líza</a:t>
            </a:r>
            <a:r>
              <a:rPr lang="cs-CZ" sz="1700" dirty="0" smtClean="0"/>
              <a:t>");</a:t>
            </a:r>
          </a:p>
          <a:p>
            <a:pPr lvl="1" algn="just"/>
            <a:r>
              <a:rPr lang="cs-CZ" sz="1700" dirty="0"/>
              <a:t>dělníky </a:t>
            </a:r>
            <a:r>
              <a:rPr lang="cs-CZ" sz="1700" dirty="0" smtClean="0"/>
              <a:t>stabilizoval </a:t>
            </a:r>
            <a:r>
              <a:rPr lang="cs-CZ" sz="1700" dirty="0"/>
              <a:t>přitažlivým výdělkem (minimální denní mzda se zvýšila z 2,5 dolarů na</a:t>
            </a:r>
            <a:r>
              <a:rPr lang="cs-CZ" sz="1700" b="1" dirty="0"/>
              <a:t> </a:t>
            </a:r>
            <a:r>
              <a:rPr lang="cs-CZ" sz="1700" dirty="0"/>
              <a:t>5 </a:t>
            </a:r>
            <a:r>
              <a:rPr lang="cs-CZ" sz="1700" dirty="0" smtClean="0"/>
              <a:t>dolarů), </a:t>
            </a:r>
            <a:r>
              <a:rPr lang="cs-CZ" sz="1700" dirty="0"/>
              <a:t>zaměstnancům byl přiznán prémiový podíl na zisku společnosti a pro rodiny stálých zaměstnanců se zavedl program podnikové lékařské péče, výstavby sportovišť k trávení volného času atd</a:t>
            </a:r>
            <a:r>
              <a:rPr lang="cs-CZ" sz="1700" dirty="0" smtClean="0"/>
              <a:t>.;</a:t>
            </a:r>
          </a:p>
          <a:p>
            <a:pPr lvl="1" algn="just"/>
            <a:r>
              <a:rPr lang="cs-CZ" sz="1700" dirty="0"/>
              <a:t>zavedení pásové </a:t>
            </a:r>
            <a:r>
              <a:rPr lang="cs-CZ" sz="1700" dirty="0" smtClean="0"/>
              <a:t>výroby;</a:t>
            </a:r>
          </a:p>
          <a:p>
            <a:pPr lvl="1" algn="just"/>
            <a:r>
              <a:rPr lang="cs-CZ" sz="1700" dirty="0"/>
              <a:t>zavedení osmihodinové pracovní doby.</a:t>
            </a:r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Henry Ford (1863 - 1947)</a:t>
            </a:r>
          </a:p>
        </p:txBody>
      </p:sp>
    </p:spTree>
    <p:extLst>
      <p:ext uri="{BB962C8B-B14F-4D97-AF65-F5344CB8AC3E}">
        <p14:creationId xmlns:p14="http://schemas.microsoft.com/office/powerpoint/2010/main" val="9140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Zavedl </a:t>
            </a:r>
            <a:r>
              <a:rPr lang="cs-CZ" sz="1800" dirty="0"/>
              <a:t>mnohé nové myšlenky ve výrobě a prodeji svých výrobků, kterými dokázal ovlivnit množství budoucích ekonomů a manažerů. Jeho postupy a technologie byly na tehdejší podnikání revoluční a jsou stále užívány jako příklady top managementu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Při své práci se často inspiroval myšlenkami amerického proudu klasického managementu (především taylorismem), se kterými se seznámil během své návštěvy v USA a které zavedl ve svých provozech. </a:t>
            </a:r>
            <a:r>
              <a:rPr lang="cs-CZ" sz="1800" dirty="0" smtClean="0"/>
              <a:t>Baťa </a:t>
            </a:r>
            <a:r>
              <a:rPr lang="cs-CZ" sz="1800" dirty="0"/>
              <a:t>zavedl řadu dalších, na tehdejší dobu průkopnických manažerských </a:t>
            </a:r>
            <a:r>
              <a:rPr lang="cs-CZ" sz="1800" dirty="0" smtClean="0"/>
              <a:t>činů.</a:t>
            </a:r>
          </a:p>
          <a:p>
            <a:pPr marL="0" lvl="0" indent="0" algn="just">
              <a:buNone/>
            </a:pPr>
            <a:r>
              <a:rPr lang="cs-CZ" sz="1800" dirty="0"/>
              <a:t>Pro teorii i praxi managementu jsou cenné poznatky, zkušenosti a přístupy firmy Baťa v následujících </a:t>
            </a:r>
            <a:r>
              <a:rPr lang="cs-CZ" sz="1800" dirty="0" smtClean="0"/>
              <a:t>oblastech:</a:t>
            </a:r>
          </a:p>
          <a:p>
            <a:pPr lvl="0" algn="just"/>
            <a:r>
              <a:rPr lang="cs-CZ" sz="1800" dirty="0"/>
              <a:t>plánování veškeré činnosti </a:t>
            </a:r>
            <a:r>
              <a:rPr lang="cs-CZ" sz="1800" dirty="0" smtClean="0"/>
              <a:t>– základním </a:t>
            </a:r>
            <a:r>
              <a:rPr lang="cs-CZ" sz="1800" dirty="0"/>
              <a:t>plánovacím obdobím bylo pololetí, pololetní plány se dále rozpracovávaly do konkrétních týdenních plánů </a:t>
            </a:r>
            <a:r>
              <a:rPr lang="cs-CZ" sz="1800" dirty="0" smtClean="0"/>
              <a:t>výroby;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Tomáš Baťa (1876 – 1932) 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8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vytvoření hospodářských jednotek, které měly vlastní účet zisků a ztrát - tzv. samosprávné dílny, které tvořily základní buňku celého </a:t>
            </a:r>
            <a:r>
              <a:rPr lang="cs-CZ" sz="1700" dirty="0" smtClean="0"/>
              <a:t>podniku; v </a:t>
            </a:r>
            <a:r>
              <a:rPr lang="cs-CZ" sz="1700" dirty="0"/>
              <a:t>čele stál mistr, který za vše nesl </a:t>
            </a:r>
            <a:r>
              <a:rPr lang="cs-CZ" sz="1700" dirty="0" smtClean="0"/>
              <a:t>zodpovědnost; každé </a:t>
            </a:r>
            <a:r>
              <a:rPr lang="cs-CZ" sz="1700" dirty="0"/>
              <a:t>oddělení a každá dílna, v pravém smyslu slova, kupovala ve výrobním procesu od předcházejícího oddělení zboží, které po zpracování zase prodávala následujícímu oddělení</a:t>
            </a:r>
            <a:r>
              <a:rPr lang="cs-CZ" sz="1700" dirty="0" smtClean="0"/>
              <a:t>;</a:t>
            </a:r>
          </a:p>
          <a:p>
            <a:pPr lvl="0" algn="just"/>
            <a:r>
              <a:rPr lang="pl-PL" sz="1700" dirty="0"/>
              <a:t>dělníci byli zainteresováni na výsledcích práce podíly na </a:t>
            </a:r>
            <a:r>
              <a:rPr lang="pl-PL" sz="1700" dirty="0" smtClean="0"/>
              <a:t>zisku;</a:t>
            </a:r>
          </a:p>
          <a:p>
            <a:pPr lvl="0" algn="just"/>
            <a:r>
              <a:rPr lang="cs-CZ" sz="1700" dirty="0"/>
              <a:t>budování zahraničních </a:t>
            </a:r>
            <a:r>
              <a:rPr lang="cs-CZ" sz="1700" dirty="0" smtClean="0"/>
              <a:t>poboček;</a:t>
            </a:r>
          </a:p>
          <a:p>
            <a:pPr lvl="0" algn="just"/>
            <a:r>
              <a:rPr lang="cs-CZ" sz="1700" dirty="0"/>
              <a:t>vlastní výchova pracovníků - ti nejlepší z celého podniku měli možnost po pracovní době navštěvovat Baťovu školu práce k získání vyšší kvalifikace, vyšší odbornosti, mohli se věnovat výuce cizích </a:t>
            </a:r>
            <a:r>
              <a:rPr lang="cs-CZ" sz="1700" dirty="0" smtClean="0"/>
              <a:t>jazyků;</a:t>
            </a:r>
          </a:p>
          <a:p>
            <a:pPr lvl="0" algn="just"/>
            <a:r>
              <a:rPr lang="cs-CZ" sz="1700" dirty="0"/>
              <a:t>prodej vlastních výrobků ve vlastních (podnikových) </a:t>
            </a:r>
            <a:r>
              <a:rPr lang="cs-CZ" sz="1700" dirty="0" smtClean="0"/>
              <a:t>prodejnách;</a:t>
            </a:r>
          </a:p>
          <a:p>
            <a:pPr lvl="0" algn="just"/>
            <a:r>
              <a:rPr lang="cs-CZ" sz="1700" dirty="0"/>
              <a:t>vysoký důraz na zabezpečování a kontrolu kvality výrobků i jednotlivých </a:t>
            </a:r>
            <a:r>
              <a:rPr lang="cs-CZ" sz="1700" dirty="0" smtClean="0"/>
              <a:t>komponentů;</a:t>
            </a:r>
          </a:p>
          <a:p>
            <a:pPr lvl="0" algn="just"/>
            <a:r>
              <a:rPr lang="cs-CZ" sz="1700" dirty="0"/>
              <a:t>tlak na snižování výrobních nákladů při dodržení požadované </a:t>
            </a:r>
            <a:r>
              <a:rPr lang="cs-CZ" sz="1700" dirty="0" smtClean="0"/>
              <a:t>kvality.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Tomáš Baťa (1876 – 1932) II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5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Tato škola se oproti předchozím </a:t>
            </a:r>
            <a:r>
              <a:rPr lang="cs-CZ" sz="1800" dirty="0" smtClean="0"/>
              <a:t>školám, které </a:t>
            </a:r>
            <a:r>
              <a:rPr lang="cs-CZ" sz="1800" dirty="0"/>
              <a:t>byly orientovány spíše na </a:t>
            </a:r>
            <a:r>
              <a:rPr lang="cs-CZ" sz="1800" dirty="0" smtClean="0"/>
              <a:t>práci dělníků (na tzv</a:t>
            </a:r>
            <a:r>
              <a:rPr lang="cs-CZ" sz="1800" dirty="0"/>
              <a:t>. bezprostředně </a:t>
            </a:r>
            <a:r>
              <a:rPr lang="cs-CZ" sz="1800" dirty="0" smtClean="0"/>
              <a:t>výkonné operace), </a:t>
            </a:r>
            <a:r>
              <a:rPr lang="cs-CZ" sz="1800" dirty="0"/>
              <a:t>zaměřila na řízení organizace jako celku a na úlohu řídících </a:t>
            </a:r>
            <a:r>
              <a:rPr lang="cs-CZ" sz="1800" dirty="0" smtClean="0"/>
              <a:t>pracovníků při řízení </a:t>
            </a:r>
            <a:r>
              <a:rPr lang="cs-CZ" sz="1800" dirty="0"/>
              <a:t>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Všechny činnosti, které se v organizacích uskutečňují, mohou být rozděleny na: </a:t>
            </a:r>
            <a:r>
              <a:rPr lang="cs-CZ" sz="1800" dirty="0" err="1" smtClean="0"/>
              <a:t>technicko-výrobní</a:t>
            </a:r>
            <a:r>
              <a:rPr lang="cs-CZ" sz="1800" dirty="0" smtClean="0"/>
              <a:t> (spojené s organizováním a řízením výroby); obchodní (nákup a prodej); finanční; ochranné; řídící.</a:t>
            </a:r>
          </a:p>
          <a:p>
            <a:pPr algn="just"/>
            <a:r>
              <a:rPr lang="cs-CZ" sz="1800" dirty="0" smtClean="0"/>
              <a:t>Rozlišuje </a:t>
            </a:r>
            <a:r>
              <a:rPr lang="cs-CZ" sz="1800" dirty="0"/>
              <a:t>funkce neboli činnosti organizace (podniku) a funkce </a:t>
            </a:r>
            <a:r>
              <a:rPr lang="cs-CZ" sz="1800" dirty="0" smtClean="0"/>
              <a:t>řízení.</a:t>
            </a:r>
            <a:endParaRPr lang="cs-CZ" sz="1800" dirty="0"/>
          </a:p>
          <a:p>
            <a:pPr algn="just"/>
            <a:r>
              <a:rPr lang="cs-CZ" sz="1800" dirty="0"/>
              <a:t>Tvůrcem teorie správního řízení je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. Ten zdůrazňoval velmi důležitou roli řídícího pracovníka ve všech organizacích. </a:t>
            </a:r>
            <a:r>
              <a:rPr lang="cs-CZ" sz="1800" dirty="0" err="1"/>
              <a:t>Fayol</a:t>
            </a:r>
            <a:r>
              <a:rPr lang="cs-CZ" sz="1800" dirty="0"/>
              <a:t> jako první definoval práci řídícího pracovníka (manažera) 20. století. Podle něho řídící pracovník hraje velmi důležitou funkci ve všech organizacích. Uváděl, že „Řídit znamená předvídat, organizovat, přikazovat, koordinovat a kontrolovat“.</a:t>
            </a:r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správního řízení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8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 smtClean="0"/>
              <a:t>Henri</a:t>
            </a:r>
            <a:r>
              <a:rPr lang="cs-CZ" sz="1800" dirty="0" smtClean="0"/>
              <a:t> </a:t>
            </a:r>
            <a:r>
              <a:rPr lang="cs-CZ" sz="1800" dirty="0" err="1" smtClean="0"/>
              <a:t>Fayol</a:t>
            </a:r>
            <a:r>
              <a:rPr lang="cs-CZ" sz="1800" dirty="0" smtClean="0"/>
              <a:t> </a:t>
            </a:r>
            <a:r>
              <a:rPr lang="cs-CZ" sz="1800" dirty="0"/>
              <a:t>byl </a:t>
            </a:r>
            <a:r>
              <a:rPr lang="cs-CZ" sz="1800" dirty="0" smtClean="0"/>
              <a:t>prvním z představitelů, který se zabýval vlastní činností manažera a kdo </a:t>
            </a:r>
            <a:r>
              <a:rPr lang="cs-CZ" sz="1800" dirty="0"/>
              <a:t>rozpoznal</a:t>
            </a:r>
            <a:r>
              <a:rPr lang="cs-CZ" sz="1800" b="1" dirty="0"/>
              <a:t> </a:t>
            </a:r>
            <a:r>
              <a:rPr lang="cs-CZ" sz="1800" dirty="0"/>
              <a:t>4 funkce </a:t>
            </a:r>
            <a:r>
              <a:rPr lang="cs-CZ" sz="1800" dirty="0" smtClean="0"/>
              <a:t>managementu</a:t>
            </a:r>
            <a:r>
              <a:rPr lang="cs-CZ" sz="1800" dirty="0"/>
              <a:t>. </a:t>
            </a:r>
            <a:r>
              <a:rPr lang="cs-CZ" sz="1800" dirty="0" smtClean="0"/>
              <a:t>Dále </a:t>
            </a:r>
            <a:r>
              <a:rPr lang="cs-CZ" sz="1800" dirty="0"/>
              <a:t>vymezil</a:t>
            </a:r>
            <a:r>
              <a:rPr lang="cs-CZ" sz="1800" b="1" dirty="0"/>
              <a:t> </a:t>
            </a:r>
            <a:r>
              <a:rPr lang="cs-CZ" sz="1800" dirty="0"/>
              <a:t>14 principů managementu, z nichž mnohé jsou stále </a:t>
            </a:r>
            <a:r>
              <a:rPr lang="cs-CZ" sz="1800" dirty="0" smtClean="0"/>
              <a:t>uznávány:</a:t>
            </a:r>
          </a:p>
          <a:p>
            <a:pPr lvl="1" algn="just"/>
            <a:r>
              <a:rPr lang="cs-CZ" sz="1800" dirty="0" smtClean="0"/>
              <a:t>specializace </a:t>
            </a:r>
            <a:r>
              <a:rPr lang="cs-CZ" sz="1800" dirty="0"/>
              <a:t>pracovníků - specializace povzbuzuje neustálé sebezlepšování schopností a vylepšování </a:t>
            </a:r>
            <a:r>
              <a:rPr lang="cs-CZ" sz="1800" dirty="0" smtClean="0"/>
              <a:t>metod;</a:t>
            </a:r>
          </a:p>
          <a:p>
            <a:pPr lvl="1" algn="just"/>
            <a:r>
              <a:rPr lang="cs-CZ" sz="1800" dirty="0" smtClean="0"/>
              <a:t>autorita </a:t>
            </a:r>
            <a:r>
              <a:rPr lang="cs-CZ" sz="1800" dirty="0"/>
              <a:t>- právo dávat příkazy a moc vyžadovat </a:t>
            </a:r>
            <a:r>
              <a:rPr lang="cs-CZ" sz="1800" dirty="0" smtClean="0"/>
              <a:t>poslušnost;</a:t>
            </a:r>
            <a:endParaRPr lang="cs-CZ" sz="1800" dirty="0"/>
          </a:p>
          <a:p>
            <a:pPr lvl="1" algn="just"/>
            <a:r>
              <a:rPr lang="cs-CZ" sz="1800" dirty="0" smtClean="0"/>
              <a:t>disciplína </a:t>
            </a:r>
            <a:r>
              <a:rPr lang="cs-CZ" sz="1800" dirty="0"/>
              <a:t>- žádné uvolňování či změkčování </a:t>
            </a:r>
            <a:r>
              <a:rPr lang="cs-CZ" sz="1800" dirty="0" smtClean="0"/>
              <a:t>pravidel;</a:t>
            </a:r>
          </a:p>
          <a:p>
            <a:pPr lvl="1" algn="just"/>
            <a:r>
              <a:rPr lang="cs-CZ" sz="1800" dirty="0" smtClean="0"/>
              <a:t>jednota </a:t>
            </a:r>
            <a:r>
              <a:rPr lang="cs-CZ" sz="1800" dirty="0"/>
              <a:t>přikazování - každý zaměstnanec má pouze a jenom jednoho </a:t>
            </a:r>
            <a:r>
              <a:rPr lang="cs-CZ" sz="1800" dirty="0" smtClean="0"/>
              <a:t>nadřízeného;</a:t>
            </a:r>
          </a:p>
          <a:p>
            <a:pPr lvl="1" algn="just"/>
            <a:r>
              <a:rPr lang="cs-CZ" sz="1800" dirty="0" smtClean="0"/>
              <a:t>jednota </a:t>
            </a:r>
            <a:r>
              <a:rPr lang="cs-CZ" sz="1800" dirty="0"/>
              <a:t>vedení - jedna mysl vytvoří jednotný plán, v němž bude každý hrát svou </a:t>
            </a:r>
            <a:r>
              <a:rPr lang="cs-CZ" sz="1800" dirty="0" smtClean="0"/>
              <a:t>roli;</a:t>
            </a:r>
          </a:p>
          <a:p>
            <a:pPr lvl="1" algn="just"/>
            <a:r>
              <a:rPr lang="cs-CZ" sz="1800" dirty="0" smtClean="0"/>
              <a:t>podřízenost </a:t>
            </a:r>
            <a:r>
              <a:rPr lang="cs-CZ" sz="1800" dirty="0"/>
              <a:t>osobních zájmů - v práci se mají sledovat pouze pracovní zájmy a </a:t>
            </a:r>
            <a:r>
              <a:rPr lang="cs-CZ" sz="1800" dirty="0" smtClean="0"/>
              <a:t>myšlenky;</a:t>
            </a:r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1841 </a:t>
            </a:r>
            <a:r>
              <a:rPr lang="cs-CZ" dirty="0"/>
              <a:t>- </a:t>
            </a:r>
            <a:r>
              <a:rPr lang="cs-CZ" dirty="0" smtClean="0"/>
              <a:t>1925)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5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66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odměňování </a:t>
            </a:r>
            <a:r>
              <a:rPr lang="cs-CZ" sz="1800" dirty="0"/>
              <a:t>- zaměstnanci dostávají odpovídající ohodnocení, ne tolik, kolik může podnik </a:t>
            </a:r>
            <a:r>
              <a:rPr lang="cs-CZ" sz="1800" dirty="0" smtClean="0"/>
              <a:t>postrádat;</a:t>
            </a:r>
          </a:p>
          <a:p>
            <a:pPr lvl="0" algn="just"/>
            <a:r>
              <a:rPr lang="cs-CZ" sz="1800" dirty="0"/>
              <a:t> </a:t>
            </a:r>
            <a:r>
              <a:rPr lang="cs-CZ" sz="1800" dirty="0" smtClean="0"/>
              <a:t>centralizace </a:t>
            </a:r>
            <a:r>
              <a:rPr lang="cs-CZ" sz="1800" dirty="0"/>
              <a:t>- upevnění manažerských </a:t>
            </a:r>
            <a:r>
              <a:rPr lang="cs-CZ" sz="1800" dirty="0" smtClean="0"/>
              <a:t>funkcí, rozhodnutí </a:t>
            </a:r>
            <a:r>
              <a:rPr lang="cs-CZ" sz="1800" dirty="0"/>
              <a:t>se tvoří shora </a:t>
            </a:r>
            <a:r>
              <a:rPr lang="cs-CZ" sz="1800" dirty="0" smtClean="0"/>
              <a:t>dolů;</a:t>
            </a:r>
          </a:p>
          <a:p>
            <a:pPr lvl="0" algn="just"/>
            <a:r>
              <a:rPr lang="cs-CZ" sz="1800" dirty="0" smtClean="0"/>
              <a:t>skalární </a:t>
            </a:r>
            <a:r>
              <a:rPr lang="cs-CZ" sz="1800" dirty="0"/>
              <a:t>řetěz (liniové řízení) - formální řetěz příkazů, běžící odshora dolů, jako v </a:t>
            </a:r>
            <a:r>
              <a:rPr lang="cs-CZ" sz="1800" dirty="0" smtClean="0"/>
              <a:t>armádě;</a:t>
            </a:r>
          </a:p>
          <a:p>
            <a:pPr lvl="0" algn="just"/>
            <a:r>
              <a:rPr lang="cs-CZ" sz="1800" dirty="0" smtClean="0"/>
              <a:t>pořádek </a:t>
            </a:r>
            <a:r>
              <a:rPr lang="cs-CZ" sz="1800" dirty="0"/>
              <a:t>- všechen materiál a personál má svoje předepsané místo a musí tam </a:t>
            </a:r>
            <a:r>
              <a:rPr lang="cs-CZ" sz="1800" dirty="0" smtClean="0"/>
              <a:t>zůstat;</a:t>
            </a:r>
          </a:p>
          <a:p>
            <a:pPr lvl="0" algn="just"/>
            <a:r>
              <a:rPr lang="cs-CZ" sz="1800" dirty="0" smtClean="0"/>
              <a:t>rovnost </a:t>
            </a:r>
            <a:r>
              <a:rPr lang="cs-CZ" sz="1800" dirty="0"/>
              <a:t>- rovnocenné nakládání (ne však nutně stejné</a:t>
            </a:r>
            <a:r>
              <a:rPr lang="cs-CZ" sz="1800" dirty="0" smtClean="0"/>
              <a:t>);</a:t>
            </a:r>
          </a:p>
          <a:p>
            <a:pPr lvl="0" algn="just"/>
            <a:r>
              <a:rPr lang="cs-CZ" sz="1800" dirty="0" smtClean="0"/>
              <a:t>držení </a:t>
            </a:r>
            <a:r>
              <a:rPr lang="cs-CZ" sz="1800" dirty="0"/>
              <a:t>personálu - co nejmenší obměna </a:t>
            </a:r>
            <a:r>
              <a:rPr lang="cs-CZ" sz="1800" dirty="0" smtClean="0"/>
              <a:t>personálu, doživotní </a:t>
            </a:r>
            <a:r>
              <a:rPr lang="cs-CZ" sz="1800" dirty="0"/>
              <a:t>zaměstnání pro výborné </a:t>
            </a:r>
            <a:r>
              <a:rPr lang="cs-CZ" sz="1800" dirty="0" smtClean="0"/>
              <a:t>zaměstnance;</a:t>
            </a:r>
          </a:p>
          <a:p>
            <a:pPr lvl="0" algn="just"/>
            <a:r>
              <a:rPr lang="cs-CZ" sz="1800" dirty="0" smtClean="0"/>
              <a:t>iniciativa </a:t>
            </a:r>
            <a:r>
              <a:rPr lang="cs-CZ" sz="1800" dirty="0"/>
              <a:t>- vymyslet plán a udělat vše potřebné k jeho </a:t>
            </a:r>
            <a:r>
              <a:rPr lang="cs-CZ" sz="1800" dirty="0" smtClean="0"/>
              <a:t>uskutečnění;</a:t>
            </a:r>
          </a:p>
          <a:p>
            <a:pPr lvl="0" algn="just"/>
            <a:r>
              <a:rPr lang="cs-CZ" sz="1800" dirty="0" smtClean="0"/>
              <a:t>morálka </a:t>
            </a:r>
            <a:r>
              <a:rPr lang="cs-CZ" sz="1800" dirty="0"/>
              <a:t>kolektivu - harmonie a soudržnost mezi </a:t>
            </a:r>
            <a:r>
              <a:rPr lang="cs-CZ" sz="1800" dirty="0" smtClean="0"/>
              <a:t>personálem.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1841 </a:t>
            </a:r>
            <a:r>
              <a:rPr lang="cs-CZ" dirty="0"/>
              <a:t>- </a:t>
            </a:r>
            <a:r>
              <a:rPr lang="cs-CZ" dirty="0" smtClean="0"/>
              <a:t>1925)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5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smtClean="0"/>
              <a:t>Přednášející: </a:t>
            </a:r>
            <a:r>
              <a:rPr lang="cs-CZ" sz="1800" dirty="0" smtClean="0"/>
              <a:t>Ing. Šárka Zapletalová, Ph.D.</a:t>
            </a:r>
          </a:p>
          <a:p>
            <a:pPr lvl="1" algn="just"/>
            <a:r>
              <a:rPr lang="cs-CZ" sz="1400" dirty="0" smtClean="0"/>
              <a:t>Kancelář: B202</a:t>
            </a:r>
          </a:p>
          <a:p>
            <a:pPr lvl="1" algn="just"/>
            <a:r>
              <a:rPr lang="cs-CZ" sz="1400" dirty="0" smtClean="0"/>
              <a:t>Konzultační hodiny: úterý 10,30 – 11,30 online MS </a:t>
            </a:r>
            <a:r>
              <a:rPr lang="cs-CZ" sz="1400" dirty="0" err="1" smtClean="0"/>
              <a:t>Teams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Email: </a:t>
            </a:r>
            <a:r>
              <a:rPr lang="cs-CZ" sz="1400" dirty="0" err="1" smtClean="0">
                <a:hlinkClick r:id="rId2"/>
              </a:rPr>
              <a:t>zapletalova</a:t>
            </a:r>
            <a:r>
              <a:rPr lang="en-US" sz="1400" dirty="0" smtClean="0">
                <a:hlinkClick r:id="rId2"/>
              </a:rPr>
              <a:t>@</a:t>
            </a:r>
            <a:r>
              <a:rPr lang="cs-CZ" sz="1400" dirty="0" smtClean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 smtClean="0"/>
              <a:t>Telefon: 596 398 433</a:t>
            </a:r>
          </a:p>
          <a:p>
            <a:pPr algn="just"/>
            <a:r>
              <a:rPr lang="cs-CZ" sz="1800" dirty="0" smtClean="0"/>
              <a:t>Veškeré materiály, informace a podklady ke studiu: IS SU</a:t>
            </a:r>
          </a:p>
          <a:p>
            <a:pPr algn="just"/>
            <a:r>
              <a:rPr lang="cs-CZ" sz="1800" dirty="0" smtClean="0"/>
              <a:t>Požadavky na ukončení předmětu:</a:t>
            </a:r>
          </a:p>
          <a:p>
            <a:pPr lvl="1" algn="just"/>
            <a:r>
              <a:rPr lang="cs-CZ" sz="1400" dirty="0" smtClean="0"/>
              <a:t>Plnění průběžných úkolů – 20% hodnocení</a:t>
            </a:r>
          </a:p>
          <a:p>
            <a:pPr lvl="1" algn="just"/>
            <a:r>
              <a:rPr lang="cs-CZ" sz="1400" dirty="0" smtClean="0"/>
              <a:t>Absolvování průběžného testu BPMNG (5. 4. – 11. 4.) nebo odevzdání seminární práce BPMNM – 20% hodnocení</a:t>
            </a:r>
          </a:p>
          <a:p>
            <a:pPr lvl="1" algn="just"/>
            <a:r>
              <a:rPr lang="cs-CZ" sz="1400" dirty="0" smtClean="0"/>
              <a:t>Úspěšné absolvování zkoušky – 60% hodnocení</a:t>
            </a:r>
            <a:endParaRPr lang="cs-CZ" sz="14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Základní informace k předmětu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6712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byrokratického řízení klade důraz na jasně deklarovanou a jednoznačnou hierarchii moci a pořádku</a:t>
            </a:r>
            <a:r>
              <a:rPr lang="cs-CZ" sz="1800" dirty="0"/>
              <a:t>. </a:t>
            </a:r>
            <a:endParaRPr lang="cs-CZ" sz="1800" dirty="0" smtClean="0"/>
          </a:p>
          <a:p>
            <a:r>
              <a:rPr lang="cs-CZ" sz="1800" dirty="0" smtClean="0"/>
              <a:t>Byrokracii </a:t>
            </a:r>
            <a:r>
              <a:rPr lang="cs-CZ" sz="1800" dirty="0"/>
              <a:t>nechápe v </a:t>
            </a:r>
            <a:r>
              <a:rPr lang="cs-CZ" sz="1800" dirty="0" smtClean="0"/>
              <a:t>pejorativním </a:t>
            </a:r>
            <a:r>
              <a:rPr lang="cs-CZ" sz="1800" dirty="0"/>
              <a:t>slova smyslu, nýbrž </a:t>
            </a:r>
            <a:r>
              <a:rPr lang="cs-CZ" sz="1800" dirty="0" smtClean="0"/>
              <a:t>jako explicitně </a:t>
            </a:r>
            <a:r>
              <a:rPr lang="cs-CZ" sz="1800" dirty="0"/>
              <a:t>a pevně vymezené </a:t>
            </a:r>
            <a:r>
              <a:rPr lang="cs-CZ" sz="1800" dirty="0" smtClean="0"/>
              <a:t>racionální </a:t>
            </a:r>
            <a:r>
              <a:rPr lang="cs-CZ" sz="1800" dirty="0"/>
              <a:t>uspořádání organizace. </a:t>
            </a:r>
            <a:r>
              <a:rPr lang="cs-CZ" sz="1800" dirty="0" smtClean="0"/>
              <a:t>Ačkoli </a:t>
            </a:r>
            <a:r>
              <a:rPr lang="cs-CZ" sz="1800" dirty="0"/>
              <a:t>je </a:t>
            </a:r>
            <a:r>
              <a:rPr lang="cs-CZ" sz="1800" dirty="0" smtClean="0"/>
              <a:t>byrokracie v současné </a:t>
            </a:r>
            <a:r>
              <a:rPr lang="cs-CZ" sz="1800" dirty="0"/>
              <a:t>době synonymem pro ztuhlost a nepružnost, </a:t>
            </a:r>
            <a:r>
              <a:rPr lang="cs-CZ" sz="1800" dirty="0" smtClean="0"/>
              <a:t>nelze </a:t>
            </a:r>
            <a:r>
              <a:rPr lang="cs-CZ" sz="1800" dirty="0"/>
              <a:t>popřít, že má vedle slabin i silné stránky</a:t>
            </a:r>
          </a:p>
          <a:p>
            <a:pPr algn="just"/>
            <a:r>
              <a:rPr lang="cs-CZ" sz="1800" dirty="0" smtClean="0"/>
              <a:t>Daný </a:t>
            </a:r>
            <a:r>
              <a:rPr lang="cs-CZ" sz="1800" dirty="0"/>
              <a:t>myšlenkový směr je ovlivněn </a:t>
            </a:r>
            <a:r>
              <a:rPr lang="cs-CZ" sz="1800" dirty="0" smtClean="0"/>
              <a:t>pruskou </a:t>
            </a:r>
            <a:r>
              <a:rPr lang="cs-CZ" sz="1800" dirty="0"/>
              <a:t>filozofií pořádku a </a:t>
            </a:r>
            <a:r>
              <a:rPr lang="cs-CZ" sz="1800" dirty="0" smtClean="0"/>
              <a:t>protestantskou etikou.</a:t>
            </a:r>
            <a:endParaRPr lang="cs-CZ" sz="1800" dirty="0"/>
          </a:p>
          <a:p>
            <a:pPr algn="just"/>
            <a:r>
              <a:rPr lang="cs-CZ" sz="1800" dirty="0"/>
              <a:t>Zakladatelem této školy řízení je Němec Max Weber (1864–1920), který prosazoval názor, že nejúčinnější forma organizace připomíná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charakterizovaná přímými pravidly, kontrolou, hierarchií a je poháněna byrokracií. Taková organizace je schopná zajistit nejvyšší efektivnost.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28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Max Weber (1864 – 1920)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01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směr </a:t>
            </a:r>
            <a:r>
              <a:rPr lang="cs-CZ" sz="1800" dirty="0" smtClean="0"/>
              <a:t>managementu </a:t>
            </a:r>
            <a:r>
              <a:rPr lang="cs-CZ" sz="1800" dirty="0"/>
              <a:t>zdůrazňuje význam psychických a sociálních </a:t>
            </a:r>
            <a:r>
              <a:rPr lang="cs-CZ" sz="1800" dirty="0" smtClean="0"/>
              <a:t>faktorů a jejich </a:t>
            </a:r>
            <a:r>
              <a:rPr lang="cs-CZ" sz="1800" dirty="0"/>
              <a:t>vliv na </a:t>
            </a:r>
            <a:r>
              <a:rPr lang="cs-CZ" sz="1800" dirty="0" smtClean="0"/>
              <a:t>výsledky </a:t>
            </a:r>
            <a:r>
              <a:rPr lang="cs-CZ" sz="1800" dirty="0"/>
              <a:t>práce lidí. </a:t>
            </a:r>
            <a:endParaRPr lang="cs-CZ" sz="1800" dirty="0" smtClean="0"/>
          </a:p>
          <a:p>
            <a:pPr algn="just"/>
            <a:r>
              <a:rPr lang="cs-CZ" sz="1800" dirty="0"/>
              <a:t>Škola lidských vztahů </a:t>
            </a:r>
            <a:r>
              <a:rPr lang="cs-CZ" sz="1800" dirty="0" smtClean="0"/>
              <a:t>preferovala člověka </a:t>
            </a:r>
            <a:r>
              <a:rPr lang="cs-CZ" sz="1800" dirty="0"/>
              <a:t>jako ústřední prvek organizace a objekt řízení a stala se </a:t>
            </a:r>
            <a:r>
              <a:rPr lang="cs-CZ" sz="1800" dirty="0" smtClean="0"/>
              <a:t>jedním z prvních </a:t>
            </a:r>
            <a:r>
              <a:rPr lang="cs-CZ" sz="1800" dirty="0"/>
              <a:t>východisek pro současný management lidských </a:t>
            </a:r>
            <a:r>
              <a:rPr lang="cs-CZ" sz="1800" dirty="0" smtClean="0"/>
              <a:t>zdrojů.</a:t>
            </a:r>
            <a:endParaRPr lang="cs-CZ" sz="1800" dirty="0"/>
          </a:p>
          <a:p>
            <a:pPr algn="just"/>
            <a:r>
              <a:rPr lang="cs-CZ" sz="1800" dirty="0" smtClean="0"/>
              <a:t>Velice </a:t>
            </a:r>
            <a:r>
              <a:rPr lang="cs-CZ" sz="1800" dirty="0"/>
              <a:t>známý je díky závěrům tzv. </a:t>
            </a:r>
            <a:r>
              <a:rPr lang="cs-CZ" sz="1800" dirty="0" err="1" smtClean="0"/>
              <a:t>Hawthornských</a:t>
            </a:r>
            <a:r>
              <a:rPr lang="cs-CZ" sz="1800" dirty="0" smtClean="0"/>
              <a:t> studií. V těchto </a:t>
            </a:r>
            <a:r>
              <a:rPr lang="cs-CZ" sz="1800" dirty="0"/>
              <a:t>studiích bylo zjištěno, že produktivitu práce ovlivňuje mnohem </a:t>
            </a:r>
            <a:r>
              <a:rPr lang="cs-CZ" sz="1800" dirty="0" smtClean="0"/>
              <a:t>významněji </a:t>
            </a:r>
            <a:r>
              <a:rPr lang="cs-CZ" sz="1800" dirty="0"/>
              <a:t>„</a:t>
            </a:r>
            <a:r>
              <a:rPr lang="cs-CZ" sz="1800" dirty="0" smtClean="0"/>
              <a:t>lidský </a:t>
            </a:r>
            <a:r>
              <a:rPr lang="cs-CZ" sz="1800" dirty="0"/>
              <a:t>prvek“ </a:t>
            </a:r>
            <a:r>
              <a:rPr lang="cs-CZ" sz="1800" dirty="0" smtClean="0"/>
              <a:t>v pracovním prostředí než </a:t>
            </a:r>
            <a:r>
              <a:rPr lang="cs-CZ" sz="1800" dirty="0"/>
              <a:t>technické, respektive </a:t>
            </a:r>
            <a:r>
              <a:rPr lang="cs-CZ" sz="1800" dirty="0" smtClean="0"/>
              <a:t>fyzikální </a:t>
            </a:r>
            <a:r>
              <a:rPr lang="cs-CZ" sz="1800" dirty="0"/>
              <a:t>podmínky </a:t>
            </a:r>
            <a:r>
              <a:rPr lang="cs-CZ" sz="1800" dirty="0" smtClean="0"/>
              <a:t>práce.</a:t>
            </a:r>
          </a:p>
          <a:p>
            <a:pPr algn="just"/>
            <a:r>
              <a:rPr lang="cs-CZ" sz="1800" dirty="0"/>
              <a:t>Mezi představitele patří H</a:t>
            </a:r>
            <a:r>
              <a:rPr lang="cs-CZ" sz="1800" dirty="0" smtClean="0"/>
              <a:t>. </a:t>
            </a:r>
            <a:r>
              <a:rPr lang="cs-CZ" sz="1800" dirty="0" err="1" smtClean="0"/>
              <a:t>Münsterberg</a:t>
            </a:r>
            <a:r>
              <a:rPr lang="cs-CZ" sz="1800" dirty="0"/>
              <a:t>, </a:t>
            </a:r>
            <a:r>
              <a:rPr lang="cs-CZ" sz="1800" dirty="0" smtClean="0"/>
              <a:t>E</a:t>
            </a:r>
            <a:r>
              <a:rPr lang="cs-CZ" sz="1800" dirty="0"/>
              <a:t>. </a:t>
            </a:r>
            <a:r>
              <a:rPr lang="cs-CZ" sz="1800" dirty="0" err="1"/>
              <a:t>Mayo</a:t>
            </a:r>
            <a:r>
              <a:rPr lang="cs-CZ" sz="1800" dirty="0"/>
              <a:t>, V. </a:t>
            </a:r>
            <a:r>
              <a:rPr lang="cs-CZ" sz="1800" dirty="0" err="1"/>
              <a:t>Pareto</a:t>
            </a:r>
            <a:r>
              <a:rPr lang="cs-CZ" sz="1800" dirty="0"/>
              <a:t>, M. P. </a:t>
            </a:r>
            <a:r>
              <a:rPr lang="cs-CZ" sz="1800" dirty="0" err="1" smtClean="0"/>
              <a:t>Follet</a:t>
            </a:r>
            <a:r>
              <a:rPr lang="cs-CZ" sz="1800" dirty="0" smtClean="0"/>
              <a:t> </a:t>
            </a:r>
            <a:r>
              <a:rPr lang="cs-CZ" sz="1800" dirty="0" err="1" smtClean="0"/>
              <a:t>ová</a:t>
            </a:r>
            <a:r>
              <a:rPr lang="cs-CZ" sz="1800" dirty="0"/>
              <a:t>, Ch. </a:t>
            </a:r>
            <a:r>
              <a:rPr lang="cs-CZ" sz="1800" dirty="0" err="1"/>
              <a:t>Barnard</a:t>
            </a:r>
            <a:r>
              <a:rPr lang="cs-CZ" sz="1800" dirty="0"/>
              <a:t> a další.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lidských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97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Neoklasická teorie managementu (škola lidských vztahů) se někdy označuje jako druhá vývojová etapa managementu. </a:t>
            </a:r>
            <a:endParaRPr lang="cs-CZ" sz="1800" dirty="0" smtClean="0"/>
          </a:p>
          <a:p>
            <a:pPr algn="just"/>
            <a:r>
              <a:rPr lang="cs-CZ" sz="1800" dirty="0" smtClean="0"/>
              <a:t>Představitelé </a:t>
            </a:r>
            <a:r>
              <a:rPr lang="cs-CZ" sz="1800" dirty="0"/>
              <a:t>této vývojové etapy se soustředili na zkoumání lidských vztahů, psychologické motivy chování se lidí v pracovním procesu, spolupráci a konflikty, komunikaci, vedení lidí, neformální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Jednalo </a:t>
            </a:r>
            <a:r>
              <a:rPr lang="cs-CZ" sz="1800" dirty="0"/>
              <a:t>se zde o nový kritický přístup k teorii managementu oproti klasickému taylorizmu, který v podstatě chápal člověka jako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významným představitelům této etapy patří: Mary </a:t>
            </a:r>
            <a:r>
              <a:rPr lang="cs-CZ" sz="1800" dirty="0" err="1"/>
              <a:t>Parker</a:t>
            </a:r>
            <a:r>
              <a:rPr lang="cs-CZ" sz="1800" dirty="0"/>
              <a:t> </a:t>
            </a:r>
            <a:r>
              <a:rPr lang="cs-CZ" sz="1800" dirty="0" err="1"/>
              <a:t>Folletová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Rozvoj </a:t>
            </a:r>
            <a:r>
              <a:rPr lang="cs-CZ" sz="1800" dirty="0"/>
              <a:t>teorie mezilidských vztahů byl zaznamenán v dalším období před druhou světovou válkou, představitelem je zejména </a:t>
            </a:r>
            <a:r>
              <a:rPr lang="cs-CZ" sz="1800" dirty="0" err="1"/>
              <a:t>Chester</a:t>
            </a:r>
            <a:r>
              <a:rPr lang="cs-CZ" sz="1800" dirty="0"/>
              <a:t> </a:t>
            </a:r>
            <a:r>
              <a:rPr lang="cs-CZ" sz="1800" dirty="0" err="1"/>
              <a:t>Barnard</a:t>
            </a:r>
            <a:r>
              <a:rPr lang="cs-CZ" sz="1800" dirty="0"/>
              <a:t>. V poválečném období to byli K. </a:t>
            </a:r>
            <a:r>
              <a:rPr lang="cs-CZ" sz="1800" dirty="0" err="1"/>
              <a:t>Lewin</a:t>
            </a:r>
            <a:r>
              <a:rPr lang="cs-CZ" sz="1800" dirty="0"/>
              <a:t>, A. H. </a:t>
            </a:r>
            <a:r>
              <a:rPr lang="cs-CZ" sz="1800" dirty="0" err="1"/>
              <a:t>Maslow</a:t>
            </a:r>
            <a:r>
              <a:rPr lang="cs-CZ" sz="1800" dirty="0"/>
              <a:t>, </a:t>
            </a:r>
            <a:r>
              <a:rPr lang="cs-CZ" sz="1800" dirty="0" err="1"/>
              <a:t>Mc</a:t>
            </a:r>
            <a:r>
              <a:rPr lang="cs-CZ" sz="1800" dirty="0"/>
              <a:t> Gregor a další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Neoklasická teorie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8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teorie managementu po obsahové stránce není jednoznačně propracovanou teorií, je stále ve stádiu hledání </a:t>
            </a:r>
            <a:r>
              <a:rPr lang="cs-CZ" sz="1800" dirty="0" smtClean="0"/>
              <a:t>a rozvoje. 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tohoto pohledu i mnozí autoři, začlenění do ní předtím uvedených směrů, zasahují svými pracemi i do této vývojové etapy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Jedná se o směry typické pro druhou polovinu dvacátého století a začátek dvacátého prvního století. </a:t>
            </a:r>
          </a:p>
          <a:p>
            <a:pPr algn="just"/>
            <a:r>
              <a:rPr lang="cs-CZ" sz="1800" dirty="0" smtClean="0"/>
              <a:t>Moderní směry managementu patří </a:t>
            </a:r>
            <a:r>
              <a:rPr lang="cs-CZ" sz="1800" dirty="0"/>
              <a:t>mezi významné a nosné z hlediska řízení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Tyto moderní formy </a:t>
            </a:r>
            <a:r>
              <a:rPr lang="cs-CZ" sz="1800" dirty="0"/>
              <a:t>managementu vznikly v důsledku změn globálního podnikatelského prostředí a reflektují tyto změny v řízení </a:t>
            </a:r>
            <a:r>
              <a:rPr lang="cs-CZ" sz="1800" dirty="0" smtClean="0"/>
              <a:t>organizacích.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Moderní směry vývoje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9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7173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období poloviny dvacátého století jsou rozvíjeny různé národové proudy, jejichž základy spadají do období klasického managementu.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</a:t>
            </a:r>
            <a:r>
              <a:rPr lang="cs-CZ" sz="1800" dirty="0" smtClean="0"/>
              <a:t>o: </a:t>
            </a:r>
          </a:p>
          <a:p>
            <a:pPr algn="just"/>
            <a:r>
              <a:rPr lang="cs-CZ" sz="1800" dirty="0" smtClean="0"/>
              <a:t>sociální </a:t>
            </a:r>
            <a:r>
              <a:rPr lang="cs-CZ" sz="1800" dirty="0"/>
              <a:t>přístup, </a:t>
            </a:r>
            <a:endParaRPr lang="cs-CZ" sz="1800" dirty="0" smtClean="0"/>
          </a:p>
          <a:p>
            <a:pPr algn="just"/>
            <a:r>
              <a:rPr lang="cs-CZ" sz="1800" dirty="0" smtClean="0"/>
              <a:t>procesní </a:t>
            </a:r>
            <a:r>
              <a:rPr lang="cs-CZ" sz="1800" dirty="0"/>
              <a:t>přístup, </a:t>
            </a:r>
            <a:endParaRPr lang="cs-CZ" sz="1800" dirty="0" smtClean="0"/>
          </a:p>
          <a:p>
            <a:pPr algn="just"/>
            <a:r>
              <a:rPr lang="cs-CZ" sz="1800" dirty="0" smtClean="0"/>
              <a:t>systémové </a:t>
            </a:r>
            <a:r>
              <a:rPr lang="cs-CZ" sz="1800" dirty="0"/>
              <a:t>přístupy, </a:t>
            </a:r>
            <a:endParaRPr lang="cs-CZ" sz="1800" dirty="0" smtClean="0"/>
          </a:p>
          <a:p>
            <a:pPr algn="just"/>
            <a:r>
              <a:rPr lang="cs-CZ" sz="1800" dirty="0" smtClean="0"/>
              <a:t>kvantitativní přístupy, </a:t>
            </a:r>
          </a:p>
          <a:p>
            <a:pPr algn="just"/>
            <a:r>
              <a:rPr lang="cs-CZ" sz="1800" dirty="0" smtClean="0"/>
              <a:t>empirické </a:t>
            </a:r>
            <a:r>
              <a:rPr lang="cs-CZ" sz="1800" dirty="0"/>
              <a:t>(pragmatické) </a:t>
            </a:r>
            <a:r>
              <a:rPr lang="cs-CZ" sz="1800" dirty="0" smtClean="0"/>
              <a:t>přístupy.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Management 40. – 70. let 20.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40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Sociální přístupy, psychologicko-sociální přístupy, jsou zaměřené na hledání postavení a úlohy člověka v 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hlavním závěrům těchto přístupů patří konstatování, že manažeři při řízení operují v sociálních systémech, kde podstatnou úlohu hraje člověk a mezilidské vztahy. </a:t>
            </a:r>
            <a:endParaRPr lang="cs-CZ" sz="1800" dirty="0" smtClean="0"/>
          </a:p>
          <a:p>
            <a:pPr algn="just"/>
            <a:r>
              <a:rPr lang="cs-CZ" sz="1800" dirty="0" smtClean="0"/>
              <a:t>Člověk</a:t>
            </a:r>
            <a:r>
              <a:rPr lang="cs-CZ" sz="1800" dirty="0"/>
              <a:t>, podle těchto přístupů, má určité pocity, zájmy, názory, předsudky, které ovlivňují jeho chování. </a:t>
            </a:r>
            <a:endParaRPr lang="cs-CZ" sz="1800" dirty="0" smtClean="0"/>
          </a:p>
          <a:p>
            <a:pPr algn="just"/>
            <a:r>
              <a:rPr lang="cs-CZ" sz="1800" dirty="0" smtClean="0"/>
              <a:t>Také </a:t>
            </a:r>
            <a:r>
              <a:rPr lang="cs-CZ" sz="1800" dirty="0"/>
              <a:t>mezilidské vztahy mají nezanedbatelný vliv na lidské chování a člověk jako takového.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významným představitelům sociálních přístupů patřili </a:t>
            </a:r>
            <a:r>
              <a:rPr lang="cs-CZ" sz="1800" dirty="0" err="1"/>
              <a:t>Vilfredo</a:t>
            </a:r>
            <a:r>
              <a:rPr lang="cs-CZ" sz="1800" dirty="0"/>
              <a:t> </a:t>
            </a:r>
            <a:r>
              <a:rPr lang="cs-CZ" sz="1800" dirty="0" err="1"/>
              <a:t>Pareto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, </a:t>
            </a:r>
            <a:r>
              <a:rPr lang="cs-CZ" sz="1800" dirty="0" err="1"/>
              <a:t>Douglas</a:t>
            </a:r>
            <a:r>
              <a:rPr lang="cs-CZ" sz="1800" dirty="0"/>
              <a:t> </a:t>
            </a:r>
            <a:r>
              <a:rPr lang="cs-CZ" sz="1800" dirty="0" err="1"/>
              <a:t>McGregor</a:t>
            </a:r>
            <a:r>
              <a:rPr lang="cs-CZ" sz="1800" dirty="0"/>
              <a:t>, Abraham </a:t>
            </a:r>
            <a:r>
              <a:rPr lang="cs-CZ" sz="1800" dirty="0" err="1"/>
              <a:t>Maslow</a:t>
            </a:r>
            <a:r>
              <a:rPr lang="cs-CZ" sz="1800" dirty="0"/>
              <a:t>, Frederick </a:t>
            </a:r>
            <a:r>
              <a:rPr lang="cs-CZ" sz="1800" dirty="0" err="1"/>
              <a:t>Herzberg</a:t>
            </a:r>
            <a:r>
              <a:rPr lang="cs-CZ" sz="1800" dirty="0"/>
              <a:t>, </a:t>
            </a:r>
            <a:r>
              <a:rPr lang="cs-CZ" sz="1800" dirty="0" err="1"/>
              <a:t>Dale</a:t>
            </a:r>
            <a:r>
              <a:rPr lang="cs-CZ" sz="1800" dirty="0"/>
              <a:t> </a:t>
            </a:r>
            <a:r>
              <a:rPr lang="cs-CZ" sz="1800" dirty="0" smtClean="0"/>
              <a:t>Carnegie.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Sociální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2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211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Procesní přístupy vycházejí z prací a myšlenek H. </a:t>
            </a:r>
            <a:r>
              <a:rPr lang="cs-CZ" sz="1800" dirty="0" err="1"/>
              <a:t>Fayola</a:t>
            </a:r>
            <a:r>
              <a:rPr lang="cs-CZ" sz="1800" dirty="0"/>
              <a:t> a rozvíjejí teorii vnitřní struktury procesů řízení a systematicky se zabývají jednotlivými procesy, které manažeři při řízení vykonávají. </a:t>
            </a:r>
            <a:endParaRPr lang="cs-CZ" sz="1800" dirty="0" smtClean="0"/>
          </a:p>
          <a:p>
            <a:pPr algn="just"/>
            <a:r>
              <a:rPr lang="cs-CZ" sz="1800" dirty="0" smtClean="0"/>
              <a:t>Společným </a:t>
            </a:r>
            <a:r>
              <a:rPr lang="cs-CZ" sz="1800" dirty="0"/>
              <a:t>rysem těchto přístupů je závěr, že vlastní aktivity manažerů lze rozdělit do řady dílčích funkcí, manažerských funkcí.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Významnými </a:t>
            </a:r>
            <a:r>
              <a:rPr lang="cs-CZ" sz="1800" dirty="0"/>
              <a:t>představiteli těchto přístupů byli </a:t>
            </a:r>
            <a:r>
              <a:rPr lang="cs-CZ" sz="1800" dirty="0" err="1"/>
              <a:t>Lyndall</a:t>
            </a:r>
            <a:r>
              <a:rPr lang="cs-CZ" sz="1800" dirty="0"/>
              <a:t> F. </a:t>
            </a:r>
            <a:r>
              <a:rPr lang="cs-CZ" sz="1800" dirty="0" err="1"/>
              <a:t>Urwick</a:t>
            </a:r>
            <a:r>
              <a:rPr lang="cs-CZ" sz="1800" dirty="0"/>
              <a:t>, Luther </a:t>
            </a:r>
            <a:r>
              <a:rPr lang="cs-CZ" sz="1800" dirty="0" err="1"/>
              <a:t>Gulick</a:t>
            </a:r>
            <a:r>
              <a:rPr lang="cs-CZ" sz="1800" dirty="0"/>
              <a:t> a další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Procesní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Systémové přístupy usilují o aplikaci koncepce funkční analýzy a obecné teorie systémů do řízení. Pro tento přístup je charakteristický komplexní pohled na objektivní realitu, přičemž tato realita je posuzována jako mnohorozměrný a mnohostupňový uspořádaný celek. </a:t>
            </a:r>
            <a:endParaRPr lang="cs-CZ" sz="1700" dirty="0" smtClean="0"/>
          </a:p>
          <a:p>
            <a:pPr algn="just"/>
            <a:r>
              <a:rPr lang="cs-CZ" sz="1700" dirty="0" smtClean="0"/>
              <a:t>K</a:t>
            </a:r>
            <a:r>
              <a:rPr lang="cs-CZ" sz="1700" dirty="0"/>
              <a:t> řešení problémů se zavádějí určité zjednodušené modely – systémy, na kterých se řeší složité problémy skutečnosti. </a:t>
            </a:r>
            <a:r>
              <a:rPr lang="cs-CZ" sz="1700" dirty="0" smtClean="0"/>
              <a:t>Systém </a:t>
            </a:r>
            <a:r>
              <a:rPr lang="cs-CZ" sz="1700" dirty="0"/>
              <a:t>je abstraktní myšlenková konstrukce, která se snaží postihnout reálný objekt z určitého hlediska. Jedná se o účelově vytvořený a uspořádaný celek, který lze charakterizovat strukturou (prvky a vazby mezi nimi) a chováním (reakce na různé podněty). Funkce systému je chování přisuzované systému a je determinována jednak nadřazeným systémem, jednak vlastním systémem, přičemž na systém působí i okolí. </a:t>
            </a:r>
            <a:endParaRPr lang="cs-CZ" sz="1700" dirty="0" smtClean="0"/>
          </a:p>
          <a:p>
            <a:pPr algn="just"/>
            <a:r>
              <a:rPr lang="cs-CZ" sz="1700" dirty="0" smtClean="0"/>
              <a:t>Systémové </a:t>
            </a:r>
            <a:r>
              <a:rPr lang="cs-CZ" sz="1700" dirty="0"/>
              <a:t>přístupy se tak zaměřují na analýzu vnitřních vztahů systému řízení, interakci různých vnitřních činitelů, a interakci systému s jeho okolím. </a:t>
            </a:r>
            <a:endParaRPr lang="cs-CZ" sz="1700" dirty="0" smtClean="0"/>
          </a:p>
          <a:p>
            <a:pPr algn="just"/>
            <a:r>
              <a:rPr lang="cs-CZ" sz="1700" dirty="0" smtClean="0"/>
              <a:t>Hlavním </a:t>
            </a:r>
            <a:r>
              <a:rPr lang="cs-CZ" sz="1700" dirty="0"/>
              <a:t>představitelem systémového přístupu je třeba </a:t>
            </a:r>
            <a:r>
              <a:rPr lang="cs-CZ" sz="1700" dirty="0" err="1"/>
              <a:t>Chester</a:t>
            </a:r>
            <a:r>
              <a:rPr lang="cs-CZ" sz="1700" dirty="0"/>
              <a:t> I. </a:t>
            </a:r>
            <a:r>
              <a:rPr lang="cs-CZ" sz="1700" dirty="0" err="1" smtClean="0"/>
              <a:t>Barnard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Systémové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1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Management, jeho vymezení a definice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managementu jako vědní disciplíny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teorií managementu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Klasické období managementu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Školy klasického období managementu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40. – 70. let dvacátého století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konce dvacátého století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počátku dvacátého prvního století</a:t>
            </a:r>
          </a:p>
          <a:p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Kvantitativní přístupy, nebo také matematické přístupy, chápou management jako čistě logické procesy, které lze transformovat do matematických modelů. Potom jsou prostřednictvím matematických modelů exaktně určeny výsledky zkoumaných problémů a na jejich základě jsou realizovány příslušné řídící akty. </a:t>
            </a:r>
            <a:endParaRPr lang="cs-CZ" sz="1600" dirty="0" smtClean="0"/>
          </a:p>
          <a:p>
            <a:pPr algn="just"/>
            <a:r>
              <a:rPr lang="cs-CZ" sz="1600" dirty="0" smtClean="0"/>
              <a:t>Tyto </a:t>
            </a:r>
            <a:r>
              <a:rPr lang="cs-CZ" sz="1600" dirty="0"/>
              <a:t>přístupy jsou využívány ve složitých rozhodovacích situacích s velkým nebo dokonce nekonečným počtem variant. </a:t>
            </a:r>
            <a:endParaRPr lang="cs-CZ" sz="1600" dirty="0" smtClean="0"/>
          </a:p>
          <a:p>
            <a:pPr algn="just"/>
            <a:r>
              <a:rPr lang="cs-CZ" sz="1600" dirty="0" smtClean="0"/>
              <a:t>Klíčovým </a:t>
            </a:r>
            <a:r>
              <a:rPr lang="cs-CZ" sz="1600" dirty="0"/>
              <a:t>problémem těchto přístupů je ten, že při formování matematického modelu nelze obsáhnout všechny aspekty zkoumané reality a následné přesné propočty nemohou tudíž poskytnout výsledky umožňující okamžitou realizaci příslušných opatření. Kvantitativní metody využívají matematické programování, strukturní analýzu, teorii her, analýzu projektů, teorii hromadné obsluhy, teorii zásob, teorii obnovy a další matematické metody. </a:t>
            </a:r>
            <a:endParaRPr lang="cs-CZ" sz="1600" dirty="0" smtClean="0"/>
          </a:p>
          <a:p>
            <a:pPr algn="just"/>
            <a:r>
              <a:rPr lang="cs-CZ" sz="1600" dirty="0" smtClean="0"/>
              <a:t>K</a:t>
            </a:r>
            <a:r>
              <a:rPr lang="cs-CZ" sz="1600" dirty="0"/>
              <a:t> významným představitelům těchto přístupů patří Kenneth J. </a:t>
            </a:r>
            <a:r>
              <a:rPr lang="cs-CZ" sz="1600" dirty="0" err="1"/>
              <a:t>Arrow</a:t>
            </a:r>
            <a:r>
              <a:rPr lang="cs-CZ" sz="1600" dirty="0"/>
              <a:t>, Ragnar </a:t>
            </a:r>
            <a:r>
              <a:rPr lang="cs-CZ" sz="1600" dirty="0" err="1"/>
              <a:t>Frisch</a:t>
            </a:r>
            <a:r>
              <a:rPr lang="cs-CZ" sz="1600" dirty="0"/>
              <a:t>, Leonid </a:t>
            </a:r>
            <a:r>
              <a:rPr lang="cs-CZ" sz="1600" dirty="0" err="1"/>
              <a:t>Vitaljevič</a:t>
            </a:r>
            <a:r>
              <a:rPr lang="cs-CZ" sz="1600" dirty="0"/>
              <a:t> </a:t>
            </a:r>
            <a:r>
              <a:rPr lang="cs-CZ" sz="1600" dirty="0" err="1"/>
              <a:t>Kantorovič</a:t>
            </a:r>
            <a:r>
              <a:rPr lang="cs-CZ" sz="1600" dirty="0"/>
              <a:t>, </a:t>
            </a:r>
            <a:r>
              <a:rPr lang="cs-CZ" sz="1600" dirty="0" err="1"/>
              <a:t>Wassily</a:t>
            </a:r>
            <a:r>
              <a:rPr lang="cs-CZ" sz="1600" dirty="0"/>
              <a:t> </a:t>
            </a:r>
            <a:r>
              <a:rPr lang="cs-CZ" sz="1600" dirty="0" err="1"/>
              <a:t>Leontieff</a:t>
            </a:r>
            <a:r>
              <a:rPr lang="cs-CZ" sz="1600" dirty="0"/>
              <a:t>, John von Neumann, Paul A. </a:t>
            </a:r>
            <a:r>
              <a:rPr lang="cs-CZ" sz="1600" dirty="0" err="1"/>
              <a:t>Samuelson</a:t>
            </a:r>
            <a:r>
              <a:rPr lang="cs-CZ" sz="1600" dirty="0"/>
              <a:t>, Herbert A. Simon a </a:t>
            </a:r>
            <a:r>
              <a:rPr lang="cs-CZ" sz="1600" dirty="0" err="1"/>
              <a:t>Harry</a:t>
            </a:r>
            <a:r>
              <a:rPr lang="cs-CZ" sz="1600" dirty="0"/>
              <a:t> M. </a:t>
            </a:r>
            <a:r>
              <a:rPr lang="cs-CZ" sz="1600" dirty="0" err="1" smtClean="0"/>
              <a:t>Markowit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Kvantitativní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47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Empirické (pragmatické) přístupy jsou postaveny na zkušenostech, empirii, a praktických poznatcích, které vycházejí z praxí prověřených pravd. </a:t>
            </a:r>
            <a:endParaRPr lang="cs-CZ" sz="1800" dirty="0" smtClean="0"/>
          </a:p>
          <a:p>
            <a:pPr algn="just"/>
            <a:r>
              <a:rPr lang="cs-CZ" sz="1800" dirty="0" smtClean="0"/>
              <a:t>Tyto </a:t>
            </a:r>
            <a:r>
              <a:rPr lang="cs-CZ" sz="1800" dirty="0"/>
              <a:t>poznatky jsou zobecňovány a poté předkládány manažerům ve formě užitečných doporučení pro zlepšení jejich řídících činností. </a:t>
            </a:r>
            <a:endParaRPr lang="cs-CZ" sz="1800" dirty="0" smtClean="0"/>
          </a:p>
          <a:p>
            <a:pPr algn="just"/>
            <a:r>
              <a:rPr lang="cs-CZ" sz="1800" dirty="0" smtClean="0"/>
              <a:t>Doporučení </a:t>
            </a:r>
            <a:r>
              <a:rPr lang="cs-CZ" sz="1800" dirty="0"/>
              <a:t>jsou obvykle provázena příklady z praxe, případovými studiemi, a také nejlepší příklady, tzv. </a:t>
            </a:r>
            <a:r>
              <a:rPr lang="cs-CZ" sz="1800" dirty="0" err="1"/>
              <a:t>best</a:t>
            </a:r>
            <a:r>
              <a:rPr lang="cs-CZ" sz="1800" dirty="0"/>
              <a:t> </a:t>
            </a:r>
            <a:r>
              <a:rPr lang="cs-CZ" sz="1800" dirty="0" err="1"/>
              <a:t>practices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Empirické </a:t>
            </a:r>
            <a:r>
              <a:rPr lang="cs-CZ" sz="1800" dirty="0"/>
              <a:t>přístupy jsou nejčastěji využívány poradenskými společnostmi.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hlavní představitele empirických přístupů patří třeba Alfred P. </a:t>
            </a:r>
            <a:r>
              <a:rPr lang="cs-CZ" sz="1800" dirty="0" err="1"/>
              <a:t>Sloan</a:t>
            </a:r>
            <a:r>
              <a:rPr lang="cs-CZ" sz="1800" dirty="0"/>
              <a:t> a Peter F. </a:t>
            </a:r>
            <a:r>
              <a:rPr lang="cs-CZ" sz="1800" dirty="0" err="1"/>
              <a:t>Drucker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Empirické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v reakci na vývoj a charakteristiky tohoto období, hledá nové manažerské přístupy, které umožní podnikům pružně a efektivně reagovat na tyto změny. Management se začíná zaměřovat na studium podnikatelského prostředí a změn v něm. V reakci na nasycení řady trhů vzniká nová manažerská koncepce, a to koncepce marketingová. Končí éra výrobce a začíná éra zákazníka. Tato skutečnost má dalekosáhlé důsledky pro systém řízení podniku. Začínají se zavádět první systémy péče o zákazníka. Roste význam znalostí, a to nejen zákazníků, ale i trhů. Znalosti se stávají významným zdrojem a konkurenční výhodou podniků.</a:t>
            </a:r>
          </a:p>
          <a:p>
            <a:pPr algn="just"/>
            <a:r>
              <a:rPr lang="cs-CZ" sz="1800" dirty="0"/>
              <a:t>K významným představitelům tohoto období vývoje managementu patří Philip </a:t>
            </a:r>
            <a:r>
              <a:rPr lang="cs-CZ" sz="1800" dirty="0" err="1"/>
              <a:t>Kotler</a:t>
            </a:r>
            <a:r>
              <a:rPr lang="cs-CZ" sz="1800" dirty="0"/>
              <a:t>, Michael E. Porter, Tom </a:t>
            </a:r>
            <a:r>
              <a:rPr lang="cs-CZ" sz="1800" dirty="0" err="1"/>
              <a:t>Peters</a:t>
            </a:r>
            <a:r>
              <a:rPr lang="cs-CZ" sz="1800" dirty="0"/>
              <a:t>, Robert </a:t>
            </a:r>
            <a:r>
              <a:rPr lang="cs-CZ" sz="1800" dirty="0" err="1"/>
              <a:t>Watermann</a:t>
            </a:r>
            <a:r>
              <a:rPr lang="cs-CZ" sz="1800" dirty="0"/>
              <a:t>, James </a:t>
            </a:r>
            <a:r>
              <a:rPr lang="cs-CZ" sz="1800" dirty="0" err="1"/>
              <a:t>Champy</a:t>
            </a:r>
            <a:r>
              <a:rPr lang="cs-CZ" sz="1800" dirty="0"/>
              <a:t>, Michael Hammer a Peter </a:t>
            </a:r>
            <a:r>
              <a:rPr lang="cs-CZ" sz="1800" dirty="0" err="1"/>
              <a:t>Senge</a:t>
            </a:r>
            <a:r>
              <a:rPr lang="cs-CZ" sz="1800" dirty="0"/>
              <a:t> (Veber a kol.,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Management konce dvacátého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5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Změny v podnikatelském prostředí se výrazným způsobem zrychlují. Rychlost těchto změn je taková, že není možné často ani určit a zaznamenat všechny nové trendy. </a:t>
            </a:r>
            <a:endParaRPr lang="cs-CZ" sz="1800" dirty="0" smtClean="0"/>
          </a:p>
          <a:p>
            <a:pPr algn="just"/>
            <a:r>
              <a:rPr lang="cs-CZ" sz="1800" dirty="0" smtClean="0"/>
              <a:t>Tato </a:t>
            </a:r>
            <a:r>
              <a:rPr lang="cs-CZ" sz="1800" dirty="0"/>
              <a:t>doba je typická rostoucím vlivem informacích, komunikačních a moderních dopravních systémů, které vedou ke zkracování vzdáleností a času. </a:t>
            </a:r>
            <a:endParaRPr lang="cs-CZ" sz="1800" dirty="0" smtClean="0"/>
          </a:p>
          <a:p>
            <a:pPr algn="just"/>
            <a:r>
              <a:rPr lang="cs-CZ" sz="1800" dirty="0" smtClean="0"/>
              <a:t>Vlivem </a:t>
            </a:r>
            <a:r>
              <a:rPr lang="cs-CZ" sz="1800" dirty="0"/>
              <a:t>těchto změn dochází k významnému prohlubování globalizace světového hospodářství. Důsledkem je vznik </a:t>
            </a:r>
            <a:r>
              <a:rPr lang="cs-CZ" sz="1800" dirty="0" err="1"/>
              <a:t>megatrhů</a:t>
            </a:r>
            <a:r>
              <a:rPr lang="cs-CZ" sz="1800" dirty="0"/>
              <a:t> a celosvětové konkurence, tzv. </a:t>
            </a:r>
            <a:r>
              <a:rPr lang="cs-CZ" sz="1800" dirty="0" err="1"/>
              <a:t>hyperkonkurence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Začíná </a:t>
            </a:r>
            <a:r>
              <a:rPr lang="cs-CZ" sz="1800" dirty="0"/>
              <a:t>se prosazovat řízení podnikatelských aktivit v rámci celého světa (mezinárodní management).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Významnou </a:t>
            </a:r>
            <a:r>
              <a:rPr lang="cs-CZ" sz="1800" dirty="0"/>
              <a:t>oblast v rámci současných vývojových tendencí představují tzv. participační </a:t>
            </a:r>
            <a:r>
              <a:rPr lang="cs-CZ" sz="1800" dirty="0" smtClean="0"/>
              <a:t>systémy.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počátku dvacátého prvního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48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Vývoj managementu v klasickém období, a i v </a:t>
            </a:r>
            <a:r>
              <a:rPr lang="cs-CZ" sz="1800" dirty="0" err="1"/>
              <a:t>předvývojové</a:t>
            </a:r>
            <a:r>
              <a:rPr lang="cs-CZ" sz="1800" dirty="0"/>
              <a:t> fázi, je významným způsobem poznamenán vývojem ve společnosti a průmyslovou revolucí. Důraz je kladen na produktivitu práce a kvantitu výroby. </a:t>
            </a:r>
            <a:endParaRPr lang="cs-CZ" sz="1800" dirty="0" smtClean="0"/>
          </a:p>
          <a:p>
            <a:pPr algn="just"/>
            <a:r>
              <a:rPr lang="cs-CZ" sz="1800" dirty="0" smtClean="0"/>
              <a:t>Zajímavým </a:t>
            </a:r>
            <a:r>
              <a:rPr lang="cs-CZ" sz="1800" dirty="0"/>
              <a:t>je skutečnost, jak ovlivnilo vývoj managementu prostředí a jak jej formovala do konečné podoby. Krásným srovnáním je zde vývoj amerického a evropského proudu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Období druhé poloviny dvacátého století je typické rozvojem manažerských přístupů, které svým charakterem i obsahem navazují na klasické období managementu a jeho školy. </a:t>
            </a:r>
            <a:r>
              <a:rPr lang="cs-CZ" sz="1800" dirty="0" smtClean="0"/>
              <a:t>S</a:t>
            </a:r>
            <a:r>
              <a:rPr lang="cs-CZ" sz="1800" dirty="0"/>
              <a:t> významnou změnou globálního podnikatelského prostředí dochází také ke změně přístupů managementu. Management musí reagovat na rostoucí požadavky zákazníků, na zvyšující se rychlost změny a nárůst znalostí.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Souhrn všech činností, které je třeba udělat, aby byl zabezpečen chod organizace.</a:t>
            </a:r>
          </a:p>
          <a:p>
            <a:pPr algn="just"/>
            <a:r>
              <a:rPr lang="cs-CZ" sz="1800" dirty="0"/>
              <a:t>Obecným posláním manažerské činnosti je dosažení úspěšnosti uvažované organizační jednotky nebo </a:t>
            </a:r>
            <a:r>
              <a:rPr lang="cs-CZ" sz="1800" dirty="0" smtClean="0"/>
              <a:t>procesu.</a:t>
            </a:r>
          </a:p>
          <a:p>
            <a:pPr marL="0" indent="0">
              <a:buNone/>
            </a:pPr>
            <a:r>
              <a:rPr lang="cs-CZ" sz="1800" i="1" dirty="0" smtClean="0"/>
              <a:t>Vybrané definice managementu:</a:t>
            </a:r>
          </a:p>
          <a:p>
            <a:r>
              <a:rPr lang="cs-CZ" sz="1800" dirty="0" smtClean="0"/>
              <a:t>Management </a:t>
            </a:r>
            <a:r>
              <a:rPr lang="cs-CZ" sz="1800" dirty="0"/>
              <a:t>znamená umění dosáhnout cíle organizace rukama a </a:t>
            </a:r>
            <a:r>
              <a:rPr lang="cs-CZ" sz="1800" dirty="0" err="1"/>
              <a:t>hlavama</a:t>
            </a:r>
            <a:r>
              <a:rPr lang="cs-CZ" sz="1800" dirty="0"/>
              <a:t> jiných. (</a:t>
            </a:r>
            <a:r>
              <a:rPr lang="cs-CZ" sz="1800" dirty="0" err="1"/>
              <a:t>American</a:t>
            </a:r>
            <a:r>
              <a:rPr lang="cs-CZ" sz="1800" dirty="0"/>
              <a:t> Management </a:t>
            </a:r>
            <a:r>
              <a:rPr lang="cs-CZ" sz="1800" dirty="0" err="1"/>
              <a:t>Association</a:t>
            </a:r>
            <a:r>
              <a:rPr lang="cs-CZ" sz="1800" dirty="0"/>
              <a:t>)</a:t>
            </a:r>
          </a:p>
          <a:p>
            <a:r>
              <a:rPr lang="cs-CZ" sz="1800" dirty="0"/>
              <a:t>Management je funkcí, je disciplínou, návodem, který je třeba zvládnou a manažeři jsou profesionálové, kteří tuto disciplínu realizují, vykonávají funkce a z nich vyplývající povinnosti. (P. F. </a:t>
            </a:r>
            <a:r>
              <a:rPr lang="cs-CZ" sz="1800" dirty="0" err="1"/>
              <a:t>Drucker</a:t>
            </a:r>
            <a:r>
              <a:rPr lang="cs-CZ" sz="1800" dirty="0"/>
              <a:t>, 1970)</a:t>
            </a:r>
          </a:p>
          <a:p>
            <a:pPr algn="just"/>
            <a:r>
              <a:rPr lang="cs-CZ" sz="1800" dirty="0"/>
              <a:t>Management je procesem, který probíhá mezi jednotlivcem/skupinou, který řídí (řídící subjekt) a jednotlivcem/skupinou, který je řízen (řízený subjekt). (Blažek, 2014)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– jeho podstata a definice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Pojem management pochází z latinského slova „</a:t>
            </a:r>
            <a:r>
              <a:rPr lang="cs-CZ" sz="1800" dirty="0" err="1"/>
              <a:t>manus</a:t>
            </a:r>
            <a:r>
              <a:rPr lang="cs-CZ" sz="1800" dirty="0"/>
              <a:t>“ ruka, přičemž jeho původním významem bylo ruční ovládání koní. </a:t>
            </a:r>
            <a:r>
              <a:rPr lang="cs-CZ" sz="1800" dirty="0" smtClean="0"/>
              <a:t>V</a:t>
            </a:r>
            <a:r>
              <a:rPr lang="cs-CZ" sz="1800" dirty="0"/>
              <a:t> českém odborném prostředí je pojem „management“ chápán jako řízení podniku. </a:t>
            </a:r>
            <a:r>
              <a:rPr lang="cs-CZ" sz="1800" dirty="0" smtClean="0"/>
              <a:t>Pojem </a:t>
            </a:r>
            <a:r>
              <a:rPr lang="cs-CZ" sz="1800" dirty="0"/>
              <a:t>management, vzhledem k obtížnosti přesného a výstižného překladu z původního amerického pojetí (</a:t>
            </a:r>
            <a:r>
              <a:rPr lang="cs-CZ" sz="1800" dirty="0" err="1"/>
              <a:t>manage</a:t>
            </a:r>
            <a:r>
              <a:rPr lang="cs-CZ" sz="1800" dirty="0"/>
              <a:t> – management) do ostatních jazyků, se používá v této cizojazyčné podobě také v české odborné literatuře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je komplexní a systematická disciplína, zabývající se poznatky o řízení, rozvíjí již více než sto </a:t>
            </a:r>
            <a:r>
              <a:rPr lang="cs-CZ" sz="1800" dirty="0" smtClean="0"/>
              <a:t>let. 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jako vědní disciplína je úzce spjata s empirií, praxí. Praxe poskytuje poznatky a management tyto poznatky zobecňuje v podobě obecných principů a metod.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Pojetí managementu jako vědní disciplíny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Vývoj managementu je úzce spjat s vývojem lidské společnosti, která se netýká pouze bitev a panovníků, ale je spojena také s rozvojem výrobních postupů a technologií, a s prohlubováním dělby práce, schopností organizovat a vést lidi ke stanoveným cílům. A právě proto je management zařazován do oblasti společenských věd, jelikož jeho vývoj, do určité míry, kopíruje vývoj společnosti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Vývoj celého managementu se vyvíjí pod tlakem teorie i praxe, přičemž jeho myšlenkové pohledy se často vracejí do minulosti. Veber a kol. (2009) říká, že jeho vývoj postupuje po spirále. Starší, jakoby už dávno zapomenuté principy se znovu vracejí v nové kvalitě a v novém pohledu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prošel obrovským vývojem a je neustále prověřován reálným životem tržní ekonomiky. Řada zkušeností byla zobecněna a na druhé straně, mnohá tvrzení bylo potřeba modifikovat tak, aby byla v současných podmínkách životaschopná.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Historický vývoj teorií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Období přelomu devatenáctého a dvacátého století, před skutečným nástupem intenzivního bádání v oblasti managementu, se nazývá někdy jako tzv. </a:t>
            </a:r>
            <a:r>
              <a:rPr lang="cs-CZ" sz="1800" dirty="0" err="1"/>
              <a:t>předvývojová</a:t>
            </a:r>
            <a:r>
              <a:rPr lang="cs-CZ" sz="1800" dirty="0"/>
              <a:t> etapa řízení. </a:t>
            </a:r>
            <a:r>
              <a:rPr lang="cs-CZ" sz="1800" dirty="0" smtClean="0"/>
              <a:t>Historie </a:t>
            </a:r>
            <a:r>
              <a:rPr lang="cs-CZ" sz="1800" dirty="0"/>
              <a:t>novodobého managementu je datována do období počátku 20. století. Je to dáno tím, že toto období je charakteristické úsilím o zvyšování produktivity práce v rozvíjejících se průmyslových podnicích. </a:t>
            </a:r>
            <a:endParaRPr lang="cs-CZ" sz="1800" dirty="0" smtClean="0"/>
          </a:p>
          <a:p>
            <a:pPr algn="just"/>
            <a:r>
              <a:rPr lang="cs-CZ" sz="1800" dirty="0" smtClean="0"/>
              <a:t>Vývoj </a:t>
            </a:r>
            <a:r>
              <a:rPr lang="cs-CZ" sz="1800" dirty="0"/>
              <a:t>novodobého managementu můžeme rozčlenit do následujících etap (Veber a kol., 2009):</a:t>
            </a:r>
          </a:p>
          <a:p>
            <a:pPr lvl="1" algn="just"/>
            <a:r>
              <a:rPr lang="cs-CZ" sz="1800" dirty="0"/>
              <a:t>období klasického managementu – konec 19. století a třicátá léta 20. století;</a:t>
            </a:r>
          </a:p>
          <a:p>
            <a:pPr lvl="1" algn="just"/>
            <a:r>
              <a:rPr lang="cs-CZ" sz="1800" dirty="0"/>
              <a:t>management čtyřicátých až sedmdesátých let 20. století;</a:t>
            </a:r>
          </a:p>
          <a:p>
            <a:pPr lvl="1" algn="just"/>
            <a:r>
              <a:rPr lang="cs-CZ" sz="1800" dirty="0"/>
              <a:t>management konce 20. století;</a:t>
            </a:r>
          </a:p>
          <a:p>
            <a:pPr lvl="1" algn="just"/>
            <a:r>
              <a:rPr lang="cs-CZ" sz="1800" dirty="0"/>
              <a:t>management počátku </a:t>
            </a:r>
            <a:r>
              <a:rPr lang="cs-CZ" sz="1800" dirty="0" smtClean="0"/>
              <a:t>21. </a:t>
            </a:r>
            <a:r>
              <a:rPr lang="cs-CZ" sz="1800" dirty="0"/>
              <a:t>století.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Etapy vývoje novodobého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 období klasického období rozlišujeme dvě centra rozvoje managementu, kde se management vyvíjel rozdílným způsobem, a to Evropu a USA. Rozdílný vývoj managementu je dán rozdílným rozvojem průmyslové výroby v těchto dvou lokalitách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Americký proud managementu </a:t>
            </a:r>
            <a:r>
              <a:rPr lang="cs-CZ" sz="1700" dirty="0"/>
              <a:t>byl charakteristický těmito znaky (Veber a kol., 2009):</a:t>
            </a:r>
          </a:p>
          <a:p>
            <a:pPr lvl="0" algn="just"/>
            <a:r>
              <a:rPr lang="cs-CZ" sz="1700" dirty="0"/>
              <a:t>zaměření na zvyšování výkonnosti výrobních jednotek s důrazem na bezprostřední řízení výroby;</a:t>
            </a:r>
          </a:p>
          <a:p>
            <a:pPr lvl="0" algn="just"/>
            <a:r>
              <a:rPr lang="cs-CZ" sz="1700" dirty="0"/>
              <a:t>zvyšování pracovní disciplíny dělníků pomocí vytvořením technických a pracovních norem, důsledné plnění příkazů a dodržování stanovených pracovních a technologických postupů, bezpodmínečné dodržování kázně bez minimálních osobních iniciativ zaměstnanců;</a:t>
            </a:r>
          </a:p>
          <a:p>
            <a:pPr lvl="0" algn="just"/>
            <a:r>
              <a:rPr lang="cs-CZ" sz="1700" dirty="0"/>
              <a:t>zavedení metod plánování výroby, pracovní a výrobní dokumentace, evidence nákladů a výsledků práce, přístupy směřující k odstraňování ztrát při výrobě a další postupy</a:t>
            </a:r>
            <a:r>
              <a:rPr lang="cs-CZ" sz="1700" dirty="0" smtClean="0"/>
              <a:t>;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základem </a:t>
            </a:r>
            <a:r>
              <a:rPr lang="cs-CZ" sz="1700" dirty="0"/>
              <a:t>motivace pracovníků bylo stanovení tvrdých výkonových norem na základě zmapování spotřeby práce, stanovení úkolové mzdy, stanovení požadavků na pracovní místa, plnění stanovených postupů a příslušné výkonové normy;</a:t>
            </a:r>
          </a:p>
          <a:p>
            <a:pPr lvl="0" algn="just"/>
            <a:r>
              <a:rPr lang="cs-CZ" sz="1700" dirty="0"/>
              <a:t>minimální zájem o manažerskou práci nebo zdokonalování řídících praktik samotných manažerů. </a:t>
            </a:r>
          </a:p>
          <a:p>
            <a:pPr algn="just"/>
            <a:r>
              <a:rPr lang="cs-CZ" sz="1700" dirty="0"/>
              <a:t>Mezi hlavní představitele amerického proudu klasického managementu patřili: Frederick </a:t>
            </a:r>
            <a:r>
              <a:rPr lang="cs-CZ" sz="1700" dirty="0" err="1"/>
              <a:t>Winslow</a:t>
            </a:r>
            <a:r>
              <a:rPr lang="cs-CZ" sz="1700" dirty="0"/>
              <a:t> </a:t>
            </a:r>
            <a:r>
              <a:rPr lang="cs-CZ" sz="1700" dirty="0" err="1"/>
              <a:t>Taylor</a:t>
            </a:r>
            <a:r>
              <a:rPr lang="cs-CZ" sz="1700" dirty="0"/>
              <a:t>, Henry Ford, Henry L. </a:t>
            </a:r>
            <a:r>
              <a:rPr lang="cs-CZ" sz="1700" dirty="0" err="1"/>
              <a:t>Gantt</a:t>
            </a:r>
            <a:r>
              <a:rPr lang="cs-CZ" sz="1700" dirty="0"/>
              <a:t>, Frank B. </a:t>
            </a:r>
            <a:r>
              <a:rPr lang="cs-CZ" sz="1700" dirty="0" err="1"/>
              <a:t>Gilberth</a:t>
            </a:r>
            <a:r>
              <a:rPr lang="cs-CZ" sz="1700" dirty="0"/>
              <a:t> a Lilian M. </a:t>
            </a:r>
            <a:r>
              <a:rPr lang="cs-CZ" sz="1700" dirty="0" err="1"/>
              <a:t>Gilberthová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Evropský proud managementu </a:t>
            </a:r>
            <a:r>
              <a:rPr lang="cs-CZ" sz="1700" dirty="0"/>
              <a:t>se, oproti americkému proudu managementu, zabýval úlohou manažerů v podniku, určení funkční náplně aktivit obecného řízení, stanovení formálních pravidel řízení apod. </a:t>
            </a:r>
          </a:p>
          <a:p>
            <a:pPr algn="just"/>
            <a:r>
              <a:rPr lang="cs-CZ" sz="1700" dirty="0"/>
              <a:t>K hlavním představitelům evropského proudu klasického managementu patřili </a:t>
            </a:r>
            <a:r>
              <a:rPr lang="cs-CZ" sz="1700" dirty="0" err="1"/>
              <a:t>Henri</a:t>
            </a:r>
            <a:r>
              <a:rPr lang="cs-CZ" sz="1700" dirty="0"/>
              <a:t> </a:t>
            </a:r>
            <a:r>
              <a:rPr lang="cs-CZ" sz="1700" dirty="0" err="1"/>
              <a:t>Fayol</a:t>
            </a:r>
            <a:r>
              <a:rPr lang="cs-CZ" sz="1700" dirty="0"/>
              <a:t>, Max Weber, </a:t>
            </a:r>
            <a:r>
              <a:rPr lang="cs-CZ" sz="1700" dirty="0" err="1"/>
              <a:t>Vilfredo</a:t>
            </a:r>
            <a:r>
              <a:rPr lang="cs-CZ" sz="1700" dirty="0"/>
              <a:t> </a:t>
            </a:r>
            <a:r>
              <a:rPr lang="cs-CZ" sz="1700" dirty="0" err="1"/>
              <a:t>Pareto</a:t>
            </a:r>
            <a:r>
              <a:rPr lang="cs-CZ" sz="1700" dirty="0"/>
              <a:t>, M. </a:t>
            </a:r>
            <a:r>
              <a:rPr lang="cs-CZ" sz="1700" dirty="0" err="1"/>
              <a:t>Parker</a:t>
            </a:r>
            <a:r>
              <a:rPr lang="cs-CZ" sz="1700" dirty="0"/>
              <a:t> </a:t>
            </a:r>
            <a:r>
              <a:rPr lang="cs-CZ" sz="1700" dirty="0" err="1"/>
              <a:t>Follettová</a:t>
            </a:r>
            <a:r>
              <a:rPr lang="cs-CZ" sz="1700" dirty="0"/>
              <a:t>, Tomáš Baťa.</a:t>
            </a:r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2916</TotalTime>
  <Words>4227</Words>
  <Application>Microsoft Office PowerPoint</Application>
  <PresentationFormat>Předvádění na obrazovce (16:9)</PresentationFormat>
  <Paragraphs>271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Enriqueta</vt:lpstr>
      <vt:lpstr>Times New Roman</vt:lpstr>
      <vt:lpstr>SLU</vt:lpstr>
      <vt:lpstr>Historický vývoj managementu</vt:lpstr>
      <vt:lpstr>Základní informace k předmětu</vt:lpstr>
      <vt:lpstr>Osnova tématu</vt:lpstr>
      <vt:lpstr>Management – jeho podstata a definice</vt:lpstr>
      <vt:lpstr>Pojetí managementu jako vědní disciplíny</vt:lpstr>
      <vt:lpstr>Historický vývoj teorií managementu</vt:lpstr>
      <vt:lpstr>Etapy vývoje novodobého managementu</vt:lpstr>
      <vt:lpstr>Klasické období managementu I</vt:lpstr>
      <vt:lpstr>Klasické období managementu II</vt:lpstr>
      <vt:lpstr>Školy klasického období managementu</vt:lpstr>
      <vt:lpstr>Škola vědeckého řízení I</vt:lpstr>
      <vt:lpstr>Škola vědeckého řízení II</vt:lpstr>
      <vt:lpstr>Frederick Winslow Taylor (1856 – 1915)</vt:lpstr>
      <vt:lpstr>Henry Ford (1863 - 1947)</vt:lpstr>
      <vt:lpstr>Tomáš Baťa (1876 – 1932) I </vt:lpstr>
      <vt:lpstr>Tomáš Baťa (1876 – 1932) II </vt:lpstr>
      <vt:lpstr>Škola správního řízení </vt:lpstr>
      <vt:lpstr>Henri Fayol (1841 - 1925) I</vt:lpstr>
      <vt:lpstr>Henri Fayol (1841 - 1925) II</vt:lpstr>
      <vt:lpstr>Škola byrokratického řízení I</vt:lpstr>
      <vt:lpstr>Škola byrokratického řízení II</vt:lpstr>
      <vt:lpstr>Max Weber (1864 – 1920) </vt:lpstr>
      <vt:lpstr>Škola lidských vztahů</vt:lpstr>
      <vt:lpstr>Neoklasická teorie managementu</vt:lpstr>
      <vt:lpstr>Moderní směry vývoje managementu</vt:lpstr>
      <vt:lpstr>Management 40. – 70. let 20. století</vt:lpstr>
      <vt:lpstr>Sociální přístupy</vt:lpstr>
      <vt:lpstr>Procesní přístupy</vt:lpstr>
      <vt:lpstr>Systémové přístupy</vt:lpstr>
      <vt:lpstr>Kvantitativní přístupy</vt:lpstr>
      <vt:lpstr>Empirické přístupy</vt:lpstr>
      <vt:lpstr>Management konce dvacátého století</vt:lpstr>
      <vt:lpstr>Management počátku dvacátého prvního století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157</cp:revision>
  <dcterms:created xsi:type="dcterms:W3CDTF">2016-07-06T15:42:34Z</dcterms:created>
  <dcterms:modified xsi:type="dcterms:W3CDTF">2021-02-19T15:58:33Z</dcterms:modified>
</cp:coreProperties>
</file>