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321" r:id="rId4"/>
    <p:sldId id="322" r:id="rId5"/>
    <p:sldId id="323" r:id="rId6"/>
    <p:sldId id="324" r:id="rId7"/>
    <p:sldId id="326" r:id="rId8"/>
    <p:sldId id="327" r:id="rId9"/>
    <p:sldId id="328" r:id="rId10"/>
    <p:sldId id="330" r:id="rId11"/>
    <p:sldId id="331" r:id="rId12"/>
    <p:sldId id="329" r:id="rId13"/>
    <p:sldId id="332" r:id="rId14"/>
    <p:sldId id="333" r:id="rId15"/>
    <p:sldId id="334" r:id="rId16"/>
    <p:sldId id="335" r:id="rId17"/>
    <p:sldId id="336" r:id="rId18"/>
    <p:sldId id="337" r:id="rId19"/>
    <p:sldId id="338" r:id="rId20"/>
    <p:sldId id="339" r:id="rId21"/>
    <p:sldId id="340" r:id="rId22"/>
    <p:sldId id="342" r:id="rId23"/>
    <p:sldId id="341" r:id="rId24"/>
    <p:sldId id="343" r:id="rId25"/>
    <p:sldId id="344" r:id="rId26"/>
    <p:sldId id="345" r:id="rId27"/>
    <p:sldId id="346" r:id="rId28"/>
    <p:sldId id="347" r:id="rId29"/>
    <p:sldId id="348" r:id="rId30"/>
    <p:sldId id="349" r:id="rId31"/>
    <p:sldId id="350" r:id="rId32"/>
    <p:sldId id="351" r:id="rId33"/>
    <p:sldId id="278"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01.03.2021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Moderní přístupy </a:t>
            </a:r>
            <a:r>
              <a:rPr lang="cs-CZ" sz="4000" b="1" smtClean="0">
                <a:solidFill>
                  <a:schemeClr val="bg1"/>
                </a:solidFill>
                <a:latin typeface="Times New Roman" panose="02020603050405020304" pitchFamily="18" charset="0"/>
                <a:cs typeface="Times New Roman" panose="02020603050405020304" pitchFamily="18" charset="0"/>
              </a:rPr>
              <a:t>k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2. </a:t>
            </a:r>
            <a:r>
              <a:rPr lang="cs-CZ" sz="140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MANAGEMENT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6419"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smtClean="0"/>
              <a:t>Nejčastěji </a:t>
            </a:r>
            <a:r>
              <a:rPr lang="cs-CZ" sz="1800" dirty="0"/>
              <a:t>rozeznáváme tyto druhy </a:t>
            </a:r>
            <a:r>
              <a:rPr lang="cs-CZ" sz="1800" dirty="0" smtClean="0"/>
              <a:t>inovací:</a:t>
            </a:r>
            <a:endParaRPr lang="cs-CZ" sz="1800" dirty="0"/>
          </a:p>
          <a:p>
            <a:pPr lvl="0"/>
            <a:r>
              <a:rPr lang="cs-CZ" sz="1800" dirty="0"/>
              <a:t>produktové inovace – mohou mít podobu technicky nových produktů nebo technicky vylepšených produktů;</a:t>
            </a:r>
          </a:p>
          <a:p>
            <a:pPr lvl="0"/>
            <a:r>
              <a:rPr lang="cs-CZ" sz="1800" dirty="0"/>
              <a:t>procesní inovace;</a:t>
            </a:r>
          </a:p>
          <a:p>
            <a:pPr lvl="0"/>
            <a:r>
              <a:rPr lang="cs-CZ" sz="1800" dirty="0"/>
              <a:t>marketingové inovace;</a:t>
            </a:r>
          </a:p>
          <a:p>
            <a:pPr lvl="0"/>
            <a:r>
              <a:rPr lang="cs-CZ" sz="1800" dirty="0"/>
              <a:t>organizační inovace.</a:t>
            </a:r>
          </a:p>
          <a:p>
            <a:pPr marL="0" indent="0">
              <a:buNone/>
            </a:pPr>
            <a:r>
              <a:rPr lang="cs-CZ" sz="1800" dirty="0" smtClean="0"/>
              <a:t>Jiné </a:t>
            </a:r>
            <a:r>
              <a:rPr lang="cs-CZ" sz="1800" dirty="0"/>
              <a:t>členění používá například </a:t>
            </a:r>
            <a:r>
              <a:rPr lang="cs-CZ" sz="1800" dirty="0" err="1"/>
              <a:t>Gary</a:t>
            </a:r>
            <a:r>
              <a:rPr lang="cs-CZ" sz="1800" dirty="0"/>
              <a:t> </a:t>
            </a:r>
            <a:r>
              <a:rPr lang="cs-CZ" sz="1800" dirty="0" err="1"/>
              <a:t>Hamel</a:t>
            </a:r>
            <a:r>
              <a:rPr lang="cs-CZ" sz="1800" dirty="0"/>
              <a:t>, který vytvořil pyramidu inovací, ve které uvádí tyto typy inovací:</a:t>
            </a:r>
          </a:p>
          <a:p>
            <a:pPr lvl="0"/>
            <a:r>
              <a:rPr lang="cs-CZ" sz="1800" dirty="0"/>
              <a:t>inovace managementu;</a:t>
            </a:r>
          </a:p>
          <a:p>
            <a:pPr lvl="0"/>
            <a:r>
              <a:rPr lang="cs-CZ" sz="1800" dirty="0"/>
              <a:t>inovace strategie;</a:t>
            </a:r>
          </a:p>
          <a:p>
            <a:pPr lvl="0"/>
            <a:r>
              <a:rPr lang="cs-CZ" sz="1800" dirty="0"/>
              <a:t>inovace výrobku/služby;</a:t>
            </a:r>
          </a:p>
          <a:p>
            <a:pPr lvl="0"/>
            <a:r>
              <a:rPr lang="cs-CZ" sz="1800" dirty="0"/>
              <a:t>inovace provozních činností.</a:t>
            </a:r>
          </a:p>
          <a:p>
            <a:pPr algn="just"/>
            <a:endParaRPr lang="cs-CZ" sz="1800" dirty="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a:t>
            </a:r>
            <a:endParaRPr lang="cs-CZ" dirty="0"/>
          </a:p>
        </p:txBody>
      </p:sp>
    </p:spTree>
    <p:extLst>
      <p:ext uri="{BB962C8B-B14F-4D97-AF65-F5344CB8AC3E}">
        <p14:creationId xmlns:p14="http://schemas.microsoft.com/office/powerpoint/2010/main" val="3200207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Z kvalitativního hlediska, vytvořil František Valenta klasifikaci, která se nazývá řády </a:t>
            </a:r>
            <a:r>
              <a:rPr lang="cs-CZ" sz="1600" dirty="0" smtClean="0"/>
              <a:t>inovací</a:t>
            </a:r>
            <a:r>
              <a:rPr lang="cs-CZ" sz="1600" dirty="0"/>
              <a:t>:</a:t>
            </a:r>
          </a:p>
          <a:p>
            <a:pPr lvl="0" algn="just"/>
            <a:r>
              <a:rPr lang="cs-CZ" sz="1600" i="1" dirty="0"/>
              <a:t>racionalizační </a:t>
            </a:r>
            <a:r>
              <a:rPr lang="cs-CZ" sz="1600" i="1" dirty="0" smtClean="0"/>
              <a:t>inovace</a:t>
            </a:r>
          </a:p>
          <a:p>
            <a:pPr marL="0" lvl="0" indent="268288" algn="just">
              <a:buNone/>
            </a:pPr>
            <a:r>
              <a:rPr lang="cs-CZ" sz="1600" dirty="0" smtClean="0"/>
              <a:t>1. řád </a:t>
            </a:r>
            <a:r>
              <a:rPr lang="cs-CZ" sz="1600" dirty="0"/>
              <a:t>– kvantitativní inovace, změna kvanta;</a:t>
            </a:r>
          </a:p>
          <a:p>
            <a:pPr marL="0" lvl="0" indent="268288" algn="just">
              <a:buNone/>
            </a:pPr>
            <a:r>
              <a:rPr lang="cs-CZ" sz="1600" dirty="0" smtClean="0"/>
              <a:t>2. řád </a:t>
            </a:r>
            <a:r>
              <a:rPr lang="cs-CZ" sz="1600" dirty="0"/>
              <a:t>– intenzita, zvýšení intenzity;</a:t>
            </a:r>
          </a:p>
          <a:p>
            <a:pPr marL="0" lvl="0" indent="268288" algn="just">
              <a:buNone/>
            </a:pPr>
            <a:r>
              <a:rPr lang="cs-CZ" sz="1600" dirty="0" smtClean="0"/>
              <a:t>3. řád </a:t>
            </a:r>
            <a:r>
              <a:rPr lang="cs-CZ" sz="1600" dirty="0"/>
              <a:t>– reorganizace;</a:t>
            </a:r>
          </a:p>
          <a:p>
            <a:pPr marL="0" lvl="0" indent="268288" algn="just">
              <a:buNone/>
            </a:pPr>
            <a:r>
              <a:rPr lang="cs-CZ" sz="1600" dirty="0" smtClean="0"/>
              <a:t>4. řád </a:t>
            </a:r>
            <a:r>
              <a:rPr lang="cs-CZ" sz="1600" dirty="0"/>
              <a:t>– kvalitativní adaptace;</a:t>
            </a:r>
          </a:p>
          <a:p>
            <a:pPr lvl="0" algn="just"/>
            <a:r>
              <a:rPr lang="cs-CZ" sz="1600" i="1" dirty="0"/>
              <a:t>kvalitativní inovace</a:t>
            </a:r>
          </a:p>
          <a:p>
            <a:pPr marL="0" lvl="0" indent="268288" algn="just">
              <a:buNone/>
            </a:pPr>
            <a:r>
              <a:rPr lang="cs-CZ" sz="1600" dirty="0" smtClean="0"/>
              <a:t>5. řád </a:t>
            </a:r>
            <a:r>
              <a:rPr lang="cs-CZ" sz="1600" dirty="0"/>
              <a:t>– nová varianta;</a:t>
            </a:r>
          </a:p>
          <a:p>
            <a:pPr marL="0" lvl="0" indent="268288" algn="just">
              <a:buNone/>
            </a:pPr>
            <a:r>
              <a:rPr lang="cs-CZ" sz="1600" dirty="0" smtClean="0"/>
              <a:t>6. řád </a:t>
            </a:r>
            <a:r>
              <a:rPr lang="cs-CZ" sz="1600" dirty="0"/>
              <a:t>– nová generace;</a:t>
            </a:r>
          </a:p>
          <a:p>
            <a:pPr marL="0" lvl="0" indent="268288" algn="just">
              <a:buNone/>
            </a:pPr>
            <a:r>
              <a:rPr lang="cs-CZ" sz="1600" dirty="0" smtClean="0"/>
              <a:t>7. řád </a:t>
            </a:r>
            <a:r>
              <a:rPr lang="cs-CZ" sz="1600" dirty="0"/>
              <a:t>– nový druh;</a:t>
            </a:r>
          </a:p>
          <a:p>
            <a:pPr marL="0" lvl="0" indent="268288" algn="just">
              <a:buNone/>
            </a:pPr>
            <a:r>
              <a:rPr lang="cs-CZ" sz="1600" dirty="0" smtClean="0"/>
              <a:t>8. řád </a:t>
            </a:r>
            <a:r>
              <a:rPr lang="cs-CZ" sz="1600" dirty="0"/>
              <a:t>– nový rod;</a:t>
            </a:r>
          </a:p>
          <a:p>
            <a:pPr lvl="0" algn="just"/>
            <a:r>
              <a:rPr lang="cs-CZ" sz="1600" i="1" dirty="0"/>
              <a:t>radikální inovace </a:t>
            </a:r>
          </a:p>
          <a:p>
            <a:pPr marL="0" lvl="0" indent="268288" algn="just">
              <a:buNone/>
            </a:pPr>
            <a:r>
              <a:rPr lang="cs-CZ" sz="1600" dirty="0" smtClean="0"/>
              <a:t>9. řád </a:t>
            </a:r>
            <a:r>
              <a:rPr lang="cs-CZ" sz="1600" dirty="0"/>
              <a:t>– nový kmen, nový přístup</a:t>
            </a:r>
          </a:p>
          <a:p>
            <a:pPr algn="just"/>
            <a:endParaRPr lang="cs-CZ" sz="1600" dirty="0"/>
          </a:p>
          <a:p>
            <a:pPr lvl="0" algn="just"/>
            <a:endParaRPr lang="cs-CZ" sz="1600" dirty="0" smtClean="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III</a:t>
            </a:r>
            <a:endParaRPr lang="cs-CZ" dirty="0"/>
          </a:p>
        </p:txBody>
      </p:sp>
    </p:spTree>
    <p:extLst>
      <p:ext uri="{BB962C8B-B14F-4D97-AF65-F5344CB8AC3E}">
        <p14:creationId xmlns:p14="http://schemas.microsoft.com/office/powerpoint/2010/main" val="1521770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smtClean="0"/>
              <a:t>Management </a:t>
            </a:r>
            <a:r>
              <a:rPr lang="cs-CZ" sz="1800" b="1" dirty="0"/>
              <a:t>inovací </a:t>
            </a:r>
            <a:r>
              <a:rPr lang="cs-CZ" sz="1800" dirty="0"/>
              <a:t>se zabývá problematikou řízení inovací a inovačních aktivit v organizaci. </a:t>
            </a:r>
            <a:endParaRPr lang="cs-CZ" sz="1800" dirty="0" smtClean="0"/>
          </a:p>
          <a:p>
            <a:pPr lvl="0" algn="just"/>
            <a:r>
              <a:rPr lang="cs-CZ" sz="1800" b="1" dirty="0"/>
              <a:t>Management inovací </a:t>
            </a:r>
            <a:r>
              <a:rPr lang="cs-CZ" sz="1800" dirty="0"/>
              <a:t>je manažerskou disciplínou, která představuje komplex aktivit spojených s procesem, který začíná iniciací inovací a končí komerčním uplatněním </a:t>
            </a:r>
            <a:r>
              <a:rPr lang="cs-CZ" sz="1800" dirty="0" smtClean="0"/>
              <a:t>inovací. </a:t>
            </a:r>
          </a:p>
          <a:p>
            <a:pPr lvl="0" algn="just"/>
            <a:r>
              <a:rPr lang="cs-CZ" sz="1800" dirty="0" smtClean="0"/>
              <a:t>Předmětem </a:t>
            </a:r>
            <a:r>
              <a:rPr lang="cs-CZ" sz="1800" dirty="0"/>
              <a:t>tohoto managementu jsou inovace, které jsou chápány jako hluboké, kvalitativní změny v různých oblastech organizace a společnosti. </a:t>
            </a:r>
            <a:endParaRPr lang="cs-CZ" sz="1800" dirty="0" smtClean="0"/>
          </a:p>
          <a:p>
            <a:pPr lvl="0" algn="just"/>
            <a:r>
              <a:rPr lang="cs-CZ" sz="1800" dirty="0" smtClean="0"/>
              <a:t>Ne </a:t>
            </a:r>
            <a:r>
              <a:rPr lang="cs-CZ" sz="1800" dirty="0"/>
              <a:t>každá změna může být chápána jako inovace. Aby změna byla změnou inovační, tak musí splňovat určitá kritéria z hlediska kvality a hloubky změny. Z tohoto důvodu jsou inovace různě klasifikovány a členěny do tříd</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IV</a:t>
            </a:r>
            <a:endParaRPr lang="cs-CZ" dirty="0"/>
          </a:p>
        </p:txBody>
      </p:sp>
    </p:spTree>
    <p:extLst>
      <p:ext uri="{BB962C8B-B14F-4D97-AF65-F5344CB8AC3E}">
        <p14:creationId xmlns:p14="http://schemas.microsoft.com/office/powerpoint/2010/main" val="8893366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a:t>
            </a:r>
            <a:r>
              <a:rPr lang="cs-CZ" sz="1800" dirty="0" smtClean="0"/>
              <a:t>K</a:t>
            </a:r>
            <a:r>
              <a:rPr lang="cs-CZ" sz="1800" dirty="0"/>
              <a:t>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smtClean="0"/>
              <a:t>Data </a:t>
            </a:r>
            <a:r>
              <a:rPr lang="cs-CZ" sz="1800" dirty="0"/>
              <a:t>můžeme členit podle následujících kritérií (Kozel a kol., 2006):</a:t>
            </a:r>
          </a:p>
          <a:p>
            <a:pPr lvl="0" algn="just"/>
            <a:r>
              <a:rPr lang="cs-CZ" sz="1800" dirty="0"/>
              <a:t>podle zdroje – sekundární, primární;</a:t>
            </a:r>
          </a:p>
          <a:p>
            <a:pPr lvl="0" algn="just"/>
            <a:r>
              <a:rPr lang="cs-CZ" sz="1800" dirty="0"/>
              <a:t>podle formy vyjádření dat (měřitelnost) – kvantitativní, kvalitativní;</a:t>
            </a:r>
          </a:p>
          <a:p>
            <a:pPr lvl="0" algn="just"/>
            <a:r>
              <a:rPr lang="cs-CZ" sz="1800" dirty="0"/>
              <a:t>podle charakteru – hard data, soft data;</a:t>
            </a:r>
          </a:p>
          <a:p>
            <a:pPr lvl="0" algn="just"/>
            <a:r>
              <a:rPr lang="cs-CZ" sz="1800" dirty="0"/>
              <a:t>podle časového hlediska – stavová, toková;</a:t>
            </a:r>
          </a:p>
          <a:p>
            <a:pPr lvl="0" algn="just"/>
            <a:r>
              <a:rPr lang="cs-CZ" sz="1800" dirty="0"/>
              <a:t>z hlediska závislosti – data na sobě nezávislá, data na sobě závislá;</a:t>
            </a:r>
          </a:p>
          <a:p>
            <a:pPr lvl="0" algn="just"/>
            <a:r>
              <a:rPr lang="cs-CZ" sz="1800" dirty="0"/>
              <a:t>podle formy zpracování dat – data agregovaná, data neagregovaná;</a:t>
            </a:r>
          </a:p>
          <a:p>
            <a:pPr algn="just"/>
            <a:r>
              <a:rPr lang="cs-CZ" sz="1800" dirty="0"/>
              <a:t>data podle obsahu – fakta, znalosti, názory, záměry, motivy</a:t>
            </a:r>
            <a:r>
              <a:rPr lang="cs-CZ" sz="1800" dirty="0" smtClean="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a:t>
            </a:r>
            <a:endParaRPr lang="cs-CZ" dirty="0"/>
          </a:p>
        </p:txBody>
      </p:sp>
    </p:spTree>
    <p:extLst>
      <p:ext uri="{BB962C8B-B14F-4D97-AF65-F5344CB8AC3E}">
        <p14:creationId xmlns:p14="http://schemas.microsoft.com/office/powerpoint/2010/main" val="38769960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a:t>
            </a:r>
            <a:r>
              <a:rPr lang="cs-CZ" sz="1800" b="1" dirty="0" smtClean="0"/>
              <a:t>management </a:t>
            </a:r>
            <a:r>
              <a:rPr lang="cs-CZ" sz="1800" dirty="0"/>
              <a:t>lze definovat jako transdisciplinárně pojatý soubor poznatků, metod a doporučení systémových přístupů informatiky, které pomáhají vhodně realizovat informační procesy manažerského myšlení a jednání k dosažení cílů uvažované </a:t>
            </a:r>
            <a:r>
              <a:rPr lang="cs-CZ" sz="1800" dirty="0" smtClean="0"/>
              <a:t>organizace.</a:t>
            </a:r>
          </a:p>
          <a:p>
            <a:pPr algn="just"/>
            <a:r>
              <a:rPr lang="cs-CZ" sz="1800" dirty="0"/>
              <a:t>Informační </a:t>
            </a:r>
            <a:r>
              <a:rPr lang="cs-CZ" sz="1800" dirty="0" smtClean="0"/>
              <a:t>management </a:t>
            </a:r>
            <a:r>
              <a:rPr lang="cs-CZ" sz="1800" dirty="0"/>
              <a:t>se zabývá řízením informací v organizaci. </a:t>
            </a:r>
            <a:r>
              <a:rPr lang="cs-CZ" sz="1800" dirty="0" smtClean="0"/>
              <a:t>Cílem </a:t>
            </a:r>
            <a:r>
              <a:rPr lang="cs-CZ" sz="1800" dirty="0"/>
              <a:t>informačního managementu je řízení a správa informačního systému organizace. </a:t>
            </a:r>
            <a:r>
              <a:rPr lang="cs-CZ" sz="1800" dirty="0" smtClean="0"/>
              <a:t>Informační </a:t>
            </a:r>
            <a:r>
              <a:rPr lang="cs-CZ" sz="1800" dirty="0"/>
              <a:t>management v současném pojetí je úzce spojen s rozvojem informačních technologií a s explicitními znalostmi. Informační technologie je souhrn hardwarového, softwarového, databázového a komunikačního vybavení podniku</a:t>
            </a:r>
            <a:r>
              <a:rPr lang="cs-CZ" sz="1800" dirty="0" smtClean="0"/>
              <a:t>.</a:t>
            </a:r>
          </a:p>
          <a:p>
            <a:pPr algn="just"/>
            <a:r>
              <a:rPr lang="cs-CZ" sz="1800" dirty="0"/>
              <a:t>Význam informačního managementu je strategický, podpůrný, vytváří infrastrukturu systému řízení organizace a působí na všech úrovních řízení organizace.</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a:t>
            </a:r>
            <a:endParaRPr lang="cs-CZ" dirty="0"/>
          </a:p>
        </p:txBody>
      </p:sp>
    </p:spTree>
    <p:extLst>
      <p:ext uri="{BB962C8B-B14F-4D97-AF65-F5344CB8AC3E}">
        <p14:creationId xmlns:p14="http://schemas.microsoft.com/office/powerpoint/2010/main" val="1033161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manažer</a:t>
            </a:r>
            <a:r>
              <a:rPr lang="cs-CZ" sz="1800" dirty="0"/>
              <a:t> představuje osobu, která je plně zodpovědná za kvalitu a rozvoj informačního systému dané organizace</a:t>
            </a:r>
            <a:r>
              <a:rPr lang="cs-CZ" sz="1800" dirty="0" smtClean="0"/>
              <a:t>. </a:t>
            </a:r>
          </a:p>
          <a:p>
            <a:pPr marL="0" indent="0" algn="just">
              <a:buNone/>
            </a:pPr>
            <a:r>
              <a:rPr lang="cs-CZ" sz="1800" dirty="0" smtClean="0"/>
              <a:t>Úkolem </a:t>
            </a:r>
            <a:r>
              <a:rPr lang="cs-CZ" sz="1800" dirty="0"/>
              <a:t>informačního manažera je mimo </a:t>
            </a:r>
            <a:r>
              <a:rPr lang="cs-CZ" sz="1800" dirty="0" smtClean="0"/>
              <a:t>jiné:</a:t>
            </a:r>
            <a:endParaRPr lang="cs-CZ" sz="1800" dirty="0"/>
          </a:p>
          <a:p>
            <a:pPr lvl="0" algn="just"/>
            <a:r>
              <a:rPr lang="cs-CZ" sz="1800" dirty="0" smtClean="0"/>
              <a:t>registrovat </a:t>
            </a:r>
            <a:r>
              <a:rPr lang="cs-CZ" sz="1800" dirty="0"/>
              <a:t>relevantní obsahové a informační změny uvnitř organizace a v jejím okolí; </a:t>
            </a:r>
          </a:p>
          <a:p>
            <a:pPr lvl="0" algn="just"/>
            <a:r>
              <a:rPr lang="cs-CZ" sz="1800" dirty="0"/>
              <a:t>být zodpovědný za technické, programové, organizační, datové a lidské zdroje informačního systému;</a:t>
            </a:r>
          </a:p>
          <a:p>
            <a:pPr lvl="0" algn="just"/>
            <a:r>
              <a:rPr lang="cs-CZ" sz="1800" dirty="0"/>
              <a:t>prakticky realizovat zvolené informační strategie;</a:t>
            </a:r>
          </a:p>
          <a:p>
            <a:pPr lvl="0" algn="just"/>
            <a:r>
              <a:rPr lang="cs-CZ" sz="1800" dirty="0"/>
              <a:t>vychovávat manažery a ostatní zaměstnance ve využívání IS/ICT;</a:t>
            </a:r>
          </a:p>
          <a:p>
            <a:pPr lvl="0" algn="just"/>
            <a:r>
              <a:rPr lang="cs-CZ" sz="1800" dirty="0"/>
              <a:t>vytvářet finanční rezervy na inovaci IS/ICT;</a:t>
            </a:r>
          </a:p>
          <a:p>
            <a:pPr lvl="0" algn="just"/>
            <a:r>
              <a:rPr lang="cs-CZ" sz="1800" dirty="0"/>
              <a:t>chránit informační systém proti narušení dat a úniku informací;</a:t>
            </a:r>
          </a:p>
          <a:p>
            <a:pPr lvl="0" algn="just"/>
            <a:r>
              <a:rPr lang="cs-CZ" sz="1800" dirty="0"/>
              <a:t>vybírat systémového integrátora nebo poskytovatele outsourcingových služeb. </a:t>
            </a:r>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III</a:t>
            </a:r>
            <a:endParaRPr lang="cs-CZ" dirty="0"/>
          </a:p>
        </p:txBody>
      </p:sp>
    </p:spTree>
    <p:extLst>
      <p:ext uri="{BB962C8B-B14F-4D97-AF65-F5344CB8AC3E}">
        <p14:creationId xmlns:p14="http://schemas.microsoft.com/office/powerpoint/2010/main" val="11951778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 hlavní úkoly informačního managementu patří:</a:t>
            </a:r>
          </a:p>
          <a:p>
            <a:pPr lvl="0" algn="just"/>
            <a:r>
              <a:rPr lang="cs-CZ" sz="1800" dirty="0"/>
              <a:t>tvorba strategie informačního systému ve vazbě na podnikovou strategii;</a:t>
            </a:r>
          </a:p>
          <a:p>
            <a:pPr lvl="0" algn="just"/>
            <a:r>
              <a:rPr lang="cs-CZ" sz="1800" dirty="0"/>
              <a:t>dlouhodobé plánování rozvoje informačního systému;</a:t>
            </a:r>
          </a:p>
          <a:p>
            <a:pPr lvl="0" algn="just"/>
            <a:r>
              <a:rPr lang="cs-CZ" sz="1800" dirty="0"/>
              <a:t>zvládnutí informačních technologií a jejich aplikačních možností;</a:t>
            </a:r>
          </a:p>
          <a:p>
            <a:pPr lvl="0" algn="just"/>
            <a:r>
              <a:rPr lang="cs-CZ" sz="1800" dirty="0"/>
              <a:t>řízení projektů zavádění informačních technologií;</a:t>
            </a:r>
          </a:p>
          <a:p>
            <a:pPr lvl="0" algn="just"/>
            <a:r>
              <a:rPr lang="cs-CZ" sz="1800" dirty="0"/>
              <a:t>zapojení uživatelů do zavádění a vývoje projektů informačních technologií;</a:t>
            </a:r>
          </a:p>
          <a:p>
            <a:pPr lvl="0" algn="just"/>
            <a:r>
              <a:rPr lang="cs-CZ" sz="1800" dirty="0"/>
              <a:t>výchova uživatelů informačních technologií.</a:t>
            </a:r>
          </a:p>
          <a:p>
            <a:pPr algn="just"/>
            <a:endParaRPr lang="cs-CZ" sz="1800" dirty="0" smtClean="0"/>
          </a:p>
          <a:p>
            <a:pPr algn="just"/>
            <a:r>
              <a:rPr lang="cs-CZ" sz="1800" dirty="0" smtClean="0"/>
              <a:t>K</a:t>
            </a:r>
            <a:r>
              <a:rPr lang="cs-CZ" sz="1800" dirty="0"/>
              <a:t> zajištění účelné a účinné funkce informačního manažera je potřeba, </a:t>
            </a:r>
            <a:r>
              <a:rPr lang="cs-CZ" sz="1800" dirty="0" smtClean="0"/>
              <a:t>aby </a:t>
            </a:r>
            <a:r>
              <a:rPr lang="cs-CZ" sz="1800" dirty="0"/>
              <a:t>byl členem vrcholového vedení organizace a disponoval adekvátním finančním fondem na údržbu a rozvoj informačního systému a informačních a komunikačních technologií. </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Informační management IV</a:t>
            </a:r>
            <a:endParaRPr lang="cs-CZ" dirty="0"/>
          </a:p>
        </p:txBody>
      </p:sp>
    </p:spTree>
    <p:extLst>
      <p:ext uri="{BB962C8B-B14F-4D97-AF65-F5344CB8AC3E}">
        <p14:creationId xmlns:p14="http://schemas.microsoft.com/office/powerpoint/2010/main" val="3736414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smtClean="0"/>
              <a:t>Definice jakosti z</a:t>
            </a:r>
            <a:r>
              <a:rPr lang="cs-CZ" sz="1800" dirty="0"/>
              <a:t> normy ČSN EN ISO </a:t>
            </a:r>
            <a:r>
              <a:rPr lang="cs-CZ" sz="1800" dirty="0" smtClean="0"/>
              <a:t>9000:2006 říká</a:t>
            </a:r>
            <a:r>
              <a:rPr lang="cs-CZ" sz="1800" dirty="0"/>
              <a:t>,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endParaRPr lang="cs-CZ" sz="1800" dirty="0" smtClean="0"/>
          </a:p>
          <a:p>
            <a:pPr lvl="0" algn="just"/>
            <a:r>
              <a:rPr lang="cs-CZ" sz="1800" dirty="0" smtClean="0"/>
              <a:t>Management </a:t>
            </a:r>
            <a:r>
              <a:rPr lang="cs-CZ" sz="1800" dirty="0"/>
              <a:t>jakosti se zabývá problematikou jakosti v celé její šíři a </a:t>
            </a:r>
            <a:r>
              <a:rPr lang="cs-CZ" sz="1800" dirty="0" smtClean="0"/>
              <a:t>komplexnosti.</a:t>
            </a:r>
          </a:p>
          <a:p>
            <a:pPr lvl="0" algn="just"/>
            <a:r>
              <a:rPr lang="cs-CZ" sz="1800" b="1" dirty="0"/>
              <a:t>Management jakosti</a:t>
            </a:r>
            <a:r>
              <a:rPr lang="cs-CZ" sz="1800" dirty="0"/>
              <a:t>, který představuje komplex aktivit zaměřených na zvyšování a udržování jakosti v podniku, je realizován prostřednictvím tří koncepcí, a to odvětvových standardů, norem ISO a koncepce TQM.</a:t>
            </a:r>
            <a:endParaRPr lang="cs-CZ" sz="1800" dirty="0" smtClean="0"/>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a:t>
            </a:r>
            <a:endParaRPr lang="cs-CZ" dirty="0"/>
          </a:p>
        </p:txBody>
      </p:sp>
    </p:spTree>
    <p:extLst>
      <p:ext uri="{BB962C8B-B14F-4D97-AF65-F5344CB8AC3E}">
        <p14:creationId xmlns:p14="http://schemas.microsoft.com/office/powerpoint/2010/main" val="1644338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jakosti </a:t>
            </a:r>
            <a:r>
              <a:rPr lang="cs-CZ" sz="1800" dirty="0" smtClean="0"/>
              <a:t>může </a:t>
            </a:r>
            <a:r>
              <a:rPr lang="cs-CZ" sz="1800" dirty="0"/>
              <a:t>být definován jako koordinované činnosti pro vedení a řízení organizace, které se týkají jakosti. </a:t>
            </a:r>
            <a:r>
              <a:rPr lang="cs-CZ" sz="1800" dirty="0" smtClean="0"/>
              <a:t>Management </a:t>
            </a:r>
            <a:r>
              <a:rPr lang="cs-CZ" sz="1800" dirty="0"/>
              <a:t>jakosti je soubor vzájemně provázaných prvků, které jsou nedílnou součástí celkového systému řízení organizací, a který má garantovat maximalizaci spokojenosti zainteresovaných stran při minimální spotřebě </a:t>
            </a:r>
            <a:r>
              <a:rPr lang="cs-CZ" sz="1800" dirty="0" smtClean="0"/>
              <a:t>zdrojů.</a:t>
            </a:r>
          </a:p>
          <a:p>
            <a:pPr lvl="0" algn="just"/>
            <a:r>
              <a:rPr lang="cs-CZ" sz="1800" dirty="0" smtClean="0"/>
              <a:t>Činnosti </a:t>
            </a:r>
            <a:r>
              <a:rPr lang="cs-CZ" sz="1800" dirty="0"/>
              <a:t>spojené s managementem jakosti norma ČSN EN ISO 9000:2006 člení do čtyř hlavních souborů označovaných jako plánování, řízení, prokazování a zlepšování jakosti. Zatímco plánování jakosti můžeme chápat jako strategický soubor procesů, tak řízení a prokazování jakosti jsou činnosti charakteru operativního. </a:t>
            </a:r>
            <a:endParaRPr lang="cs-CZ" sz="1800" dirty="0" smtClean="0"/>
          </a:p>
          <a:p>
            <a:pPr lvl="0" algn="just"/>
            <a:r>
              <a:rPr lang="cs-CZ" sz="1800" dirty="0" smtClean="0"/>
              <a:t>Zlepšování </a:t>
            </a:r>
            <a:r>
              <a:rPr lang="cs-CZ" sz="1800" dirty="0"/>
              <a:t>jakosti se chápe jako činnosti, které vedou k dosažení nové, vyšší úrovně uspokojováním požadavků zákazníků a dalších zainteresovaných subjektů (jako jsou zaměstnanci, dodavatelé, vlastníci, společnost</a:t>
            </a:r>
            <a:r>
              <a:rPr lang="cs-CZ" sz="1800" dirty="0" smtClean="0"/>
              <a:t>).</a:t>
            </a:r>
          </a:p>
          <a:p>
            <a:pPr lvl="0" algn="just"/>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a:t>
            </a:r>
            <a:endParaRPr lang="cs-CZ" dirty="0"/>
          </a:p>
        </p:txBody>
      </p:sp>
    </p:spTree>
    <p:extLst>
      <p:ext uri="{BB962C8B-B14F-4D97-AF65-F5344CB8AC3E}">
        <p14:creationId xmlns:p14="http://schemas.microsoft.com/office/powerpoint/2010/main" val="3991091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Základní principy moderního managementu jakosti</a:t>
            </a:r>
            <a:r>
              <a:rPr lang="cs-CZ" sz="1800" dirty="0"/>
              <a:t> (Nenadál a kol., 2016):</a:t>
            </a:r>
          </a:p>
          <a:p>
            <a:pPr lvl="0"/>
            <a:r>
              <a:rPr lang="cs-CZ" sz="1800" dirty="0"/>
              <a:t>zaměření na zákazníka;</a:t>
            </a:r>
          </a:p>
          <a:p>
            <a:pPr lvl="0"/>
            <a:r>
              <a:rPr lang="cs-CZ" sz="1800" dirty="0"/>
              <a:t>vůdcovství;</a:t>
            </a:r>
          </a:p>
          <a:p>
            <a:pPr lvl="0"/>
            <a:r>
              <a:rPr lang="cs-CZ" sz="1800" dirty="0"/>
              <a:t>zapojení zaměstnanců;</a:t>
            </a:r>
          </a:p>
          <a:p>
            <a:pPr lvl="0"/>
            <a:r>
              <a:rPr lang="cs-CZ" sz="1800" dirty="0"/>
              <a:t>učení se;</a:t>
            </a:r>
          </a:p>
          <a:p>
            <a:pPr lvl="0"/>
            <a:r>
              <a:rPr lang="cs-CZ" sz="1800" dirty="0"/>
              <a:t>flexibilita;</a:t>
            </a:r>
          </a:p>
          <a:p>
            <a:pPr lvl="0"/>
            <a:r>
              <a:rPr lang="cs-CZ" sz="1800" dirty="0"/>
              <a:t>procesní přístup;</a:t>
            </a:r>
          </a:p>
          <a:p>
            <a:pPr lvl="0"/>
            <a:r>
              <a:rPr lang="cs-CZ" sz="1800" dirty="0"/>
              <a:t>systémový přístup k managementu;</a:t>
            </a:r>
          </a:p>
          <a:p>
            <a:pPr lvl="0"/>
            <a:r>
              <a:rPr lang="cs-CZ" sz="1800" dirty="0"/>
              <a:t>neustálé zlepšování;</a:t>
            </a:r>
          </a:p>
          <a:p>
            <a:pPr lvl="0"/>
            <a:r>
              <a:rPr lang="cs-CZ" sz="1800" dirty="0"/>
              <a:t>management na základě faktů;</a:t>
            </a:r>
          </a:p>
          <a:p>
            <a:pPr lvl="0"/>
            <a:r>
              <a:rPr lang="cs-CZ" sz="1800" dirty="0"/>
              <a:t>vzájemně prospěšné vztahy s dodavateli;</a:t>
            </a:r>
          </a:p>
          <a:p>
            <a:r>
              <a:rPr lang="cs-CZ" sz="1800" dirty="0"/>
              <a:t>společenská odpovědnost.</a:t>
            </a:r>
            <a:endParaRPr lang="cs-CZ" sz="1800" dirty="0" smtClean="0"/>
          </a:p>
          <a:p>
            <a:pPr algn="just"/>
            <a:endParaRPr lang="cs-CZ" sz="1800" dirty="0"/>
          </a:p>
          <a:p>
            <a:pPr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III</a:t>
            </a:r>
            <a:endParaRPr lang="cs-CZ" dirty="0"/>
          </a:p>
        </p:txBody>
      </p:sp>
    </p:spTree>
    <p:extLst>
      <p:ext uri="{BB962C8B-B14F-4D97-AF65-F5344CB8AC3E}">
        <p14:creationId xmlns:p14="http://schemas.microsoft.com/office/powerpoint/2010/main" val="259319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800" dirty="0" smtClean="0">
                <a:solidFill>
                  <a:srgbClr val="307871"/>
                </a:solidFill>
                <a:latin typeface="Times New Roman" panose="02020603050405020304" pitchFamily="18" charset="0"/>
                <a:cs typeface="Times New Roman" panose="02020603050405020304" pitchFamily="18" charset="0"/>
              </a:rPr>
              <a:t>Management změny</a:t>
            </a:r>
          </a:p>
          <a:p>
            <a:r>
              <a:rPr lang="cs-CZ" altLang="cs-CZ" sz="1800" dirty="0" smtClean="0">
                <a:solidFill>
                  <a:srgbClr val="307871"/>
                </a:solidFill>
                <a:latin typeface="Times New Roman" panose="02020603050405020304" pitchFamily="18" charset="0"/>
                <a:cs typeface="Times New Roman" panose="02020603050405020304" pitchFamily="18" charset="0"/>
              </a:rPr>
              <a:t>Management znalostí</a:t>
            </a:r>
          </a:p>
          <a:p>
            <a:r>
              <a:rPr lang="cs-CZ" altLang="cs-CZ" sz="1800" dirty="0">
                <a:solidFill>
                  <a:srgbClr val="307871"/>
                </a:solidFill>
                <a:latin typeface="Times New Roman" panose="02020603050405020304" pitchFamily="18" charset="0"/>
                <a:cs typeface="Times New Roman" panose="02020603050405020304" pitchFamily="18" charset="0"/>
              </a:rPr>
              <a:t>Procesní management</a:t>
            </a:r>
          </a:p>
          <a:p>
            <a:r>
              <a:rPr lang="cs-CZ" altLang="cs-CZ" sz="1800" dirty="0" smtClean="0">
                <a:solidFill>
                  <a:srgbClr val="307871"/>
                </a:solidFill>
                <a:latin typeface="Times New Roman" panose="02020603050405020304" pitchFamily="18" charset="0"/>
                <a:cs typeface="Times New Roman" panose="02020603050405020304" pitchFamily="18" charset="0"/>
              </a:rPr>
              <a:t>Management inovací</a:t>
            </a:r>
          </a:p>
          <a:p>
            <a:r>
              <a:rPr lang="cs-CZ" altLang="cs-CZ" sz="1800" dirty="0" smtClean="0">
                <a:solidFill>
                  <a:srgbClr val="307871"/>
                </a:solidFill>
                <a:latin typeface="Times New Roman" panose="02020603050405020304" pitchFamily="18" charset="0"/>
                <a:cs typeface="Times New Roman" panose="02020603050405020304" pitchFamily="18" charset="0"/>
              </a:rPr>
              <a:t>Informační management</a:t>
            </a:r>
          </a:p>
          <a:p>
            <a:r>
              <a:rPr lang="cs-CZ" altLang="cs-CZ" sz="1800" dirty="0" smtClean="0">
                <a:solidFill>
                  <a:srgbClr val="307871"/>
                </a:solidFill>
                <a:latin typeface="Times New Roman" panose="02020603050405020304" pitchFamily="18" charset="0"/>
                <a:cs typeface="Times New Roman" panose="02020603050405020304" pitchFamily="18" charset="0"/>
              </a:rPr>
              <a:t>Management jakosti</a:t>
            </a:r>
          </a:p>
          <a:p>
            <a:r>
              <a:rPr lang="cs-CZ" altLang="cs-CZ" sz="1800" dirty="0" smtClean="0">
                <a:solidFill>
                  <a:srgbClr val="307871"/>
                </a:solidFill>
                <a:latin typeface="Times New Roman" panose="02020603050405020304" pitchFamily="18" charset="0"/>
                <a:cs typeface="Times New Roman" panose="02020603050405020304" pitchFamily="18" charset="0"/>
              </a:rPr>
              <a:t>Environmentální management</a:t>
            </a:r>
          </a:p>
          <a:p>
            <a:r>
              <a:rPr lang="cs-CZ" altLang="cs-CZ" sz="1800" dirty="0" smtClean="0">
                <a:solidFill>
                  <a:srgbClr val="307871"/>
                </a:solidFill>
                <a:latin typeface="Times New Roman" panose="02020603050405020304" pitchFamily="18" charset="0"/>
                <a:cs typeface="Times New Roman" panose="02020603050405020304" pitchFamily="18" charset="0"/>
              </a:rPr>
              <a:t>Strategický management</a:t>
            </a:r>
          </a:p>
          <a:p>
            <a:r>
              <a:rPr lang="cs-CZ" altLang="cs-CZ" sz="1800" dirty="0">
                <a:solidFill>
                  <a:srgbClr val="307871"/>
                </a:solidFill>
                <a:latin typeface="Times New Roman" panose="02020603050405020304" pitchFamily="18" charset="0"/>
                <a:cs typeface="Times New Roman" panose="02020603050405020304" pitchFamily="18" charset="0"/>
              </a:rPr>
              <a:t>Management rizika</a:t>
            </a:r>
          </a:p>
          <a:p>
            <a:r>
              <a:rPr lang="cs-CZ" altLang="cs-CZ" sz="1800" dirty="0" smtClean="0">
                <a:solidFill>
                  <a:srgbClr val="307871"/>
                </a:solidFill>
                <a:latin typeface="Times New Roman" panose="02020603050405020304" pitchFamily="18" charset="0"/>
                <a:cs typeface="Times New Roman" panose="02020603050405020304" pitchFamily="18" charset="0"/>
              </a:rPr>
              <a:t>Krizový management</a:t>
            </a:r>
          </a:p>
          <a:p>
            <a:endParaRPr lang="cs-CZ" altLang="cs-CZ" sz="1800" dirty="0" smtClean="0">
              <a:solidFill>
                <a:srgbClr val="307871"/>
              </a:solidFill>
              <a:latin typeface="Times New Roman" panose="02020603050405020304" pitchFamily="18" charset="0"/>
              <a:cs typeface="Times New Roman" panose="02020603050405020304" pitchFamily="18" charset="0"/>
            </a:endParaRPr>
          </a:p>
          <a:p>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Osnova tématu</a:t>
            </a:r>
            <a:endParaRPr lang="cs-CZ"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IV</a:t>
            </a:r>
            <a:endParaRPr lang="cs-CZ" dirty="0"/>
          </a:p>
        </p:txBody>
      </p:sp>
    </p:spTree>
    <p:extLst>
      <p:ext uri="{BB962C8B-B14F-4D97-AF65-F5344CB8AC3E}">
        <p14:creationId xmlns:p14="http://schemas.microsoft.com/office/powerpoint/2010/main" val="1282849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smtClean="0"/>
              <a:t>Ve </a:t>
            </a:r>
            <a:r>
              <a:rPr lang="cs-CZ" sz="1800" dirty="0"/>
              <a:t>světě se uplatňují tři základní koncepce managementu jakosti, a to jsou odvětvové standardy, normy ISO, koncepce TQM</a:t>
            </a:r>
            <a:r>
              <a:rPr lang="cs-CZ" sz="1800" dirty="0" smtClean="0"/>
              <a:t>.</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smtClean="0"/>
              <a:t>Koncepce </a:t>
            </a:r>
            <a:r>
              <a:rPr lang="cs-CZ" sz="1800" b="1" dirty="0"/>
              <a:t>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a:t>
            </a:r>
            <a:endParaRPr lang="cs-CZ" dirty="0"/>
          </a:p>
        </p:txBody>
      </p:sp>
    </p:spTree>
    <p:extLst>
      <p:ext uri="{BB962C8B-B14F-4D97-AF65-F5344CB8AC3E}">
        <p14:creationId xmlns:p14="http://schemas.microsoft.com/office/powerpoint/2010/main" val="24537260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Mezi základní charakteristiky </a:t>
            </a:r>
            <a:r>
              <a:rPr lang="cs-CZ" sz="1700" dirty="0" smtClean="0"/>
              <a:t>koncepce ISO norem </a:t>
            </a:r>
            <a:r>
              <a:rPr lang="cs-CZ" sz="1700" dirty="0"/>
              <a:t>patří:</a:t>
            </a:r>
          </a:p>
          <a:p>
            <a:pPr lvl="0" algn="just"/>
            <a:r>
              <a:rPr lang="cs-CZ" sz="1700" dirty="0"/>
              <a:t>normy ISO řady 9000 mají univerzální (generický) charakter, což znamená, že jejich aplikace nezávisí ani na charakteru procesů, ani na povaze výrobků;</a:t>
            </a:r>
          </a:p>
          <a:p>
            <a:pPr lvl="0" algn="just"/>
            <a:r>
              <a:rPr lang="cs-CZ" sz="1700" dirty="0"/>
              <a:t>normy ISO řady 9000 nejsou závazné, ale pouze doporučující.</a:t>
            </a:r>
          </a:p>
          <a:p>
            <a:pPr marL="0" indent="0" algn="just">
              <a:buNone/>
            </a:pPr>
            <a:r>
              <a:rPr lang="cs-CZ" sz="1700" dirty="0" smtClean="0"/>
              <a:t>Soustava </a:t>
            </a:r>
            <a:r>
              <a:rPr lang="cs-CZ" sz="1700" dirty="0"/>
              <a:t>norem ISO 9000:2000, která je v České republice zavedena jako ČSN EN ISO řady 9000 (česká verze byla poprvé vydána v roce 2001) je v současnosti tvořena základním souborem čtyř norem:</a:t>
            </a:r>
          </a:p>
          <a:p>
            <a:pPr lvl="0" algn="just"/>
            <a:r>
              <a:rPr lang="cs-CZ" sz="1700" dirty="0"/>
              <a:t>ISO 9000:2005 Systémy managementu kvality – Základní principy a slovník;</a:t>
            </a:r>
          </a:p>
          <a:p>
            <a:pPr lvl="0" algn="just"/>
            <a:r>
              <a:rPr lang="cs-CZ" sz="1700" dirty="0"/>
              <a:t>ISO 9001:2000 Systémy managementu jakosti – Požadavky;</a:t>
            </a:r>
          </a:p>
          <a:p>
            <a:pPr lvl="0" algn="just"/>
            <a:r>
              <a:rPr lang="cs-CZ" sz="1700" dirty="0"/>
              <a:t>ISO 9004:2000 Systémy managementu jakosti – Směrnice pro zlepšování výkonnosti;</a:t>
            </a:r>
          </a:p>
          <a:p>
            <a:pPr lvl="0" algn="just"/>
            <a:r>
              <a:rPr lang="cs-CZ" sz="1700" dirty="0"/>
              <a:t>ISO 19011:2002 Směrnice pro </a:t>
            </a:r>
            <a:r>
              <a:rPr lang="cs-CZ" sz="1700" dirty="0" err="1"/>
              <a:t>auditování</a:t>
            </a:r>
            <a:r>
              <a:rPr lang="cs-CZ" sz="1700" dirty="0"/>
              <a:t> systémů managementu jakosti a systémů environmentálního managementu.</a:t>
            </a:r>
          </a:p>
          <a:p>
            <a:pPr lvl="0" algn="just"/>
            <a:endParaRPr lang="cs-CZ" sz="1700" dirty="0" smtClean="0"/>
          </a:p>
          <a:p>
            <a:pPr algn="just"/>
            <a:endParaRPr lang="cs-CZ" sz="1700" dirty="0" smtClean="0"/>
          </a:p>
          <a:p>
            <a:pPr lvl="0"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a:t>
            </a:r>
            <a:endParaRPr lang="cs-CZ" dirty="0"/>
          </a:p>
        </p:txBody>
      </p:sp>
    </p:spTree>
    <p:extLst>
      <p:ext uri="{BB962C8B-B14F-4D97-AF65-F5344CB8AC3E}">
        <p14:creationId xmlns:p14="http://schemas.microsoft.com/office/powerpoint/2010/main" val="2035031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a:t>
            </a:r>
            <a:r>
              <a:rPr lang="cs-CZ" sz="1800" dirty="0" smtClean="0"/>
              <a:t>byla </a:t>
            </a:r>
            <a:r>
              <a:rPr lang="cs-CZ" sz="1800" dirty="0"/>
              <a:t>zformulována během druhé poloviny dvacátého století v Japonsku, následně v USA a v Evropě. </a:t>
            </a:r>
            <a:endParaRPr lang="cs-CZ" sz="1800" dirty="0" smtClean="0"/>
          </a:p>
          <a:p>
            <a:pPr lvl="0" algn="just"/>
            <a:r>
              <a:rPr lang="cs-CZ" sz="1800" dirty="0" smtClean="0"/>
              <a:t>Jedná </a:t>
            </a:r>
            <a:r>
              <a:rPr lang="cs-CZ" sz="1800" dirty="0"/>
              <a:t>se otevřenou filozofii managementu organizací, na jejímž základě a pro její podporu byly vyvinuty různé modely, dnes nejčastěji označované jako modely excelence organizací. </a:t>
            </a:r>
            <a:endParaRPr lang="cs-CZ" sz="1800" dirty="0" smtClean="0"/>
          </a:p>
          <a:p>
            <a:pPr lvl="0" algn="just"/>
            <a:r>
              <a:rPr lang="cs-CZ" sz="1800" dirty="0" smtClean="0"/>
              <a:t>Z</a:t>
            </a:r>
            <a:r>
              <a:rPr lang="cs-CZ" sz="1800" dirty="0"/>
              <a:t>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endParaRPr lang="cs-CZ" sz="1800" dirty="0" smtClean="0"/>
          </a:p>
          <a:p>
            <a:pPr lvl="0" algn="just"/>
            <a:r>
              <a:rPr lang="cs-CZ" sz="1800" dirty="0" smtClean="0"/>
              <a:t>Model </a:t>
            </a:r>
            <a:r>
              <a:rPr lang="cs-CZ" sz="1800" dirty="0"/>
              <a:t>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jakosti VII</a:t>
            </a:r>
            <a:endParaRPr lang="cs-CZ" dirty="0"/>
          </a:p>
        </p:txBody>
      </p:sp>
    </p:spTree>
    <p:extLst>
      <p:ext uri="{BB962C8B-B14F-4D97-AF65-F5344CB8AC3E}">
        <p14:creationId xmlns:p14="http://schemas.microsoft.com/office/powerpoint/2010/main" val="40025266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a:t>
            </a:r>
            <a:r>
              <a:rPr lang="cs-CZ" sz="1800" dirty="0" smtClean="0"/>
              <a:t>odpadů.</a:t>
            </a:r>
          </a:p>
          <a:p>
            <a:pPr algn="just"/>
            <a:r>
              <a:rPr lang="cs-CZ" sz="1800" dirty="0"/>
              <a:t>Environmentální </a:t>
            </a:r>
            <a:r>
              <a:rPr lang="cs-CZ" sz="1800" dirty="0" smtClean="0"/>
              <a:t>management se </a:t>
            </a:r>
            <a:r>
              <a:rPr lang="cs-CZ" sz="1800" dirty="0"/>
              <a:t>zabývá problematikou ochrany životního prostředí při naplňování cílů organizace. </a:t>
            </a:r>
            <a:endParaRPr lang="cs-CZ" sz="1800" dirty="0" smtClean="0"/>
          </a:p>
          <a:p>
            <a:pPr algn="just"/>
            <a:r>
              <a:rPr lang="cs-CZ" sz="1800" dirty="0" smtClean="0"/>
              <a:t>Je </a:t>
            </a:r>
            <a:r>
              <a:rPr lang="cs-CZ" sz="1800" dirty="0"/>
              <a:t>důležité, aby organizace při realizaci svých aktivit a naplňování svých cílů respektovat a chránila životní prostředí v nejvyšší možné </a:t>
            </a:r>
            <a:r>
              <a:rPr lang="cs-CZ" sz="1800" dirty="0" smtClean="0"/>
              <a:t>míře.</a:t>
            </a:r>
          </a:p>
          <a:p>
            <a:pPr algn="just"/>
            <a:r>
              <a:rPr lang="cs-CZ" sz="1800" dirty="0"/>
              <a:t>Jedním z požadavků EMS je zavedení postupů k identifikaci a zajištění přístupu k požadavkům právních předpisů, včetně jejich následní aplikace v podnikovém prostředí. Tak EMS zajistí maximální soulad aktivit podniku s environmentální legislativou. </a:t>
            </a:r>
            <a:endParaRPr lang="cs-CZ" sz="1800" dirty="0" smtClean="0"/>
          </a:p>
          <a:p>
            <a:pPr algn="just"/>
            <a:r>
              <a:rPr lang="cs-CZ" sz="1800" dirty="0" smtClean="0"/>
              <a:t>Aplikace </a:t>
            </a:r>
            <a:r>
              <a:rPr lang="cs-CZ" sz="1800" dirty="0"/>
              <a:t>systému EMS v podniku se dnes stává jistou konkurenční výhodou a často také prestižní záležitostí.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a:t>
            </a:r>
            <a:endParaRPr lang="cs-CZ" dirty="0"/>
          </a:p>
        </p:txBody>
      </p:sp>
    </p:spTree>
    <p:extLst>
      <p:ext uri="{BB962C8B-B14F-4D97-AF65-F5344CB8AC3E}">
        <p14:creationId xmlns:p14="http://schemas.microsoft.com/office/powerpoint/2010/main" val="3665677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06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EMS se vlastně naplňují v deklarované environmentální politice, od které se odvíjejí dalších aktivity. </a:t>
            </a:r>
            <a:endParaRPr lang="cs-CZ" sz="1800" dirty="0" smtClean="0"/>
          </a:p>
          <a:p>
            <a:pPr algn="just"/>
            <a:r>
              <a:rPr lang="cs-CZ" sz="1800" b="1" dirty="0" smtClean="0"/>
              <a:t>Environmentální </a:t>
            </a:r>
            <a:r>
              <a:rPr lang="cs-CZ" sz="1800" b="1" dirty="0"/>
              <a:t>politika</a:t>
            </a:r>
            <a:r>
              <a:rPr lang="cs-CZ" sz="1800" dirty="0"/>
              <a:t> je součástí příručky systému environmentálního managementu a v rámci tohoto systému je dokumentována, implementována a udržována. </a:t>
            </a:r>
            <a:endParaRPr lang="cs-CZ" sz="1800" dirty="0" smtClean="0"/>
          </a:p>
          <a:p>
            <a:pPr algn="just"/>
            <a:r>
              <a:rPr lang="cs-CZ" sz="1800" dirty="0" smtClean="0"/>
              <a:t>Přičemž </a:t>
            </a:r>
            <a:r>
              <a:rPr lang="cs-CZ" sz="1800" dirty="0"/>
              <a:t>environmentální politika by měla být závazná pro všechny zaměstnance. </a:t>
            </a:r>
            <a:endParaRPr lang="cs-CZ" sz="1800" dirty="0" smtClean="0"/>
          </a:p>
          <a:p>
            <a:pPr algn="just"/>
            <a:r>
              <a:rPr lang="cs-CZ" sz="1800" dirty="0" smtClean="0"/>
              <a:t>Je </a:t>
            </a:r>
            <a:r>
              <a:rPr lang="cs-CZ" sz="1800" dirty="0"/>
              <a:t>nutné pravidelné přezkoumávání a aktualizace environmentální politiky v rámci procesu přezkoumávání systému environmentálního managementu vrcholovým vedení podniku alespoň jednou </a:t>
            </a:r>
            <a:r>
              <a:rPr lang="cs-CZ" sz="1800" dirty="0" smtClean="0"/>
              <a:t>ročně. </a:t>
            </a:r>
          </a:p>
          <a:p>
            <a:pPr algn="just"/>
            <a:r>
              <a:rPr lang="cs-CZ" sz="1800" dirty="0" smtClean="0"/>
              <a:t>V</a:t>
            </a:r>
            <a:r>
              <a:rPr lang="cs-CZ" sz="1800" dirty="0"/>
              <a:t> podstatě existují dva základní způsoby, kterými podnik může přistoupit k zavedení systému EMS, a to aplikací standardů ISO řady 14000 (ISO 14001 a 14002) nebo registrace v programu EMAS (EMAS III).</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a:t>
            </a:r>
            <a:endParaRPr lang="cs-CZ" dirty="0"/>
          </a:p>
        </p:txBody>
      </p:sp>
    </p:spTree>
    <p:extLst>
      <p:ext uri="{BB962C8B-B14F-4D97-AF65-F5344CB8AC3E}">
        <p14:creationId xmlns:p14="http://schemas.microsoft.com/office/powerpoint/2010/main" val="9083448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Norma ČSN EN ISO 14001:2005 Systémy environmentálního managementu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dirty="0"/>
              <a:t>EMAS (</a:t>
            </a:r>
            <a:r>
              <a:rPr lang="cs-CZ" sz="1800" dirty="0" err="1"/>
              <a:t>Environmental</a:t>
            </a:r>
            <a:r>
              <a:rPr lang="cs-CZ" sz="1800" dirty="0"/>
              <a:t> Management and Audit </a:t>
            </a:r>
            <a:r>
              <a:rPr lang="cs-CZ" sz="1800" dirty="0" err="1"/>
              <a:t>Scheme</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a:t>
            </a:r>
            <a:r>
              <a:rPr lang="cs-CZ" sz="1800" dirty="0" smtClean="0"/>
              <a:t>zejména: úvodní </a:t>
            </a:r>
            <a:r>
              <a:rPr lang="cs-CZ" sz="1800" dirty="0"/>
              <a:t>přezkoumání stavu životního prostředí</a:t>
            </a:r>
            <a:r>
              <a:rPr lang="cs-CZ" sz="1800" dirty="0" smtClean="0"/>
              <a:t>; registr </a:t>
            </a:r>
            <a:r>
              <a:rPr lang="cs-CZ" sz="1800" dirty="0"/>
              <a:t>vlivu</a:t>
            </a:r>
            <a:r>
              <a:rPr lang="cs-CZ" sz="1800" dirty="0" smtClean="0"/>
              <a:t>; posuzování </a:t>
            </a:r>
            <a:r>
              <a:rPr lang="cs-CZ" sz="1800" dirty="0"/>
              <a:t>i nepřímých environmentálních aspektů</a:t>
            </a:r>
            <a:r>
              <a:rPr lang="cs-CZ" sz="1800" dirty="0" smtClean="0"/>
              <a:t>; zpracování</a:t>
            </a:r>
            <a:r>
              <a:rPr lang="cs-CZ" sz="1800" dirty="0"/>
              <a:t>,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III</a:t>
            </a:r>
            <a:endParaRPr lang="cs-CZ" dirty="0"/>
          </a:p>
        </p:txBody>
      </p:sp>
    </p:spTree>
    <p:extLst>
      <p:ext uri="{BB962C8B-B14F-4D97-AF65-F5344CB8AC3E}">
        <p14:creationId xmlns:p14="http://schemas.microsoft.com/office/powerpoint/2010/main" val="2838663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 hlavním přínosům aplikace EMS </a:t>
            </a:r>
            <a:r>
              <a:rPr lang="cs-CZ" sz="1800" dirty="0" smtClean="0"/>
              <a:t>paří:</a:t>
            </a:r>
            <a:endParaRPr lang="cs-CZ" sz="1800" dirty="0"/>
          </a:p>
          <a:p>
            <a:pPr lvl="0"/>
            <a:r>
              <a:rPr lang="cs-CZ" sz="1800" dirty="0"/>
              <a:t>zavedení pořádku v podniku;</a:t>
            </a:r>
          </a:p>
          <a:p>
            <a:pPr lvl="0"/>
            <a:r>
              <a:rPr lang="cs-CZ" sz="1800" dirty="0"/>
              <a:t>dodržení úplného souladu s právními požadavky;</a:t>
            </a:r>
          </a:p>
          <a:p>
            <a:pPr lvl="0"/>
            <a:r>
              <a:rPr lang="cs-CZ" sz="1800" dirty="0"/>
              <a:t>snížení provozních nákladů, úspory energie, surovin a dalších zdrojů;</a:t>
            </a:r>
          </a:p>
          <a:p>
            <a:pPr lvl="0"/>
            <a:r>
              <a:rPr lang="cs-CZ" sz="1800" dirty="0"/>
              <a:t>snížení rizika environmentálních havárií, za které nese odpovědnost podnik;</a:t>
            </a:r>
          </a:p>
          <a:p>
            <a:pPr lvl="0"/>
            <a:r>
              <a:rPr lang="cs-CZ" sz="1800" dirty="0"/>
              <a:t>zvýšení podnikatelské důvěryhodnosti pro investory, veřejnou správu, peněžní ústavy apod.;</a:t>
            </a:r>
          </a:p>
          <a:p>
            <a:pPr lvl="0"/>
            <a:r>
              <a:rPr lang="cs-CZ" sz="1800" dirty="0"/>
              <a:t>zavedení EMS může vést k dosažení vyšší konkurenceschopnosti ve výběrových řízeních u veřejných zakázek;</a:t>
            </a:r>
          </a:p>
          <a:p>
            <a:pPr lvl="0"/>
            <a:r>
              <a:rPr lang="cs-CZ" sz="1800" dirty="0"/>
              <a:t>zlepšení vztahu s veřejnosti;</a:t>
            </a:r>
          </a:p>
          <a:p>
            <a:pPr lvl="0"/>
            <a:r>
              <a:rPr lang="cs-CZ" sz="1800" dirty="0"/>
              <a:t>získání obchodně využitelné reklamy.</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Environmentální management IV</a:t>
            </a:r>
            <a:endParaRPr lang="cs-CZ" dirty="0"/>
          </a:p>
        </p:txBody>
      </p:sp>
    </p:spTree>
    <p:extLst>
      <p:ext uri="{BB962C8B-B14F-4D97-AF65-F5344CB8AC3E}">
        <p14:creationId xmlns:p14="http://schemas.microsoft.com/office/powerpoint/2010/main" val="20222629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Strategický management představuje přípravu a realizaci rozvojových záměrů dlouhodobější povahy, které mají pro danou organizaci rozhodující význam a jejichž cílem je dosažení stanovených strategických cílů</a:t>
            </a:r>
            <a:r>
              <a:rPr lang="cs-CZ" sz="1700" dirty="0" smtClean="0"/>
              <a:t>.</a:t>
            </a:r>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r>
              <a:rPr lang="cs-CZ" sz="1700" dirty="0" smtClean="0"/>
              <a:t>.</a:t>
            </a:r>
          </a:p>
          <a:p>
            <a:pPr lvl="0" algn="just"/>
            <a:r>
              <a:rPr lang="cs-CZ" sz="1700" dirty="0"/>
              <a:t>Hlavním a základním cílem strategického managementu je formulace strategie. </a:t>
            </a:r>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Strategie musí respektovat disponibilní zdroje organizace (finanční, personální, organizační apod.) a zároveň respektovat prostředí (externí prostředí – makroprostředí, trh, odvětví), ve kterém </a:t>
            </a:r>
            <a:r>
              <a:rPr lang="cs-CZ" sz="1700" dirty="0" smtClean="0"/>
              <a:t>působí.</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a:t>
            </a:r>
            <a:endParaRPr lang="cs-CZ" dirty="0"/>
          </a:p>
        </p:txBody>
      </p:sp>
    </p:spTree>
    <p:extLst>
      <p:ext uri="{BB962C8B-B14F-4D97-AF65-F5344CB8AC3E}">
        <p14:creationId xmlns:p14="http://schemas.microsoft.com/office/powerpoint/2010/main" val="38195571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Proces strategického managementu tak představuje systémově řízený proces, jehož podstatou je pružná reakce na změny, obrana podniku před nebezpečím hrozeb a využití všech vhodných příležitostí v budoucím, nastupujícím dlouhodobém časovém horizontu</a:t>
            </a:r>
            <a:r>
              <a:rPr lang="cs-CZ" sz="1800" dirty="0" smtClean="0"/>
              <a:t>.</a:t>
            </a:r>
          </a:p>
          <a:p>
            <a:pPr marL="0" indent="0" algn="just">
              <a:buNone/>
            </a:pPr>
            <a:r>
              <a:rPr lang="cs-CZ" sz="1800" dirty="0" smtClean="0"/>
              <a:t>Vzhledem </a:t>
            </a:r>
            <a:r>
              <a:rPr lang="cs-CZ" sz="1800" dirty="0"/>
              <a:t>k určitému procesnímu charakteru strategického managementu, tak hovoříme o </a:t>
            </a:r>
            <a:r>
              <a:rPr lang="cs-CZ" sz="1800" b="1" dirty="0"/>
              <a:t>sekvenčním modelu strategického managementu</a:t>
            </a:r>
            <a:r>
              <a:rPr lang="cs-CZ" sz="1800" dirty="0"/>
              <a:t>, který má tři základní fáze, a to:</a:t>
            </a:r>
          </a:p>
          <a:p>
            <a:pPr marL="0" lvl="0" indent="0" algn="just">
              <a:buNone/>
            </a:pPr>
            <a:r>
              <a:rPr lang="cs-CZ" sz="1800" dirty="0" smtClean="0"/>
              <a:t>1. </a:t>
            </a:r>
            <a:r>
              <a:rPr lang="cs-CZ" sz="1800" i="1" dirty="0" smtClean="0"/>
              <a:t>strategické plánování </a:t>
            </a:r>
            <a:r>
              <a:rPr lang="cs-CZ" sz="1800" dirty="0" smtClean="0"/>
              <a:t>– posloupnost </a:t>
            </a:r>
            <a:r>
              <a:rPr lang="cs-CZ" sz="1800" dirty="0"/>
              <a:t>jednotlivých kroků, které začínají strategickou situační analýzou a končí formulací strategie a vytvořením strategického </a:t>
            </a:r>
            <a:r>
              <a:rPr lang="cs-CZ" sz="1800" dirty="0" smtClean="0"/>
              <a:t>plánu, přičemž cílem je </a:t>
            </a:r>
            <a:r>
              <a:rPr lang="cs-CZ" sz="1800" dirty="0"/>
              <a:t>připravit a naplánovat strategickou </a:t>
            </a:r>
            <a:r>
              <a:rPr lang="cs-CZ" sz="1800" dirty="0" smtClean="0"/>
              <a:t>koncepci;</a:t>
            </a:r>
            <a:endParaRPr lang="cs-CZ" sz="1800" dirty="0"/>
          </a:p>
          <a:p>
            <a:pPr marL="0" lvl="0" indent="0" algn="just">
              <a:buNone/>
            </a:pPr>
            <a:r>
              <a:rPr lang="cs-CZ" sz="1800" dirty="0" smtClean="0"/>
              <a:t>2. </a:t>
            </a:r>
            <a:r>
              <a:rPr lang="cs-CZ" sz="1800" i="1" dirty="0" smtClean="0"/>
              <a:t>implementace strategie </a:t>
            </a:r>
            <a:r>
              <a:rPr lang="cs-CZ" sz="1800" dirty="0" smtClean="0"/>
              <a:t>– znamená </a:t>
            </a:r>
            <a:r>
              <a:rPr lang="cs-CZ" sz="1800" dirty="0"/>
              <a:t>praktickou realizace zvolené </a:t>
            </a:r>
            <a:r>
              <a:rPr lang="cs-CZ" sz="1800" dirty="0" smtClean="0"/>
              <a:t>strategie;</a:t>
            </a:r>
            <a:endParaRPr lang="cs-CZ" sz="1800" dirty="0"/>
          </a:p>
          <a:p>
            <a:pPr marL="0" indent="0" algn="just">
              <a:buNone/>
            </a:pPr>
            <a:r>
              <a:rPr lang="cs-CZ" sz="1800" dirty="0" smtClean="0"/>
              <a:t>3. </a:t>
            </a:r>
            <a:r>
              <a:rPr lang="cs-CZ" sz="1800" i="1" dirty="0"/>
              <a:t>k</a:t>
            </a:r>
            <a:r>
              <a:rPr lang="cs-CZ" sz="1800" i="1" dirty="0" smtClean="0"/>
              <a:t>ontrola</a:t>
            </a:r>
            <a:r>
              <a:rPr lang="cs-CZ" sz="1800" dirty="0" smtClean="0"/>
              <a:t> - </a:t>
            </a:r>
            <a:r>
              <a:rPr lang="cs-CZ" sz="1800" dirty="0"/>
              <a:t>má za úkol zjistit, zda vybraná a implementovaná strategie přináší takové výsledky, které byly od ní vyžadovány a </a:t>
            </a:r>
            <a:r>
              <a:rPr lang="cs-CZ" sz="1800" dirty="0" smtClean="0"/>
              <a:t>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Strategický management II</a:t>
            </a:r>
            <a:endParaRPr lang="cs-CZ" dirty="0"/>
          </a:p>
        </p:txBody>
      </p:sp>
    </p:spTree>
    <p:extLst>
      <p:ext uri="{BB962C8B-B14F-4D97-AF65-F5344CB8AC3E}">
        <p14:creationId xmlns:p14="http://schemas.microsoft.com/office/powerpoint/2010/main" val="190195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směry managementu vznikly jako reakce na významné změny v podnikatelském prostředí na konci dvacátého století a začátku 21. </a:t>
            </a:r>
            <a:r>
              <a:rPr lang="cs-CZ" sz="1800" dirty="0" smtClean="0"/>
              <a:t>století.</a:t>
            </a:r>
          </a:p>
          <a:p>
            <a:pPr algn="just"/>
            <a:r>
              <a:rPr lang="cs-CZ" sz="1800" dirty="0" smtClean="0"/>
              <a:t>Aby </a:t>
            </a:r>
            <a:r>
              <a:rPr lang="cs-CZ" sz="1800" dirty="0"/>
              <a:t>podnik přežil a uspěl v současné době, tak musí přijít s novým způsobem řízení a rozhodování o svých podnikatelských aktivitách. </a:t>
            </a:r>
            <a:endParaRPr lang="cs-CZ" sz="1800" dirty="0" smtClean="0"/>
          </a:p>
          <a:p>
            <a:pPr algn="just"/>
            <a:endParaRPr lang="cs-CZ" sz="1800" dirty="0" smtClean="0"/>
          </a:p>
          <a:p>
            <a:pPr marL="0" indent="0" algn="just">
              <a:buNone/>
            </a:pPr>
            <a:r>
              <a:rPr lang="cs-CZ" sz="1800" dirty="0" smtClean="0"/>
              <a:t>Mezi </a:t>
            </a:r>
            <a:r>
              <a:rPr lang="cs-CZ" sz="1800" dirty="0"/>
              <a:t>moderní směry managementu bývá zařazován </a:t>
            </a:r>
            <a:r>
              <a:rPr lang="cs-CZ" sz="1800" dirty="0" smtClean="0"/>
              <a:t>především:</a:t>
            </a:r>
          </a:p>
          <a:p>
            <a:pPr algn="just"/>
            <a:r>
              <a:rPr lang="cs-CZ" sz="1800" dirty="0" smtClean="0"/>
              <a:t>management </a:t>
            </a:r>
            <a:r>
              <a:rPr lang="cs-CZ" sz="1800" dirty="0"/>
              <a:t>změny, </a:t>
            </a:r>
            <a:endParaRPr lang="cs-CZ" sz="1800" dirty="0" smtClean="0"/>
          </a:p>
          <a:p>
            <a:pPr algn="just"/>
            <a:r>
              <a:rPr lang="cs-CZ" sz="1800" dirty="0" smtClean="0"/>
              <a:t>management </a:t>
            </a:r>
            <a:r>
              <a:rPr lang="cs-CZ" sz="1800" dirty="0"/>
              <a:t>znalostí, </a:t>
            </a:r>
            <a:endParaRPr lang="cs-CZ" sz="1800" dirty="0" smtClean="0"/>
          </a:p>
          <a:p>
            <a:pPr algn="just"/>
            <a:r>
              <a:rPr lang="cs-CZ" sz="1800" dirty="0" smtClean="0"/>
              <a:t>procesní </a:t>
            </a:r>
            <a:r>
              <a:rPr lang="cs-CZ" sz="1800" dirty="0"/>
              <a:t>management, </a:t>
            </a:r>
            <a:endParaRPr lang="cs-CZ" sz="1800" dirty="0" smtClean="0"/>
          </a:p>
          <a:p>
            <a:pPr algn="just"/>
            <a:r>
              <a:rPr lang="cs-CZ" sz="1800" dirty="0" smtClean="0"/>
              <a:t>management </a:t>
            </a:r>
            <a:r>
              <a:rPr lang="cs-CZ" sz="1800" dirty="0"/>
              <a:t>rizika, </a:t>
            </a:r>
            <a:endParaRPr lang="cs-CZ" sz="1800" dirty="0" smtClean="0"/>
          </a:p>
          <a:p>
            <a:pPr algn="just"/>
            <a:r>
              <a:rPr lang="cs-CZ" sz="1800" dirty="0" smtClean="0"/>
              <a:t>krizový </a:t>
            </a:r>
            <a:r>
              <a:rPr lang="cs-CZ" sz="1800" dirty="0"/>
              <a:t>management</a:t>
            </a:r>
            <a:r>
              <a:rPr lang="cs-CZ" sz="1800" dirty="0" smtClean="0"/>
              <a:t>.</a:t>
            </a:r>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Vybrané současné přístupy k managementu</a:t>
            </a:r>
            <a:endParaRPr lang="cs-CZ" dirty="0"/>
          </a:p>
        </p:txBody>
      </p:sp>
    </p:spTree>
    <p:extLst>
      <p:ext uri="{BB962C8B-B14F-4D97-AF65-F5344CB8AC3E}">
        <p14:creationId xmlns:p14="http://schemas.microsoft.com/office/powerpoint/2010/main" val="4008531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r>
              <a:rPr lang="cs-CZ" sz="1800" dirty="0" smtClean="0"/>
              <a:t>.</a:t>
            </a:r>
            <a:endParaRPr lang="cs-CZ" sz="1800" b="1" dirty="0" smtClean="0"/>
          </a:p>
          <a:p>
            <a:pPr lvl="0" algn="just"/>
            <a:r>
              <a:rPr lang="cs-CZ" sz="1800" b="1" dirty="0" smtClean="0"/>
              <a:t>Management rizika </a:t>
            </a:r>
            <a:r>
              <a:rPr lang="cs-CZ" sz="1800" dirty="0" smtClean="0"/>
              <a:t>představuje </a:t>
            </a:r>
            <a:r>
              <a:rPr lang="cs-CZ" sz="1800" dirty="0"/>
              <a:t>soustavný proces monitorování rizik, která mohou ovlivnit podnik a současně provádí soustavnou prevenci případných ohrožení. Podstatou této činností je </a:t>
            </a:r>
            <a:r>
              <a:rPr lang="cs-CZ" sz="1800" dirty="0" smtClean="0"/>
              <a:t>rozhodování </a:t>
            </a:r>
            <a:r>
              <a:rPr lang="cs-CZ" sz="1800" dirty="0"/>
              <a:t>v podmínkách nejistoty, tedy rozhodování, kdy máme minimum informací a nedostatek času k ověření jejich správnosti a nutnost vydat potřebné rozhodnutí</a:t>
            </a:r>
            <a:r>
              <a:rPr lang="cs-CZ" sz="1800" dirty="0" smtClean="0"/>
              <a:t>.</a:t>
            </a:r>
          </a:p>
          <a:p>
            <a:pPr lvl="0" algn="just"/>
            <a:r>
              <a:rPr lang="cs-CZ" sz="1800" dirty="0"/>
              <a:t>Management rizik je charakterizováno jako činnost, která je zaměřena na snižování současných a budoucích rizik, jejich příčin i </a:t>
            </a:r>
            <a:r>
              <a:rPr lang="cs-CZ" sz="1800" dirty="0" smtClean="0"/>
              <a:t>následků.</a:t>
            </a:r>
            <a:endParaRPr lang="cs-CZ" sz="1800" dirty="0"/>
          </a:p>
          <a:p>
            <a:pPr lvl="0" algn="just"/>
            <a:endParaRPr lang="cs-CZ" sz="1800" dirty="0" smtClean="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Management rizika</a:t>
            </a:r>
            <a:endParaRPr lang="cs-CZ" dirty="0"/>
          </a:p>
        </p:txBody>
      </p:sp>
    </p:spTree>
    <p:extLst>
      <p:ext uri="{BB962C8B-B14F-4D97-AF65-F5344CB8AC3E}">
        <p14:creationId xmlns:p14="http://schemas.microsoft.com/office/powerpoint/2010/main" val="16177913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5"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Za krizi obecně lze považovat cokoli, co v sobě obsahuje potenciál významně ovlivnit či dokonce ohrozit integritu a životaschopnost podniku</a:t>
            </a:r>
            <a:r>
              <a:rPr lang="cs-CZ" sz="1800" dirty="0" smtClean="0"/>
              <a:t>.</a:t>
            </a:r>
          </a:p>
          <a:p>
            <a:pPr marL="0" indent="0" algn="just">
              <a:buNone/>
            </a:pPr>
            <a:r>
              <a:rPr lang="cs-CZ" sz="1800" dirty="0" smtClean="0"/>
              <a:t>Za </a:t>
            </a:r>
            <a:r>
              <a:rPr lang="cs-CZ" sz="1800" dirty="0"/>
              <a:t>společné znaky všech krizí mohou být považovány </a:t>
            </a:r>
            <a:r>
              <a:rPr lang="cs-CZ" sz="1800" dirty="0" smtClean="0"/>
              <a:t>tyto:</a:t>
            </a:r>
            <a:endParaRPr lang="cs-CZ" sz="1800" dirty="0"/>
          </a:p>
          <a:p>
            <a:pPr lvl="0" algn="just"/>
            <a:r>
              <a:rPr lang="cs-CZ" sz="1800" dirty="0"/>
              <a:t>Krize je téměř vždy rozkladná. </a:t>
            </a:r>
            <a:endParaRPr lang="cs-CZ" sz="1800" dirty="0" smtClean="0"/>
          </a:p>
          <a:p>
            <a:pPr lvl="0" algn="just"/>
            <a:r>
              <a:rPr lang="cs-CZ" sz="1800" dirty="0" smtClean="0"/>
              <a:t>Krize </a:t>
            </a:r>
            <a:r>
              <a:rPr lang="cs-CZ" sz="1800" dirty="0"/>
              <a:t>je téměř vždy negativní</a:t>
            </a:r>
            <a:r>
              <a:rPr lang="cs-CZ" sz="1800" dirty="0" smtClean="0"/>
              <a:t>.</a:t>
            </a:r>
            <a:endParaRPr lang="cs-CZ" sz="1800" dirty="0"/>
          </a:p>
          <a:p>
            <a:pPr lvl="0" algn="just"/>
            <a:r>
              <a:rPr lang="cs-CZ" sz="1800" dirty="0"/>
              <a:t>Krize rozděluje organizaci</a:t>
            </a:r>
            <a:r>
              <a:rPr lang="cs-CZ" sz="1800" dirty="0" smtClean="0"/>
              <a:t>.</a:t>
            </a:r>
            <a:endParaRPr lang="cs-CZ" sz="1800" dirty="0"/>
          </a:p>
          <a:p>
            <a:pPr lvl="0" algn="just"/>
            <a:r>
              <a:rPr lang="cs-CZ" sz="1800" dirty="0"/>
              <a:t>Krize může vyvolávat zkreslené nebo nesprávné dojmy</a:t>
            </a:r>
            <a:r>
              <a:rPr lang="cs-CZ" sz="1800" dirty="0" smtClean="0"/>
              <a:t>..</a:t>
            </a:r>
            <a:endParaRPr lang="cs-CZ" sz="1800" dirty="0"/>
          </a:p>
          <a:p>
            <a:pPr algn="just"/>
            <a:r>
              <a:rPr lang="cs-CZ" sz="1800" dirty="0"/>
              <a:t>Krize zpravidla překvapí, i když management podniku s určitými riziky počítá.</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a:t>
            </a:r>
            <a:endParaRPr lang="cs-CZ" dirty="0"/>
          </a:p>
        </p:txBody>
      </p:sp>
    </p:spTree>
    <p:extLst>
      <p:ext uri="{BB962C8B-B14F-4D97-AF65-F5344CB8AC3E}">
        <p14:creationId xmlns:p14="http://schemas.microsoft.com/office/powerpoint/2010/main" val="32712140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Krizový management </a:t>
            </a:r>
            <a:r>
              <a:rPr lang="cs-CZ" sz="1700" dirty="0"/>
              <a:t>můžeme definovat jako jednu z disciplín managementu podniku. Je určen ke zvládání mimořádné negativní (krizové) situace podnikatelského subjektu</a:t>
            </a:r>
            <a:r>
              <a:rPr lang="cs-CZ" sz="1700" dirty="0" smtClean="0"/>
              <a:t>.</a:t>
            </a:r>
          </a:p>
          <a:p>
            <a:pPr lvl="0" algn="just"/>
            <a:r>
              <a:rPr lang="cs-CZ" sz="1700" dirty="0"/>
              <a:t>Podstatu krizového managementu lze spatřovat zejména v systému promyšlených, provázaných procesů a postupných kroků, jejichž cílem je jak rozpoznat komplexní podstatu krizové situace podniku, tak také nalézt způsob jejího úspěšného vyřešení</a:t>
            </a:r>
            <a:r>
              <a:rPr lang="cs-CZ" sz="1700" dirty="0" smtClean="0"/>
              <a:t>.</a:t>
            </a:r>
          </a:p>
          <a:p>
            <a:pPr lvl="0" algn="just"/>
            <a:r>
              <a:rPr lang="cs-CZ" sz="1700" i="1" dirty="0"/>
              <a:t>V užším slova smyslu</a:t>
            </a:r>
            <a:r>
              <a:rPr lang="cs-CZ" sz="1700" dirty="0"/>
              <a:t> lze krizový management považovat za soubor opatření, zaměřený na řešení vzniklé krize podniku a omezování objemu škod, které mohou vzniknout v jejím důsledku</a:t>
            </a:r>
            <a:r>
              <a:rPr lang="cs-CZ" sz="1700" dirty="0" smtClean="0"/>
              <a:t>.</a:t>
            </a:r>
          </a:p>
          <a:p>
            <a:pPr algn="just"/>
            <a:r>
              <a:rPr lang="cs-CZ" sz="1700" i="1" dirty="0"/>
              <a:t>V širším smyslu slova</a:t>
            </a:r>
            <a:r>
              <a:rPr lang="cs-CZ" sz="1700" dirty="0"/>
              <a:t> je úkolem krizového managementu</a:t>
            </a:r>
            <a:r>
              <a:rPr lang="cs-CZ" sz="1700" dirty="0" smtClean="0"/>
              <a:t>: včas </a:t>
            </a:r>
            <a:r>
              <a:rPr lang="cs-CZ" sz="1700" dirty="0"/>
              <a:t>rozpoznat možnost vzniku nestandardní negativní situace podniku a odhalit její možné příčiny (krizový potenciál podniku</a:t>
            </a:r>
            <a:r>
              <a:rPr lang="cs-CZ" sz="1700" dirty="0" smtClean="0"/>
              <a:t>); nastavit </a:t>
            </a:r>
            <a:r>
              <a:rPr lang="cs-CZ" sz="1700" dirty="0"/>
              <a:t>preventivní procesy předcházející krizi</a:t>
            </a:r>
            <a:r>
              <a:rPr lang="cs-CZ" sz="1700" dirty="0" smtClean="0"/>
              <a:t>; efektivně </a:t>
            </a:r>
            <a:r>
              <a:rPr lang="cs-CZ" sz="1700" dirty="0"/>
              <a:t>vyřešit vzniklou krizi</a:t>
            </a:r>
            <a:r>
              <a:rPr lang="cs-CZ" sz="1700" dirty="0" smtClean="0"/>
              <a:t>; odstranit </a:t>
            </a:r>
            <a:r>
              <a:rPr lang="cs-CZ" sz="1700" dirty="0"/>
              <a:t>následky uplynulé krizové situace podniku.</a:t>
            </a:r>
          </a:p>
          <a:p>
            <a:pPr lvl="0"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smtClean="0"/>
              <a:t>Krizový management II</a:t>
            </a:r>
            <a:endParaRPr lang="cs-CZ" dirty="0"/>
          </a:p>
        </p:txBody>
      </p:sp>
    </p:spTree>
    <p:extLst>
      <p:ext uri="{BB962C8B-B14F-4D97-AF65-F5344CB8AC3E}">
        <p14:creationId xmlns:p14="http://schemas.microsoft.com/office/powerpoint/2010/main" val="14273620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Významné ekonomické a politické změny v druhé polovině dvacátého století přispěly ke vzniku managementu změny, který se zabývá reakcemi na změny a také způsoby vyvolání změn v organizacích. </a:t>
            </a:r>
            <a:r>
              <a:rPr lang="cs-CZ" sz="1800" dirty="0" smtClean="0"/>
              <a:t>Pochopení </a:t>
            </a:r>
            <a:r>
              <a:rPr lang="cs-CZ" sz="1800" dirty="0"/>
              <a:t>změn a jejich zvládání mělo vliv na požadavky na rozvoj znalostí, a tudíž na znalostní management. </a:t>
            </a:r>
            <a:endParaRPr lang="cs-CZ" sz="1800" dirty="0" smtClean="0"/>
          </a:p>
          <a:p>
            <a:pPr algn="just"/>
            <a:r>
              <a:rPr lang="cs-CZ" sz="1800" dirty="0" smtClean="0"/>
              <a:t>Nové </a:t>
            </a:r>
            <a:r>
              <a:rPr lang="cs-CZ" sz="1800" dirty="0"/>
              <a:t>znalosti se promítají ve změnách, inovacích organizací, které se promítají mimo jiné v procesním řízení organizací. Pro řízení a rozvoj znalostí, inovací, procesů a dalších změn je potřeba systematizovat získané poznatky do sofistikovaných informačních systémů. Rozvoj poznatků a technologií s sebou nese důraz kladený na kvalitu poskytovaných produktů, která by měla být v souladu s životním prostředím. Všechny tyto změny se promítají do strategického řízení organizací, které musí vnímat možná rizika tak, aby předcházely případným krizím</a:t>
            </a:r>
            <a:r>
              <a:rPr lang="cs-CZ" sz="1800" dirty="0" smtClean="0"/>
              <a:t>.</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Shrnutí tématu</a:t>
            </a:r>
            <a:endParaRPr lang="cs-CZ" dirty="0"/>
          </a:p>
        </p:txBody>
      </p:sp>
    </p:spTree>
    <p:extLst>
      <p:ext uri="{BB962C8B-B14F-4D97-AF65-F5344CB8AC3E}">
        <p14:creationId xmlns:p14="http://schemas.microsoft.com/office/powerpoint/2010/main" val="2855057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Změna přestavuje odchylku, posun od předpokládaného, cílového stavu nebo průběhu procesu. Tato odchylka může být negativní nebo pozitivní, kvalitativního nebo kvantitativního </a:t>
            </a:r>
            <a:r>
              <a:rPr lang="cs-CZ" sz="1800" dirty="0" smtClean="0"/>
              <a:t>charakteru. </a:t>
            </a:r>
          </a:p>
          <a:p>
            <a:pPr marL="0" indent="0" algn="just">
              <a:buNone/>
            </a:pPr>
            <a:r>
              <a:rPr lang="cs-CZ" sz="1800" dirty="0" smtClean="0"/>
              <a:t>Změny </a:t>
            </a:r>
            <a:r>
              <a:rPr lang="cs-CZ" sz="1800" dirty="0"/>
              <a:t>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a:t>
            </a:r>
            <a:endParaRPr lang="cs-CZ" dirty="0"/>
          </a:p>
        </p:txBody>
      </p:sp>
    </p:spTree>
    <p:extLst>
      <p:ext uri="{BB962C8B-B14F-4D97-AF65-F5344CB8AC3E}">
        <p14:creationId xmlns:p14="http://schemas.microsoft.com/office/powerpoint/2010/main" val="3203285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změny (</a:t>
            </a:r>
            <a:r>
              <a:rPr lang="cs-CZ" sz="1800" dirty="0" err="1"/>
              <a:t>change</a:t>
            </a:r>
            <a:r>
              <a:rPr lang="cs-CZ" sz="1800" dirty="0"/>
              <a:t> </a:t>
            </a:r>
            <a:r>
              <a:rPr lang="cs-CZ" sz="1800" dirty="0" smtClean="0"/>
              <a:t>management) je </a:t>
            </a:r>
            <a:r>
              <a:rPr lang="cs-CZ" sz="1800" dirty="0"/>
              <a:t>směr managementu, který spočívá jednak v připravenosti reakcí na podněty okolí (pasivní aspekt), a také na iniciaci samotné změny (aktivní aspekt). </a:t>
            </a:r>
            <a:endParaRPr lang="cs-CZ" sz="1800" dirty="0" smtClean="0"/>
          </a:p>
          <a:p>
            <a:pPr algn="just"/>
            <a:r>
              <a:rPr lang="cs-CZ" sz="1800" dirty="0" smtClean="0"/>
              <a:t>Management </a:t>
            </a:r>
            <a:r>
              <a:rPr lang="cs-CZ" sz="1800" dirty="0"/>
              <a:t>změny zahrnuje aktivity spojené s monitorováním, přípravou a hlavně implementací </a:t>
            </a:r>
            <a:r>
              <a:rPr lang="cs-CZ" sz="1800" dirty="0" smtClean="0"/>
              <a:t>změn. V</a:t>
            </a:r>
            <a:r>
              <a:rPr lang="cs-CZ" sz="1800" dirty="0"/>
              <a:t> praxi existuje značná rozmanitost změn a různým změnám odpovídají rozdílné přístupy a reakce managementu na změny. Mezi nejznámější a nejčastější přístupy patří přístupy trvalého zlepšování a </a:t>
            </a:r>
            <a:r>
              <a:rPr lang="cs-CZ" sz="1800" dirty="0" err="1"/>
              <a:t>reeingeneering</a:t>
            </a:r>
            <a:r>
              <a:rPr lang="cs-CZ" sz="1800" dirty="0" smtClean="0"/>
              <a:t>.</a:t>
            </a:r>
          </a:p>
          <a:p>
            <a:pPr algn="just"/>
            <a:r>
              <a:rPr lang="cs-CZ" sz="1800" i="1" dirty="0"/>
              <a:t>Přístupy trvalého zlepšování </a:t>
            </a:r>
            <a:r>
              <a:rPr lang="cs-CZ" sz="1800" dirty="0"/>
              <a:t>představují zlepšovací aktivity, jejichž cílem je zjištění, řešení a napravení určitého problému. </a:t>
            </a:r>
            <a:endParaRPr lang="cs-CZ" sz="1800" dirty="0" smtClean="0"/>
          </a:p>
          <a:p>
            <a:pPr algn="just"/>
            <a:r>
              <a:rPr lang="cs-CZ" sz="1800" i="1" dirty="0" err="1" smtClean="0"/>
              <a:t>Reengineering</a:t>
            </a:r>
            <a:r>
              <a:rPr lang="cs-CZ" sz="1800" dirty="0" smtClean="0"/>
              <a:t> </a:t>
            </a:r>
            <a:r>
              <a:rPr lang="cs-CZ" sz="1800" dirty="0"/>
              <a:t>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a:t>
            </a:r>
            <a:r>
              <a:rPr lang="cs-CZ" sz="1800" dirty="0" smtClean="0"/>
              <a:t>řídící procesy.</a:t>
            </a:r>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změny II</a:t>
            </a:r>
            <a:endParaRPr lang="cs-CZ" dirty="0"/>
          </a:p>
        </p:txBody>
      </p:sp>
    </p:spTree>
    <p:extLst>
      <p:ext uri="{BB962C8B-B14F-4D97-AF65-F5344CB8AC3E}">
        <p14:creationId xmlns:p14="http://schemas.microsoft.com/office/powerpoint/2010/main" val="3894452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Znalost představuje strukturovaný souhrn vzájemně souvisejících poznatků a zkušeností z určité oblasti nebo k nějakému účelu. Poznatek je jednotlivý výsledek lidského poznávání. Soustava poznatků tvoří znalost. Znalosti mohou být všeobecné a specifické</a:t>
            </a:r>
            <a:r>
              <a:rPr lang="cs-CZ" sz="1800" dirty="0" smtClean="0"/>
              <a:t>.</a:t>
            </a:r>
          </a:p>
          <a:p>
            <a:pPr marL="0" indent="0" algn="just">
              <a:buNone/>
            </a:pPr>
            <a:r>
              <a:rPr lang="cs-CZ" sz="1800" dirty="0" smtClean="0"/>
              <a:t>Typy </a:t>
            </a:r>
            <a:r>
              <a:rPr lang="cs-CZ" sz="1800" dirty="0"/>
              <a:t>znalostí (Bureš 2007):</a:t>
            </a:r>
          </a:p>
          <a:p>
            <a:pPr lvl="0" algn="just"/>
            <a:r>
              <a:rPr lang="cs-CZ" sz="1800" dirty="0"/>
              <a:t>explicitní znalost – je formalizovaná nebo dokumentovaná znalost, která je většinou dobře strukturovaná a snadno přenositelná, např. dokumenty, manuály apod.;</a:t>
            </a:r>
          </a:p>
          <a:p>
            <a:pPr lvl="0" algn="just"/>
            <a:r>
              <a:rPr lang="cs-CZ" sz="1800" dirty="0"/>
              <a:t>implicitní znalost – je znalost uložená v hlavách pracovníků kdykoliv převoditelná do explicitní formy, např. znalost procesu vlastníkem procesu apod.;</a:t>
            </a:r>
          </a:p>
          <a:p>
            <a:pPr algn="just"/>
            <a:r>
              <a:rPr lang="cs-CZ" sz="1800" dirty="0" err="1"/>
              <a:t>tacitní</a:t>
            </a:r>
            <a:r>
              <a:rPr lang="cs-CZ" sz="1800" dirty="0"/>
              <a:t> (neformulovaná) znalost – je znalost uložená v hlavách pracovníků, kterou je obtížně nebo zcela nemožné převést do explicitní formy, zformalizovat nebo zdokumentovat</a:t>
            </a:r>
            <a:r>
              <a:rPr lang="cs-CZ" sz="1800" dirty="0" smtClean="0"/>
              <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znalostí I</a:t>
            </a:r>
            <a:endParaRPr lang="cs-CZ" dirty="0"/>
          </a:p>
        </p:txBody>
      </p:sp>
    </p:spTree>
    <p:extLst>
      <p:ext uri="{BB962C8B-B14F-4D97-AF65-F5344CB8AC3E}">
        <p14:creationId xmlns:p14="http://schemas.microsoft.com/office/powerpoint/2010/main" val="15045606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endParaRPr lang="cs-CZ" sz="1800" dirty="0" smtClean="0"/>
          </a:p>
          <a:p>
            <a:pPr algn="just"/>
            <a:r>
              <a:rPr lang="cs-CZ" sz="1800" dirty="0" smtClean="0"/>
              <a:t>Každý </a:t>
            </a:r>
            <a:r>
              <a:rPr lang="cs-CZ" sz="1800" dirty="0"/>
              <a:t>proces má vstup, výstup, vlastníka, zdroje a náklady s ním spojené, a vnitřní organizační strukturu. </a:t>
            </a:r>
            <a:r>
              <a:rPr lang="cs-CZ" sz="1800" dirty="0" smtClean="0"/>
              <a:t>Pro </a:t>
            </a:r>
            <a:r>
              <a:rPr lang="cs-CZ" sz="1800" dirty="0"/>
              <a:t>realizaci procesu je potřeba mít vhodné informační zabezpečení a čas potřebný k realizaci konkrétního procesu</a:t>
            </a:r>
            <a:r>
              <a:rPr lang="cs-CZ" sz="1800" dirty="0" smtClean="0"/>
              <a:t>.</a:t>
            </a:r>
          </a:p>
          <a:p>
            <a:pPr marL="0" indent="0" algn="just">
              <a:buNone/>
            </a:pPr>
            <a:r>
              <a:rPr lang="cs-CZ" sz="1800" dirty="0" smtClean="0"/>
              <a:t>V</a:t>
            </a:r>
            <a:r>
              <a:rPr lang="cs-CZ" sz="1800" dirty="0"/>
              <a:t> podniku rozeznáváme tyto typy </a:t>
            </a:r>
            <a:r>
              <a:rPr lang="cs-CZ" sz="1800" dirty="0" smtClean="0"/>
              <a:t>procesů:</a:t>
            </a:r>
            <a:endParaRPr lang="cs-CZ" sz="1800" dirty="0"/>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a:t>
            </a:r>
            <a:endParaRPr lang="cs-CZ" dirty="0"/>
          </a:p>
        </p:txBody>
      </p:sp>
    </p:spTree>
    <p:extLst>
      <p:ext uri="{BB962C8B-B14F-4D97-AF65-F5344CB8AC3E}">
        <p14:creationId xmlns:p14="http://schemas.microsoft.com/office/powerpoint/2010/main" val="1359361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r>
              <a:rPr lang="cs-CZ" sz="1800" dirty="0" smtClean="0"/>
              <a:t>.</a:t>
            </a:r>
          </a:p>
          <a:p>
            <a:pPr algn="just"/>
            <a:r>
              <a:rPr lang="cs-CZ" sz="1800" b="1" dirty="0"/>
              <a:t>Procesní přístup </a:t>
            </a:r>
            <a:r>
              <a:rPr lang="cs-CZ" sz="1800" dirty="0"/>
              <a:t>představuje systematickou identifikaci a řízení procesů používaných v organizaci a jejich vzájemné působení. </a:t>
            </a:r>
            <a:endParaRPr lang="cs-CZ" sz="1800" dirty="0" smtClean="0"/>
          </a:p>
          <a:p>
            <a:pPr marL="0" indent="0" algn="just">
              <a:buNone/>
            </a:pPr>
            <a:endParaRPr lang="cs-CZ" sz="1800" dirty="0"/>
          </a:p>
          <a:p>
            <a:pPr marL="0" indent="0" algn="just">
              <a:buNone/>
            </a:pPr>
            <a:r>
              <a:rPr lang="cs-CZ" sz="1800" dirty="0" smtClean="0"/>
              <a:t>Mezi </a:t>
            </a:r>
            <a:r>
              <a:rPr lang="cs-CZ" sz="1800" dirty="0"/>
              <a:t>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Procesní management II</a:t>
            </a:r>
            <a:endParaRPr lang="cs-CZ" dirty="0"/>
          </a:p>
        </p:txBody>
      </p:sp>
    </p:spTree>
    <p:extLst>
      <p:ext uri="{BB962C8B-B14F-4D97-AF65-F5344CB8AC3E}">
        <p14:creationId xmlns:p14="http://schemas.microsoft.com/office/powerpoint/2010/main" val="1789385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Inovace</a:t>
            </a:r>
            <a:r>
              <a:rPr lang="cs-CZ" sz="1800" dirty="0"/>
              <a:t> v obecném pojetí je chápána jako hluboká, kvalitativní změna v různých oblastech organizace. Inovace může znamenat zdokonalení a představuje vlastně jakoukoliv novinku, změnu, která přináší něco nového do života společnosti</a:t>
            </a:r>
            <a:r>
              <a:rPr lang="cs-CZ" sz="1800" dirty="0" smtClean="0"/>
              <a:t>. </a:t>
            </a:r>
          </a:p>
          <a:p>
            <a:pPr algn="just"/>
            <a:r>
              <a:rPr lang="cs-CZ" sz="1800" dirty="0"/>
              <a:t>Podle Vebra a kolektivu (2017) inovace představuje komplexní proces od nápadu přes vývoj až po realizaci a komercionalizaci. </a:t>
            </a:r>
            <a:endParaRPr lang="cs-CZ" sz="1800" dirty="0" smtClean="0"/>
          </a:p>
          <a:p>
            <a:pPr algn="just"/>
            <a:r>
              <a:rPr lang="cs-CZ" sz="1800" dirty="0" smtClean="0"/>
              <a:t>Inovace </a:t>
            </a:r>
            <a:r>
              <a:rPr lang="cs-CZ" sz="1800" dirty="0"/>
              <a:t>je hybným faktorem každé organizace, jelikož jejím prostřednictvím dochází k italizaci produktového portfolia a tím k posílení pozice organizace na trhu, ke zvyšování efektivnosti provozních činností, zvyšování kvality a snižování nákladů atd. </a:t>
            </a:r>
            <a:endParaRPr lang="cs-CZ" sz="1800" dirty="0" smtClean="0"/>
          </a:p>
          <a:p>
            <a:pPr algn="just"/>
            <a:r>
              <a:rPr lang="cs-CZ" sz="1800" dirty="0" smtClean="0"/>
              <a:t>J</a:t>
            </a:r>
            <a:r>
              <a:rPr lang="cs-CZ" sz="1800" dirty="0"/>
              <a:t>. A. </a:t>
            </a:r>
            <a:r>
              <a:rPr lang="cs-CZ" sz="1800" dirty="0" err="1"/>
              <a:t>Schumpeter</a:t>
            </a:r>
            <a:r>
              <a:rPr lang="cs-CZ" sz="1800" dirty="0"/>
              <a:t> považoval inovace za podstatu ekonomického vývoje tržních ekonomik, které narušují stávající rovnováhu a opět ji navozují, ale na kvalitativně vyšší úrovni. </a:t>
            </a:r>
            <a:endParaRPr lang="cs-CZ" sz="1800" dirty="0" smtClean="0"/>
          </a:p>
          <a:p>
            <a:pPr lvl="0" algn="just"/>
            <a:endParaRPr lang="cs-CZ" sz="1800" dirty="0" smtClean="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smtClean="0"/>
              <a:t>Management inovací I</a:t>
            </a:r>
            <a:endParaRPr lang="cs-CZ" dirty="0"/>
          </a:p>
        </p:txBody>
      </p:sp>
    </p:spTree>
    <p:extLst>
      <p:ext uri="{BB962C8B-B14F-4D97-AF65-F5344CB8AC3E}">
        <p14:creationId xmlns:p14="http://schemas.microsoft.com/office/powerpoint/2010/main" val="2471113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3520</TotalTime>
  <Words>3882</Words>
  <Application>Microsoft Office PowerPoint</Application>
  <PresentationFormat>Předvádění na obrazovce (16:9)</PresentationFormat>
  <Paragraphs>278</Paragraphs>
  <Slides>33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Enriqueta</vt:lpstr>
      <vt:lpstr>Times New Roman</vt:lpstr>
      <vt:lpstr>SLU</vt:lpstr>
      <vt:lpstr>Moderní přístupy k managementu</vt:lpstr>
      <vt:lpstr>Osnova tématu</vt:lpstr>
      <vt:lpstr>Vybrané současné přístupy k managementu</vt:lpstr>
      <vt:lpstr>Management změny I</vt:lpstr>
      <vt:lpstr>Management změny II</vt:lpstr>
      <vt:lpstr>Management znalostí I</vt:lpstr>
      <vt:lpstr>Procesní management I</vt:lpstr>
      <vt:lpstr>Procesní management II</vt:lpstr>
      <vt:lpstr>Management inovací I</vt:lpstr>
      <vt:lpstr>Management inovací II</vt:lpstr>
      <vt:lpstr>Management inovací III</vt:lpstr>
      <vt:lpstr>Management inovací IV</vt:lpstr>
      <vt:lpstr>Informační management I</vt:lpstr>
      <vt:lpstr>Informační management II</vt:lpstr>
      <vt:lpstr>Informační management III</vt:lpstr>
      <vt:lpstr>Informační management IV</vt:lpstr>
      <vt:lpstr>Management jakosti I</vt:lpstr>
      <vt:lpstr>Management jakosti II</vt:lpstr>
      <vt:lpstr>Management jakosti III</vt:lpstr>
      <vt:lpstr>Management jakosti IV</vt:lpstr>
      <vt:lpstr>Management jakosti V</vt:lpstr>
      <vt:lpstr>Management jakosti VI</vt:lpstr>
      <vt:lpstr>Management jakosti VII</vt:lpstr>
      <vt:lpstr>Environmentální management I</vt:lpstr>
      <vt:lpstr>Environmentální management II</vt:lpstr>
      <vt:lpstr>Environmentální management III</vt:lpstr>
      <vt:lpstr>Environmentální management IV</vt:lpstr>
      <vt:lpstr>Strategický management I</vt:lpstr>
      <vt:lpstr>Strategický management II</vt:lpstr>
      <vt:lpstr>Management rizika</vt:lpstr>
      <vt:lpstr>Krizový management I</vt:lpstr>
      <vt:lpstr>Krizový management II</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210</cp:revision>
  <dcterms:created xsi:type="dcterms:W3CDTF">2016-07-06T15:42:34Z</dcterms:created>
  <dcterms:modified xsi:type="dcterms:W3CDTF">2021-03-01T14:42:17Z</dcterms:modified>
</cp:coreProperties>
</file>