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48" r:id="rId4"/>
    <p:sldId id="349" r:id="rId5"/>
    <p:sldId id="361" r:id="rId6"/>
    <p:sldId id="366" r:id="rId7"/>
    <p:sldId id="367" r:id="rId8"/>
    <p:sldId id="381" r:id="rId9"/>
    <p:sldId id="382" r:id="rId10"/>
    <p:sldId id="383" r:id="rId11"/>
    <p:sldId id="384" r:id="rId12"/>
    <p:sldId id="385" r:id="rId13"/>
    <p:sldId id="368" r:id="rId14"/>
    <p:sldId id="370" r:id="rId15"/>
    <p:sldId id="372" r:id="rId16"/>
    <p:sldId id="373" r:id="rId17"/>
    <p:sldId id="364" r:id="rId18"/>
    <p:sldId id="351" r:id="rId19"/>
    <p:sldId id="365" r:id="rId20"/>
    <p:sldId id="363" r:id="rId21"/>
    <p:sldId id="352" r:id="rId22"/>
    <p:sldId id="362" r:id="rId23"/>
    <p:sldId id="350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manažerských funkcí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sekvenční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Někteří autoři používají k charakteristice vlastnosti cílů akronym </a:t>
            </a:r>
            <a:r>
              <a:rPr lang="cs-CZ" sz="1800" b="1" dirty="0"/>
              <a:t>SMARTER, </a:t>
            </a:r>
            <a:r>
              <a:rPr lang="cs-CZ" sz="1800" dirty="0"/>
              <a:t>který navazuje na starší akronyma </a:t>
            </a:r>
            <a:r>
              <a:rPr lang="cs-CZ" sz="1800" b="1" dirty="0"/>
              <a:t>SMART</a:t>
            </a:r>
            <a:r>
              <a:rPr lang="cs-CZ" sz="1800" dirty="0"/>
              <a:t> kde písmeno „</a:t>
            </a:r>
            <a:r>
              <a:rPr lang="cs-CZ" sz="1800" b="1" dirty="0"/>
              <a:t>E“ </a:t>
            </a:r>
            <a:r>
              <a:rPr lang="cs-CZ" sz="1800" dirty="0"/>
              <a:t>vyjadřuje vlastnost</a:t>
            </a:r>
            <a:r>
              <a:rPr lang="cs-CZ" sz="1800" b="1" dirty="0"/>
              <a:t> „</a:t>
            </a:r>
            <a:r>
              <a:rPr lang="cs-CZ" sz="1800" b="1" dirty="0" err="1"/>
              <a:t>ethical</a:t>
            </a:r>
            <a:r>
              <a:rPr lang="cs-CZ" sz="1800" b="1" dirty="0"/>
              <a:t> </a:t>
            </a:r>
            <a:r>
              <a:rPr lang="cs-CZ" sz="1800" dirty="0"/>
              <a:t>(etický) a písmeno </a:t>
            </a:r>
            <a:r>
              <a:rPr lang="cs-CZ" sz="1800" b="1" dirty="0"/>
              <a:t>„R“</a:t>
            </a:r>
            <a:r>
              <a:rPr lang="cs-CZ" sz="1800" dirty="0"/>
              <a:t> pak označuje </a:t>
            </a:r>
            <a:r>
              <a:rPr lang="cs-CZ" sz="1800" b="1" dirty="0" err="1"/>
              <a:t>resourced</a:t>
            </a:r>
            <a:r>
              <a:rPr lang="cs-CZ" sz="1800" b="1" dirty="0"/>
              <a:t> </a:t>
            </a:r>
            <a:r>
              <a:rPr lang="cs-CZ" sz="1800" dirty="0"/>
              <a:t>(zaměřený na zdroje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podmínkách České republiky někteří autoři využívají akronym </a:t>
            </a:r>
            <a:r>
              <a:rPr lang="cs-CZ" sz="1800" b="1" dirty="0"/>
              <a:t>KARAT, </a:t>
            </a:r>
            <a:r>
              <a:rPr lang="cs-CZ" sz="1800" dirty="0"/>
              <a:t>kde jednotlivá písmena označují následující vlastnosti cílů:</a:t>
            </a:r>
          </a:p>
          <a:p>
            <a:pPr lvl="1" algn="just"/>
            <a:r>
              <a:rPr lang="cs-CZ" sz="1800" b="1" dirty="0"/>
              <a:t>K – </a:t>
            </a:r>
            <a:r>
              <a:rPr lang="cs-CZ" sz="1800" dirty="0"/>
              <a:t>konkrétní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ambiciózní</a:t>
            </a:r>
          </a:p>
          <a:p>
            <a:pPr lvl="1" algn="just"/>
            <a:r>
              <a:rPr lang="cs-CZ" sz="1800" b="1" dirty="0"/>
              <a:t>R – </a:t>
            </a:r>
            <a:r>
              <a:rPr lang="cs-CZ" sz="1800" dirty="0"/>
              <a:t>reálné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akceptovatelné</a:t>
            </a:r>
          </a:p>
          <a:p>
            <a:pPr lvl="1" algn="just"/>
            <a:r>
              <a:rPr lang="cs-CZ" sz="1800" b="1" dirty="0"/>
              <a:t>T – </a:t>
            </a:r>
            <a:r>
              <a:rPr lang="cs-CZ" sz="1800" dirty="0"/>
              <a:t>terminované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7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8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8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8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8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Skupiny oblasti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5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b="1" dirty="0" smtClean="0"/>
              <a:t>Hierarchizace </a:t>
            </a:r>
            <a:r>
              <a:rPr lang="cs-CZ" sz="1600" b="1" dirty="0"/>
              <a:t>cílů</a:t>
            </a:r>
            <a:r>
              <a:rPr lang="cs-CZ" sz="1600" dirty="0"/>
              <a:t> znamená, že pro formulaci cílů je vhodné použít diferencovaný přístup rozlišující různé úrovně cílů. Cíle potom můžeme dělit na</a:t>
            </a:r>
            <a:r>
              <a:rPr lang="cs-CZ" sz="1600" dirty="0" smtClean="0"/>
              <a:t>:</a:t>
            </a:r>
          </a:p>
          <a:p>
            <a:pPr lvl="1" algn="just"/>
            <a:r>
              <a:rPr lang="cs-CZ" sz="1600" dirty="0" smtClean="0"/>
              <a:t>nadřazené </a:t>
            </a:r>
            <a:r>
              <a:rPr lang="cs-CZ" sz="1600" dirty="0"/>
              <a:t>– vrcholové cíle (mise podniku, formulace identity podniku, podniková politika),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prováděcí </a:t>
            </a:r>
            <a:r>
              <a:rPr lang="cs-CZ" sz="1600" dirty="0"/>
              <a:t>cíle (cíle funkčních oblastí),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dílčí </a:t>
            </a:r>
            <a:r>
              <a:rPr lang="cs-CZ" sz="1600" dirty="0"/>
              <a:t>cíle </a:t>
            </a:r>
          </a:p>
          <a:p>
            <a:pPr lvl="1" algn="just"/>
            <a:r>
              <a:rPr lang="cs-CZ" sz="1600" dirty="0" smtClean="0"/>
              <a:t>elementární </a:t>
            </a:r>
            <a:r>
              <a:rPr lang="cs-CZ" sz="1600" dirty="0"/>
              <a:t>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Hierarchizace a skupiny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Vize pomáhají popsat cíl organizace. Vyjadřuje co by podnik chtěl dosáhnout a jakým způsobem</a:t>
            </a:r>
            <a:r>
              <a:rPr lang="cs-CZ" sz="1800" dirty="0" smtClean="0"/>
              <a:t>. Vize </a:t>
            </a:r>
            <a:r>
              <a:rPr lang="cs-CZ" sz="1800" dirty="0"/>
              <a:t>podniku představuje model budoucího vývoje a stavu podniku v konkrétně časově vymezeném </a:t>
            </a:r>
            <a:r>
              <a:rPr lang="cs-CZ" sz="1800" dirty="0" smtClean="0"/>
              <a:t>období. Vize </a:t>
            </a:r>
            <a:r>
              <a:rPr lang="cs-CZ" sz="1800" dirty="0"/>
              <a:t>se stává dlouhodobou, přitažlivou, smysluplnou a motivující představou usilující o dosažení pozitivní podnikové </a:t>
            </a:r>
            <a:r>
              <a:rPr lang="cs-CZ" sz="1800" dirty="0" smtClean="0"/>
              <a:t>budoucnosti. Často </a:t>
            </a:r>
            <a:r>
              <a:rPr lang="cs-CZ" sz="1800" dirty="0"/>
              <a:t>také zahrnují hodnoty organizace</a:t>
            </a:r>
            <a:r>
              <a:rPr lang="cs-CZ" sz="1800" dirty="0" smtClean="0"/>
              <a:t>. Měly </a:t>
            </a:r>
            <a:r>
              <a:rPr lang="cs-CZ" sz="1800" dirty="0"/>
              <a:t>by být inspirací pro chování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Úkolem </a:t>
            </a:r>
            <a:r>
              <a:rPr lang="cs-CZ" sz="1800" b="1" dirty="0"/>
              <a:t>vize</a:t>
            </a:r>
            <a:r>
              <a:rPr lang="cs-CZ" sz="18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800" b="1" dirty="0"/>
              <a:t>impulsem, který ovlivní vývoj podniku.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3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snadno představitelná a uskutečnitelná;</a:t>
            </a:r>
          </a:p>
          <a:p>
            <a:pPr lvl="0" algn="just"/>
            <a:r>
              <a:rPr lang="cs-CZ" sz="1800" dirty="0"/>
              <a:t>adresně přitažlivá pro rozhodující zájmové skupiny v podniku;</a:t>
            </a:r>
          </a:p>
          <a:p>
            <a:pPr lvl="0" algn="just"/>
            <a:r>
              <a:rPr lang="cs-CZ" sz="18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8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800" dirty="0"/>
              <a:t>srozumitelná a snadno sdělitelná a přístupně vysvětlitelná;</a:t>
            </a:r>
          </a:p>
          <a:p>
            <a:pPr lvl="0" algn="just"/>
            <a:r>
              <a:rPr lang="cs-CZ" sz="18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8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800" dirty="0"/>
              <a:t>současně může vize připomínat chyby, kterých se podnik dopustil v minulosti a tak je i upozorněním na omyly a nedostatky.</a:t>
            </a:r>
            <a:r>
              <a:rPr lang="cs-CZ" sz="1800" b="1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Mise specifikuje podnikatelské aktivity, ve kterých chce podnik působit a se kterými chce konkurovat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800" dirty="0"/>
              <a:t>Je více konkrétnější než vize.</a:t>
            </a:r>
          </a:p>
          <a:p>
            <a:pPr algn="just"/>
            <a:r>
              <a:rPr lang="cs-CZ" sz="1800" dirty="0"/>
              <a:t>Mise odůvodňuje a vysvětluje existenci podniku.</a:t>
            </a:r>
          </a:p>
          <a:p>
            <a:pPr algn="just"/>
            <a:r>
              <a:rPr lang="cs-CZ" sz="1800" dirty="0"/>
              <a:t>Mise dává odpověď na otázku: „Jakou přidanou hodnotu může náš podnik nabídnout trhu nebo lidstvu</a:t>
            </a:r>
            <a:r>
              <a:rPr lang="cs-CZ" sz="1800" dirty="0" smtClean="0"/>
              <a:t>?“</a:t>
            </a:r>
          </a:p>
          <a:p>
            <a:pPr algn="just"/>
            <a:r>
              <a:rPr lang="cs-CZ" sz="1800" dirty="0"/>
              <a:t>Poslání (mise) podniku zdůvodňuje oprávněnost existence podniku a vyjadřuje přání vedení podniku, jak by měl být podnik chápán a přijímán veřejností. 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78721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důsledku toho vyplývá, že poslání podniku přímo definuje </a:t>
            </a:r>
            <a:r>
              <a:rPr lang="cs-CZ" sz="1800" b="1" dirty="0"/>
              <a:t>směry podnikatelských aktivit, </a:t>
            </a:r>
            <a:r>
              <a:rPr lang="cs-CZ" sz="1800" dirty="0"/>
              <a:t>stanovuje zásady </a:t>
            </a:r>
            <a:r>
              <a:rPr lang="cs-CZ" sz="1800" b="1" dirty="0"/>
              <a:t>podnikové kultury</a:t>
            </a:r>
            <a:r>
              <a:rPr lang="cs-CZ" sz="1800" dirty="0"/>
              <a:t> spolu s vhodnými </a:t>
            </a:r>
            <a:r>
              <a:rPr lang="cs-CZ" sz="1800" b="1" dirty="0"/>
              <a:t>vazbami na zaměstnance a </a:t>
            </a:r>
            <a:r>
              <a:rPr lang="cs-CZ" sz="1800" dirty="0"/>
              <a:t>vytváří </a:t>
            </a:r>
            <a:r>
              <a:rPr lang="cs-CZ" sz="1800" b="1" dirty="0"/>
              <a:t>vztah k zákazníkovi i konkurenci. </a:t>
            </a:r>
            <a:r>
              <a:rPr lang="cs-CZ" sz="1800" dirty="0"/>
              <a:t>Proto dobře vytvořené poslání podniku by mělo obsahovat:</a:t>
            </a:r>
            <a:endParaRPr lang="cs-CZ" sz="1800" dirty="0" smtClean="0"/>
          </a:p>
          <a:p>
            <a:pPr algn="just"/>
            <a:r>
              <a:rPr lang="cs-CZ" sz="1800" dirty="0" smtClean="0"/>
              <a:t>Cíl podniku.</a:t>
            </a:r>
          </a:p>
          <a:p>
            <a:pPr algn="just"/>
            <a:r>
              <a:rPr lang="cs-CZ" sz="1800" dirty="0" smtClean="0"/>
              <a:t>Zdůvodnění </a:t>
            </a:r>
            <a:r>
              <a:rPr lang="cs-CZ" sz="1800" dirty="0"/>
              <a:t>existence podniku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best</a:t>
            </a:r>
            <a:r>
              <a:rPr lang="cs-CZ" sz="1800" i="1" dirty="0"/>
              <a:t> </a:t>
            </a:r>
            <a:r>
              <a:rPr lang="cs-CZ" sz="1800" i="1" dirty="0" err="1"/>
              <a:t>employer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people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community</a:t>
            </a:r>
            <a:r>
              <a:rPr lang="cs-CZ" sz="1800" i="1" dirty="0"/>
              <a:t> </a:t>
            </a:r>
            <a:r>
              <a:rPr lang="cs-CZ" sz="1800" i="1" dirty="0" err="1"/>
              <a:t>around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</a:t>
            </a:r>
            <a:r>
              <a:rPr lang="cs-CZ" sz="1800" i="1" dirty="0"/>
              <a:t> and </a:t>
            </a:r>
            <a:r>
              <a:rPr lang="cs-CZ" sz="1800" i="1" dirty="0" err="1"/>
              <a:t>deliver</a:t>
            </a:r>
            <a:r>
              <a:rPr lang="cs-CZ" sz="1800" i="1" dirty="0"/>
              <a:t> </a:t>
            </a:r>
            <a:r>
              <a:rPr lang="cs-CZ" sz="1800" i="1" dirty="0" err="1"/>
              <a:t>operational</a:t>
            </a:r>
            <a:r>
              <a:rPr lang="cs-CZ" sz="1800" i="1" dirty="0"/>
              <a:t> excellence to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customers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restaurants</a:t>
            </a:r>
            <a:r>
              <a:rPr lang="cs-CZ" sz="1800" i="1" dirty="0"/>
              <a:t> (</a:t>
            </a:r>
            <a:r>
              <a:rPr lang="cs-CZ" sz="1800" i="1" dirty="0" err="1"/>
              <a:t>McDonald´s</a:t>
            </a:r>
            <a:r>
              <a:rPr lang="cs-CZ" sz="1800" i="1" dirty="0" smtClean="0"/>
              <a:t>)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Étos </a:t>
            </a:r>
            <a:r>
              <a:rPr lang="cs-CZ" sz="1800" dirty="0"/>
              <a:t>podniku: kultura, základní hodnoty, </a:t>
            </a:r>
            <a:r>
              <a:rPr lang="cs-CZ" sz="1800" dirty="0" smtClean="0"/>
              <a:t>ambice.</a:t>
            </a:r>
          </a:p>
          <a:p>
            <a:pPr algn="just"/>
            <a:r>
              <a:rPr lang="cs-CZ" sz="1800" dirty="0" smtClean="0"/>
              <a:t>Čím </a:t>
            </a:r>
            <a:r>
              <a:rPr lang="cs-CZ" sz="1800" dirty="0"/>
              <a:t>se odlišujeme od konkurence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America´s</a:t>
            </a:r>
            <a:r>
              <a:rPr lang="cs-CZ" sz="1800" i="1" dirty="0"/>
              <a:t> Best </a:t>
            </a:r>
            <a:r>
              <a:rPr lang="cs-CZ" sz="1800" i="1" dirty="0" err="1"/>
              <a:t>Quick-Service</a:t>
            </a:r>
            <a:r>
              <a:rPr lang="cs-CZ" sz="1800" i="1" dirty="0"/>
              <a:t> Restaurant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Konkurenční </a:t>
            </a:r>
            <a:r>
              <a:rPr lang="cs-CZ" sz="1800" dirty="0"/>
              <a:t>výhoda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world´s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mobile </a:t>
            </a:r>
            <a:r>
              <a:rPr lang="cs-CZ" sz="1800" i="1" dirty="0" err="1"/>
              <a:t>apps</a:t>
            </a:r>
            <a:r>
              <a:rPr lang="cs-CZ" sz="1800" i="1" dirty="0"/>
              <a:t> developer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Identifikace </a:t>
            </a:r>
            <a:r>
              <a:rPr lang="cs-CZ" sz="1800" dirty="0"/>
              <a:t>trhu a zákazníků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</a:t>
            </a:r>
            <a:r>
              <a:rPr lang="cs-CZ" sz="1800" i="1" dirty="0" err="1"/>
              <a:t>oncology</a:t>
            </a:r>
            <a:r>
              <a:rPr lang="cs-CZ" sz="1800" i="1" dirty="0"/>
              <a:t> </a:t>
            </a:r>
            <a:r>
              <a:rPr lang="cs-CZ" sz="1800" i="1" dirty="0" err="1"/>
              <a:t>practice</a:t>
            </a:r>
            <a:r>
              <a:rPr lang="cs-CZ" sz="1800" i="1" dirty="0"/>
              <a:t> in St. Louis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0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Cyklus podnikového plánování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47864" y="843558"/>
            <a:ext cx="2232248" cy="529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Tým pro tvorbu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4101014"/>
            <a:ext cx="2249572" cy="406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Řídící orgán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1625905"/>
            <a:ext cx="2232248" cy="494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cílů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87824" y="2369602"/>
            <a:ext cx="2952328" cy="553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strategického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3260154"/>
            <a:ext cx="2952328" cy="52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taktického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79" y="1879605"/>
            <a:ext cx="504056" cy="107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367645" y="1625905"/>
            <a:ext cx="432048" cy="1577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195736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660232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195736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195736" y="18733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95736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195736" y="264042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195736" y="352366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580112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574547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5580112" y="1850063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9" idx="3"/>
          </p:cNvCxnSpPr>
          <p:nvPr/>
        </p:nvCxnSpPr>
        <p:spPr>
          <a:xfrm flipH="1">
            <a:off x="5940152" y="2640428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947787" y="3462529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podle úrovně managementu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4481"/>
              </p:ext>
            </p:extLst>
          </p:nvPr>
        </p:nvGraphicFramePr>
        <p:xfrm>
          <a:off x="107504" y="823567"/>
          <a:ext cx="8064895" cy="397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6363032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7780536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61729344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4242892889"/>
                    </a:ext>
                  </a:extLst>
                </a:gridCol>
              </a:tblGrid>
              <a:tr h="409150">
                <a:tc>
                  <a:txBody>
                    <a:bodyPr/>
                    <a:lstStyle/>
                    <a:p>
                      <a:pPr algn="l"/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Strategické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Taktické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Operativní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9225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Časový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horizont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než 1 rok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obvykle do 1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roku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denní, čtvrtletní,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měsíční, kvartální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50199"/>
                  </a:ext>
                </a:extLst>
              </a:tr>
              <a:tr h="581424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Hlavní důraz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ujasnit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si a naplánovat budoucí rozhodnutí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naplánovaní implementace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plánování denních operativních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činností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7354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Nejistota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vysoká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střední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nízká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0549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Rozpracovanost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globální otázky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detailní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detailní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85050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Šíře obsahu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široká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detailnější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 aktivit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specifická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83827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Plánovací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metody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většinou nestrukturované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vysoce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75454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Možnost změny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složité a nesnadno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uvedení aktivit do praxe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snadno vyhodnotitelné a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2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</a:t>
            </a:r>
            <a:r>
              <a:rPr lang="cs-CZ" sz="1800" dirty="0" smtClean="0"/>
              <a:t>1916.</a:t>
            </a:r>
          </a:p>
          <a:p>
            <a:pPr algn="just"/>
            <a:r>
              <a:rPr lang="cs-CZ" sz="1800" dirty="0"/>
              <a:t>Manažerské funkce jsou často rozdělovány, klasifikovány do tří skupin, a to na sekvenční, paralelní a zabezpečovací. Toto rozdělení je založeno na charakteru a průběhu manažerských </a:t>
            </a:r>
            <a:r>
              <a:rPr lang="cs-CZ" sz="1800" dirty="0" smtClean="0"/>
              <a:t>funkcí.</a:t>
            </a:r>
          </a:p>
          <a:p>
            <a:pPr algn="just"/>
            <a:r>
              <a:rPr lang="cs-CZ" sz="1800" dirty="0"/>
              <a:t>Manažerské funkce by měly být vykonávány účelně a </a:t>
            </a:r>
            <a:r>
              <a:rPr lang="cs-CZ" sz="1800" dirty="0" smtClean="0"/>
              <a:t>účinně. </a:t>
            </a:r>
            <a:r>
              <a:rPr lang="cs-CZ" sz="1800" dirty="0"/>
              <a:t>Účelností se rozumí smysluplnost, odpovídající potřebám, cílům a hodnotám organizace. Účinností se pak rozumí hospodárnost provádění konkrétních </a:t>
            </a:r>
            <a:r>
              <a:rPr lang="cs-CZ" sz="1800" dirty="0" smtClean="0"/>
              <a:t>činností.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Plán je soubor dokumentace, na základě které lze splnit zadané úkoly. Plán tedy musí být reálný, úplný a alternativní.</a:t>
            </a:r>
          </a:p>
          <a:p>
            <a:pPr algn="just"/>
            <a:r>
              <a:rPr lang="cs-CZ" sz="1800" b="1" dirty="0"/>
              <a:t>Reálnost plánu </a:t>
            </a:r>
            <a:r>
              <a:rPr lang="cs-CZ" sz="1800" dirty="0"/>
              <a:t>spočívá v tom, že vychází z reálných možností organizace, z reálné dostupnosti všech komponentů výroby, z reálných možností odbytu organizace.</a:t>
            </a:r>
          </a:p>
          <a:p>
            <a:pPr algn="just"/>
            <a:r>
              <a:rPr lang="cs-CZ" sz="1800" b="1" dirty="0"/>
              <a:t>Úplnost plánu </a:t>
            </a:r>
            <a:r>
              <a:rPr lang="cs-CZ" sz="1800" dirty="0"/>
              <a:t>spočívá v tom, že činnosti jsou podle něj z hlediska splnění úkolu dostatečně definována. Předepisuje-li dokumentace, která je součástí plánu např. součástku určitých rozměrů, musí být zadána i její pevnost, materiál, ze kterého má být vyrobena, barevnost a případě další údaje, pokud na nich záleží,</a:t>
            </a:r>
          </a:p>
          <a:p>
            <a:pPr algn="just"/>
            <a:r>
              <a:rPr lang="cs-CZ" sz="1800" b="1" dirty="0" err="1"/>
              <a:t>Alternativnost</a:t>
            </a:r>
            <a:r>
              <a:rPr lang="cs-CZ" sz="1800" b="1" dirty="0"/>
              <a:t> plánu </a:t>
            </a:r>
            <a:r>
              <a:rPr lang="cs-CZ" sz="1800" dirty="0"/>
              <a:t>spočívá v uvedení více alternativ u činností, jejichž splnění může být ohroženo poruchou ve výrobě, výpadkem kooperujících subdodavatelů nebo nutností použít např. odlišné součástky či materiály.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8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</a:t>
            </a:r>
            <a:r>
              <a:rPr lang="cs-CZ" sz="1800" dirty="0" smtClean="0"/>
              <a:t>lidí.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Vlivy působící na proces organizování</a:t>
            </a:r>
          </a:p>
          <a:p>
            <a:pPr algn="just"/>
            <a:r>
              <a:rPr lang="cs-CZ" sz="1800" dirty="0" smtClean="0"/>
              <a:t>Prostředí </a:t>
            </a:r>
            <a:r>
              <a:rPr lang="cs-CZ" sz="1800" dirty="0"/>
              <a:t>– mechanická struktura, organická </a:t>
            </a:r>
            <a:r>
              <a:rPr lang="cs-CZ" sz="1800" dirty="0" smtClean="0"/>
              <a:t>struktura</a:t>
            </a:r>
          </a:p>
          <a:p>
            <a:pPr algn="just"/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Velikost</a:t>
            </a:r>
          </a:p>
          <a:p>
            <a:pPr algn="just"/>
            <a:r>
              <a:rPr lang="cs-CZ" sz="1800" dirty="0" smtClean="0"/>
              <a:t>Technologie</a:t>
            </a:r>
          </a:p>
          <a:p>
            <a:pPr algn="just"/>
            <a:r>
              <a:rPr lang="cs-CZ" sz="1800" dirty="0" smtClean="0"/>
              <a:t>Konkurence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8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Sekvenční manažerské funkce </a:t>
            </a:r>
            <a:r>
              <a:rPr lang="cs-CZ" sz="1800" dirty="0"/>
              <a:t>tvoří ty </a:t>
            </a:r>
            <a:r>
              <a:rPr lang="cs-CZ" sz="1800" dirty="0" smtClean="0"/>
              <a:t>funkce, </a:t>
            </a:r>
            <a:r>
              <a:rPr lang="cs-CZ" sz="1800" dirty="0"/>
              <a:t>které probíhá v určité logické návaznosti, sekvenci.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sekvenčních manažerských funkcí bývají zařazovány „klasické“ manažerské </a:t>
            </a:r>
            <a:r>
              <a:rPr lang="cs-CZ" sz="1800" dirty="0" smtClean="0"/>
              <a:t>funkce.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Sekvenční manažerské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Tvorba kontrolního systému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Proč-co-kdo-kdy-jak-jak často kontrolovat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Účel kontroly</a:t>
            </a:r>
          </a:p>
          <a:p>
            <a:r>
              <a:rPr lang="cs-CZ" sz="1800" dirty="0"/>
              <a:t>Předmět kontroly</a:t>
            </a:r>
          </a:p>
          <a:p>
            <a:r>
              <a:rPr lang="cs-CZ" sz="1800" dirty="0"/>
              <a:t>Subjekt kontroly</a:t>
            </a:r>
          </a:p>
          <a:p>
            <a:r>
              <a:rPr lang="cs-CZ" sz="1800" dirty="0"/>
              <a:t>Časová dimenze kontroly</a:t>
            </a:r>
          </a:p>
          <a:p>
            <a:r>
              <a:rPr lang="cs-CZ" sz="1800" dirty="0"/>
              <a:t>Postupy, metody kontroly</a:t>
            </a:r>
          </a:p>
        </p:txBody>
      </p:sp>
    </p:spTree>
    <p:extLst>
      <p:ext uri="{BB962C8B-B14F-4D97-AF65-F5344CB8AC3E}">
        <p14:creationId xmlns:p14="http://schemas.microsoft.com/office/powerpoint/2010/main" val="27394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plánování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004887"/>
            <a:ext cx="6981403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8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8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800" dirty="0"/>
              <a:t>Analýza posuzuje celkovou podnikovou situaci, určuje jeho místo v prostředí a vymezuje vývoj jeho budoucích aktivit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výchozí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1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Analýza externího prostředí </a:t>
            </a:r>
            <a:r>
              <a:rPr lang="cs-CZ" sz="1800" dirty="0" smtClean="0"/>
              <a:t>– poskytuje </a:t>
            </a:r>
            <a:r>
              <a:rPr lang="cs-CZ" sz="1800" dirty="0"/>
              <a:t>informace o charakteru </a:t>
            </a:r>
            <a:r>
              <a:rPr lang="cs-CZ" sz="1800" dirty="0" smtClean="0"/>
              <a:t>externího  </a:t>
            </a:r>
            <a:r>
              <a:rPr lang="cs-CZ" sz="1800" dirty="0"/>
              <a:t>prostředí a jeho případných vlivech na </a:t>
            </a:r>
            <a:r>
              <a:rPr lang="cs-CZ" sz="1800" dirty="0" smtClean="0"/>
              <a:t>podnik s cílem zjištění možných příležitostí a hrozeb </a:t>
            </a:r>
          </a:p>
          <a:p>
            <a:pPr lvl="1" algn="just"/>
            <a:r>
              <a:rPr lang="cs-CZ" sz="1800" dirty="0" smtClean="0"/>
              <a:t>Analýza vzdáleného prostředí – makroprostředí</a:t>
            </a:r>
          </a:p>
          <a:p>
            <a:pPr lvl="1" algn="just"/>
            <a:r>
              <a:rPr lang="cs-CZ" sz="1800" dirty="0" smtClean="0"/>
              <a:t>Analýza blízkého prostředí – trh, odvětví</a:t>
            </a:r>
          </a:p>
          <a:p>
            <a:pPr marL="457200" lvl="1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 smtClean="0"/>
              <a:t>Analýza interního prostředí </a:t>
            </a:r>
            <a:r>
              <a:rPr lang="cs-CZ" sz="1800" dirty="0" smtClean="0"/>
              <a:t>– podává </a:t>
            </a:r>
            <a:r>
              <a:rPr lang="cs-CZ" sz="1800" dirty="0"/>
              <a:t>informaci o </a:t>
            </a:r>
            <a:r>
              <a:rPr lang="cs-CZ" sz="1800" dirty="0" smtClean="0"/>
              <a:t>interním prostředí a vnitřních zdrojích podniku, výsledkem je zjištění předností (silných stránek) </a:t>
            </a:r>
            <a:r>
              <a:rPr lang="cs-CZ" sz="1800" dirty="0"/>
              <a:t>a </a:t>
            </a:r>
            <a:r>
              <a:rPr lang="cs-CZ" sz="1800" dirty="0" smtClean="0"/>
              <a:t>slabin (slabých) </a:t>
            </a:r>
            <a:r>
              <a:rPr lang="cs-CZ" sz="1800" dirty="0"/>
              <a:t>podniku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 smtClean="0"/>
              <a:t>Syntéza</a:t>
            </a:r>
            <a:r>
              <a:rPr lang="cs-CZ" sz="1800" dirty="0" smtClean="0"/>
              <a:t> – konfrontuje silné/slabé stránky podniku s příležitostmi a hrozbami z prostředí s cílem určení adekvátního strategického směru.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strategické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0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 popisují, kam se má podnik dostat, tak aby byl zajištěn požadovaný budoucí stav, který má podniku zabezpečit zdravý růst a prosperitu.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představují úkoly, které musí podnik splnit ve vymezeném čase, aby dosáhla požadovaného stavu.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neobsahují pokyny ani instrukce, jak dosáhnout jejich naplnění, ale pouze požadovaný cílový stav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Jasně </a:t>
            </a:r>
            <a:r>
              <a:rPr lang="cs-CZ" sz="1800" b="1" dirty="0"/>
              <a:t>stanovené cíle </a:t>
            </a:r>
            <a:r>
              <a:rPr lang="cs-CZ" sz="1800" dirty="0"/>
              <a:t>se tak stávají konkrétními </a:t>
            </a:r>
            <a:r>
              <a:rPr lang="cs-CZ" sz="1800" b="1" dirty="0"/>
              <a:t>úkoly pro přesně určený časový horizont.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6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Obecně se říká, že </a:t>
            </a:r>
            <a:r>
              <a:rPr lang="cs-CZ" sz="1600" dirty="0" smtClean="0"/>
              <a:t>cíle </a:t>
            </a:r>
            <a:r>
              <a:rPr lang="cs-CZ" sz="1600" dirty="0"/>
              <a:t>musí být </a:t>
            </a:r>
            <a:r>
              <a:rPr lang="cs-CZ" sz="1600" b="1" dirty="0" smtClean="0"/>
              <a:t>SMART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 smtClean="0"/>
              <a:t>termínovaný</a:t>
            </a:r>
          </a:p>
          <a:p>
            <a:pPr marL="0" indent="0" algn="just">
              <a:buNone/>
            </a:pPr>
            <a:r>
              <a:rPr lang="cs-CZ" sz="1600" dirty="0"/>
              <a:t>V poslední době však se uplatňuje tento souhrn cílů v podobě zkratky </a:t>
            </a:r>
            <a:r>
              <a:rPr lang="cs-CZ" sz="1600" b="1" dirty="0" smtClean="0"/>
              <a:t>SMARTEE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</a:t>
            </a:r>
            <a:r>
              <a:rPr lang="cs-CZ" sz="1600" dirty="0" smtClean="0"/>
              <a:t>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termínovaný</a:t>
            </a:r>
          </a:p>
          <a:p>
            <a:pPr lvl="1" algn="just"/>
            <a:r>
              <a:rPr lang="cs-CZ" sz="1600" b="1" dirty="0"/>
              <a:t>E</a:t>
            </a:r>
            <a:r>
              <a:rPr lang="cs-CZ" sz="1600" dirty="0"/>
              <a:t> – efektivní, ekonomický</a:t>
            </a:r>
          </a:p>
          <a:p>
            <a:pPr lvl="1" algn="just"/>
            <a:r>
              <a:rPr lang="cs-CZ" sz="1600" b="1" dirty="0"/>
              <a:t>E – </a:t>
            </a:r>
            <a:r>
              <a:rPr lang="cs-CZ" sz="16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0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2796</Words>
  <Application>Microsoft Office PowerPoint</Application>
  <PresentationFormat>Předvádění na obrazovce (16:9)</PresentationFormat>
  <Paragraphs>304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Koncepce manažerských funkcí</vt:lpstr>
      <vt:lpstr>Podstata manažerských funkcí</vt:lpstr>
      <vt:lpstr>Sekvenční manažerské funkce</vt:lpstr>
      <vt:lpstr>Plánování</vt:lpstr>
      <vt:lpstr>Podstata plánování</vt:lpstr>
      <vt:lpstr>Analýza výchozí situace</vt:lpstr>
      <vt:lpstr>Struktura strategické analýzy</vt:lpstr>
      <vt:lpstr>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Vize</vt:lpstr>
      <vt:lpstr>Požadavky na vizi </vt:lpstr>
      <vt:lpstr>Mise - poslání</vt:lpstr>
      <vt:lpstr>Co by měla obsahovat mise</vt:lpstr>
      <vt:lpstr>Cyklus podnikového plánování</vt:lpstr>
      <vt:lpstr>Plánování podle úrovně managementu</vt:lpstr>
      <vt:lpstr>Plán</vt:lpstr>
      <vt:lpstr>Struktura plánu</vt:lpstr>
      <vt:lpstr>Klasifikace plánů</vt:lpstr>
      <vt:lpstr>Požadavky na plán</vt:lpstr>
      <vt:lpstr>Organizování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  <vt:lpstr>Tvorba kontrolního systému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319</cp:revision>
  <dcterms:created xsi:type="dcterms:W3CDTF">2016-07-06T15:42:34Z</dcterms:created>
  <dcterms:modified xsi:type="dcterms:W3CDTF">2021-03-22T09:36:42Z</dcterms:modified>
</cp:coreProperties>
</file>