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6" r:id="rId3"/>
    <p:sldId id="314" r:id="rId4"/>
    <p:sldId id="288" r:id="rId5"/>
    <p:sldId id="290" r:id="rId6"/>
    <p:sldId id="330" r:id="rId7"/>
    <p:sldId id="294" r:id="rId8"/>
    <p:sldId id="292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28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047406230613932E-2"/>
          <c:y val="1.4320470556671301E-2"/>
          <c:w val="0.95195259376938612"/>
          <c:h val="0.911671584466515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Statistika!$A$2</c:f>
              <c:strCache>
                <c:ptCount val="1"/>
                <c:pt idx="0">
                  <c:v>Počet dobrovolníků celkem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5186851178635182E-3"/>
                  <c:y val="-9.0643338280493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906-40C7-9211-5B0188989E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231747746619605E-2"/>
                  <c:y val="-0.15278698129759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906-40C7-9211-5B0188989E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0521489163486E-2"/>
                  <c:y val="-0.2313329876619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906-40C7-9211-5B0188989E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05214891634868E-2"/>
                  <c:y val="-0.28200230027740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906-40C7-9211-5B0188989E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924522124509034E-2"/>
                  <c:y val="-0.3159583319047010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906-40C7-9211-5B0188989E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Statistika!$B$1:$F$1</c:f>
              <c:strCache>
                <c:ptCount val="5"/>
                <c:pt idx="0">
                  <c:v>Rok 2013</c:v>
                </c:pt>
                <c:pt idx="1">
                  <c:v>Rok 2014</c:v>
                </c:pt>
                <c:pt idx="2">
                  <c:v>Rok 2015</c:v>
                </c:pt>
                <c:pt idx="3">
                  <c:v>Rok 2016</c:v>
                </c:pt>
                <c:pt idx="4">
                  <c:v>Rok 2017</c:v>
                </c:pt>
              </c:strCache>
            </c:strRef>
          </c:cat>
          <c:val>
            <c:numRef>
              <c:f>Statistika!$B$2:$F$2</c:f>
              <c:numCache>
                <c:formatCode>General</c:formatCode>
                <c:ptCount val="5"/>
                <c:pt idx="0">
                  <c:v>182</c:v>
                </c:pt>
                <c:pt idx="1">
                  <c:v>285</c:v>
                </c:pt>
                <c:pt idx="2">
                  <c:v>352</c:v>
                </c:pt>
                <c:pt idx="3">
                  <c:v>392</c:v>
                </c:pt>
                <c:pt idx="4">
                  <c:v>410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906-40C7-9211-5B0188989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0000040"/>
        <c:axId val="280000824"/>
        <c:axId val="0"/>
      </c:bar3DChart>
      <c:catAx>
        <c:axId val="280000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0000824"/>
        <c:crosses val="autoZero"/>
        <c:auto val="1"/>
        <c:lblAlgn val="ctr"/>
        <c:lblOffset val="100"/>
        <c:noMultiLvlLbl val="0"/>
      </c:catAx>
      <c:valAx>
        <c:axId val="280000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0000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3185597821713428E-2"/>
          <c:y val="0.88937349745493144"/>
          <c:w val="0.30435843107165111"/>
          <c:h val="9.799923448484819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28. 4. 2021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Dobrovolnictví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7839" y="1994806"/>
            <a:ext cx="4806091" cy="3407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Dobrovolná práce podle zákona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Dobrovolná práce mimo režim zákona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Příklady dobrovolnictví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0445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5E32C6-D1A3-418E-80A3-66518ECB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FD5AC8-D50B-4B34-B3F5-E68D69927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Dodržovat zákon o dobrovolnické službě a podmínky výkonu dobrovolnické činnosti, které si dohodnul s vysílající organizací ve smlouvě.</a:t>
            </a:r>
          </a:p>
          <a:p>
            <a:pPr lvl="0"/>
            <a:r>
              <a:rPr lang="cs-CZ" dirty="0"/>
              <a:t>Absolvovat přípravu k dobrovolnické činnosti, kterou vykonává pro neziskovou organizaci.</a:t>
            </a:r>
          </a:p>
          <a:p>
            <a:pPr lvl="0"/>
            <a:r>
              <a:rPr lang="cs-CZ" dirty="0"/>
              <a:t>Pokud je to nutné, tak musí dobrovolník předložit výpis z evidence Rejstříku trestů ne starší než 3 měsíce, potvrzení o zdravotním stavu dobrovolníka ne starší než 3 měsíce a jiné doklady podle požadavků vysílající neziskové organizace </a:t>
            </a:r>
            <a:br>
              <a:rPr lang="cs-CZ" dirty="0"/>
            </a:br>
            <a:r>
              <a:rPr lang="cs-CZ" dirty="0"/>
              <a:t>a povahy dobrovolnické služby.</a:t>
            </a:r>
          </a:p>
          <a:p>
            <a:pPr lvl="0"/>
            <a:r>
              <a:rPr lang="cs-CZ" dirty="0"/>
              <a:t>Plnit úkoly, ke kterým se dobrovolník zavázal.</a:t>
            </a:r>
          </a:p>
          <a:p>
            <a:pPr lvl="0"/>
            <a:r>
              <a:rPr lang="cs-CZ" dirty="0"/>
              <a:t>Dodržovat mlčenlivost vůči vysílající neziskové organizaci i vůči jejím klientům.</a:t>
            </a:r>
          </a:p>
          <a:p>
            <a:pPr lvl="0"/>
            <a:r>
              <a:rPr lang="cs-CZ" dirty="0"/>
              <a:t>Ztotožnit se s posláním neziskové organizace, pro kterou dobrovolník svou činnost vykonává.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1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FD5AEE-D9B8-48C4-9DAA-FF4CCAF5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Dobrovolníci mimo režim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AC4AA56-6A4B-4DC3-A59A-638AD232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je možné také vykonávat mimo režim sociálních služeb. </a:t>
            </a:r>
          </a:p>
          <a:p>
            <a:r>
              <a:rPr lang="cs-CZ" dirty="0"/>
              <a:t>Takové dobrovolnictví není založeno smluvním vztahem, i tak z něho ale plynou pro dobrovolníka určité povinnosti, které ale nejsou právně vymahatelné. </a:t>
            </a:r>
            <a:endParaRPr lang="cs-CZ" dirty="0" smtClean="0"/>
          </a:p>
          <a:p>
            <a:r>
              <a:rPr lang="cs-CZ" dirty="0"/>
              <a:t>https://www.dobrovolnik.cz/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06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0BB476-63CB-4CA1-ACD9-7D9C7611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6FF710-A100-4CD9-AC27-DF8BAEF6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Dobrovolník by měl:</a:t>
            </a:r>
          </a:p>
          <a:p>
            <a:pPr lvl="1"/>
            <a:r>
              <a:rPr lang="cs-CZ" dirty="0"/>
              <a:t>splnit úkoly, ke kterým se zavázal,</a:t>
            </a:r>
          </a:p>
          <a:p>
            <a:pPr lvl="1"/>
            <a:r>
              <a:rPr lang="cs-CZ" dirty="0"/>
              <a:t>být spolehlivý,</a:t>
            </a:r>
          </a:p>
          <a:p>
            <a:pPr lvl="1"/>
            <a:r>
              <a:rPr lang="cs-CZ" dirty="0"/>
              <a:t>dodržovat mlčenlivost,</a:t>
            </a:r>
          </a:p>
          <a:p>
            <a:pPr lvl="1"/>
            <a:r>
              <a:rPr lang="cs-CZ" dirty="0"/>
              <a:t>nezneužívat projevené důvěry,</a:t>
            </a:r>
          </a:p>
          <a:p>
            <a:pPr lvl="1"/>
            <a:r>
              <a:rPr lang="cs-CZ" dirty="0"/>
              <a:t>požádat o pomoc, pokud by ji při své činnosti potřeboval,</a:t>
            </a:r>
          </a:p>
          <a:p>
            <a:pPr lvl="1"/>
            <a:r>
              <a:rPr lang="cs-CZ" dirty="0"/>
              <a:t>znát a brát na vědomí své limity,</a:t>
            </a:r>
          </a:p>
          <a:p>
            <a:pPr lvl="1"/>
            <a:r>
              <a:rPr lang="cs-CZ" dirty="0"/>
              <a:t>být „týmovým hráčem“,</a:t>
            </a:r>
          </a:p>
          <a:p>
            <a:pPr lvl="1"/>
            <a:r>
              <a:rPr lang="cs-CZ" dirty="0"/>
              <a:t>ztotožnit se s posláním organizace, pro kterou dobrovolnickou činnost vykonává.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9A2155-157F-425E-8841-BF9566E24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86D63D-E9CF-4A2F-9DC2-1B7AEEDBB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funguje dobrovolnictví v mezinárodní humanitární organizaci ADRA ČR</a:t>
            </a:r>
          </a:p>
          <a:p>
            <a:r>
              <a:rPr lang="cs-CZ" dirty="0"/>
              <a:t>Posláním dobrovolnických center ADRA v České republice je propojovat svět lidí, kteří chtějí pomáhat, se světem lidí, kteří pomoc potřebují. </a:t>
            </a:r>
          </a:p>
          <a:p>
            <a:r>
              <a:rPr lang="cs-CZ" dirty="0"/>
              <a:t>Nezisková organizace ADRA usiluje o to, aby každý člověk, který se ocitne ve složité životní situaci, nezůstal sám, ale měl možnost získat lidskou podporu dobrovolníka.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285E76-CD0D-41D3-A955-994FC4DF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E19902-8899-4D94-836E-06661E90C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být dobrovolníkem?</a:t>
            </a:r>
          </a:p>
          <a:p>
            <a:pPr lvl="1"/>
            <a:r>
              <a:rPr lang="cs-CZ" dirty="0"/>
              <a:t>Dobrovolníkem se může stát osoba starší 15 let, v některých dobrovolnických programech (u pacientů v nemocnici, u dětí či jako dobrovolník v domácnosti) je potřebný věk nad 18 let. </a:t>
            </a:r>
          </a:p>
          <a:p>
            <a:pPr lvl="1"/>
            <a:r>
              <a:rPr lang="cs-CZ" dirty="0"/>
              <a:t>Dobrovolník je člověk, který se rozhodl věnovat svůj čas, své znalosti a dovednosti ve prospěch druhých, a to bez nároku na finanční odměnu.</a:t>
            </a:r>
          </a:p>
          <a:p>
            <a:pPr lvl="1"/>
            <a:r>
              <a:rPr lang="cs-CZ" dirty="0"/>
              <a:t>Důležité je vědět, že dobrovolník nenahrazuje pečovatelské či sociální služby, nenahrazuje činnost zaměstnanců v daném zařízení. </a:t>
            </a:r>
          </a:p>
          <a:p>
            <a:pPr lvl="1"/>
            <a:r>
              <a:rPr lang="cs-CZ" dirty="0"/>
              <a:t>Dobrovolník je pouze společníkem, kamarádem, který tráví svůj volný čas s klientem.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83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F613E4-1D9D-4320-A833-13F7115C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48A11B2-ABEB-4EED-AF5D-97ADD585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musí splnit?</a:t>
            </a:r>
          </a:p>
          <a:p>
            <a:pPr lvl="1"/>
            <a:r>
              <a:rPr lang="cs-CZ" dirty="0"/>
              <a:t>Zájemce o dobrovolnictví musí absolvovat vstupní školení, kde se dozví základní informace o humanitární organizaci ADRA, dále o činnosti dobrovolnických center. </a:t>
            </a:r>
          </a:p>
          <a:p>
            <a:pPr lvl="1"/>
            <a:r>
              <a:rPr lang="cs-CZ" dirty="0"/>
              <a:t>Jsou mu představeny konkrétní dobrovolnické programy, ve kterých by mohl působit. </a:t>
            </a:r>
          </a:p>
          <a:p>
            <a:pPr lvl="1"/>
            <a:r>
              <a:rPr lang="cs-CZ" dirty="0"/>
              <a:t>Důležitou součástí školení jsou také práva a povinnosti dobrovolníka, návod, jak nejlépe navázat komunikaci s klientem, vysvětlení potřebných pojmů a nastínění první návštěvy u klienta.</a:t>
            </a:r>
          </a:p>
          <a:p>
            <a:pPr lvl="1"/>
            <a:r>
              <a:rPr lang="cs-CZ" dirty="0"/>
              <a:t>Po školení musí dobrovolník dodat čistý výpis z Rejstříku trestů ne starší než 3 měsíce a dále doklad o zdravotní způsobilosti ne starší než 3 měsíce.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7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ABBE7D-3662-45E7-920F-617B634F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093AAF0-B58D-4886-BEF9-2847C063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Činnost Dobrovolnických center ADRA se řídí zákonem </a:t>
            </a:r>
            <a:br>
              <a:rPr lang="cs-CZ" dirty="0"/>
            </a:br>
            <a:r>
              <a:rPr lang="cs-CZ" dirty="0"/>
              <a:t>o dobrovolnické službě č. 198/2002 Sb. Všechny dobrovolnické programy jsou akreditovány Ministerstvem vnitra ČR.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177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5D4EA5-355B-43E3-A9A4-BDAD6701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3411B5-7A59-4FA3-827E-2AB48D38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mají činnosti pro dobrovolníky?</a:t>
            </a:r>
          </a:p>
          <a:p>
            <a:pPr lvl="1" algn="just"/>
            <a:r>
              <a:rPr lang="cs-CZ" dirty="0"/>
              <a:t>Dobrovolníci tráví čas s klienty nejčastěji povídáním, nasloucháním, ale také čtením, hraním společenských her, procházkami. Pokud dobrovolník hraje na nějaký hudební nástroj, je možno domluvit skupinové zpívání, což je u seniorů a klientů s postižením velmi oblíbená činnost. Někteří dobrovolníci, působící v domovech seniorů či v denních stacionářích, připravují přednášky nebo besedy pro seniory. Jsou to dobrovolníci, kteří hodně cestují, kteří mají zajímavé povolání apod.</a:t>
            </a:r>
          </a:p>
          <a:p>
            <a:pPr lvl="1" algn="just"/>
            <a:r>
              <a:rPr lang="cs-CZ" dirty="0"/>
              <a:t>Jedná-li se o dobrovolnictví v Charitativních obchůdcích, pak dobrovolníci pomáhají při třídění oblečení, ukládání zboží do regálů, obsluhování zákazníků apod.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89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5A766F-0963-46C4-B5C4-862630074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34EF98F-DD3C-42C1-959E-BD67BC27F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nutné školit v BOZP?</a:t>
            </a:r>
          </a:p>
          <a:p>
            <a:pPr lvl="1"/>
            <a:r>
              <a:rPr lang="cs-CZ" dirty="0"/>
              <a:t>Dobrovolníci jsou již na úvodním školení poučeni o dbaní na vlastní bezpečnost při pohybu v přijímajících zařízeních. </a:t>
            </a:r>
          </a:p>
          <a:p>
            <a:pPr lvl="1"/>
            <a:r>
              <a:rPr lang="cs-CZ" dirty="0"/>
              <a:t>Kontaktní osoby pak individuálně proškolují dobrovolníky v oblasti BOZP při vstupním (výběrovém) pohovoru.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289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9EDF7B-3956-4D93-BE3B-6549FC74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2AF672F-8C15-47A4-AC84-708BB7C86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 má ADRA dobrovolníků?</a:t>
            </a:r>
          </a:p>
          <a:p>
            <a:pPr lvl="1"/>
            <a:r>
              <a:rPr lang="cs-CZ" dirty="0"/>
              <a:t>Dne 1. 1. 2013 vzniklo Dobrovolnické centrum ADRA Havířov a v prvním roce svého fungování evidovalo 182 dobrovolníků. Počet dobrovolníků se postupně navyšoval a v roce 2017 se do dobrovolnické činnosti zapojilo již 410 dobrovolníků. Stav k 1. 10. 2018 byl 412 dobrovolníků.</a:t>
            </a:r>
          </a:p>
          <a:p>
            <a:pPr lvl="1"/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xmlns="" id="{22A1A637-DB33-49B0-A9CB-76444C55DC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6352287"/>
              </p:ext>
            </p:extLst>
          </p:nvPr>
        </p:nvGraphicFramePr>
        <p:xfrm>
          <a:off x="2522733" y="3844925"/>
          <a:ext cx="4276725" cy="24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18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Neziskové organizace často využívají pro svoji činnost bezplatné práce dobrovolníků. </a:t>
            </a:r>
          </a:p>
          <a:p>
            <a:r>
              <a:rPr lang="cs-CZ" dirty="0"/>
              <a:t>Většina dobrovolníků funguje zapojením se do činnosti neziskové organizace (formální dobrovolnictví), mnozí lidé se ale zapojují do činností ve prospěch ostatních méně formálně, ať už jednotlivě, nebo jako součást skupiny. </a:t>
            </a:r>
          </a:p>
          <a:p>
            <a:r>
              <a:rPr lang="cs-CZ" dirty="0"/>
              <a:t>Neformální dobrovolníci jsou pak obtížně zjistitelní, a proto nebývají zahrnováni do výzkumu a statistik zabývajících se dobrovolnictvím.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 této přednášce jste se seznámili s dobrovolnictvím, které je často využíváno nestátními neziskovými organizacemi. Je důležité rozlišovat dva režimy dobrovolnictví, a to dobrovolnictví podle zákona a dobrovolnictví mimo režim zákona. Dobrovolnictví podle zákona se pojí s určitými finančními výhodami ze strany státu, který tento druh dobrovolnické činnosti podporuje. Dobrovolnictví mimo režim zákona závisí pouze na organizaci a na dobrovolníkovi.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dobrovolné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praxi se rozlišují </a:t>
            </a:r>
            <a:r>
              <a:rPr lang="cs-CZ" b="1" i="1" dirty="0"/>
              <a:t>dva typy dobrovolné práce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dobrovolná práce, kterou upravuje zákon o dobrovolnické službě,</a:t>
            </a:r>
          </a:p>
          <a:p>
            <a:pPr lvl="1"/>
            <a:r>
              <a:rPr lang="cs-CZ" dirty="0"/>
              <a:t>dobrovolná práce mimo režim zákona o dobrovolnické službě.</a:t>
            </a:r>
          </a:p>
          <a:p>
            <a:pPr algn="just"/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České republice mezi nejrozšířenější a nestarší organizace spojené s dobrovolnictvím patří:</a:t>
            </a:r>
          </a:p>
          <a:p>
            <a:pPr lvl="1"/>
            <a:r>
              <a:rPr lang="cs-CZ" dirty="0"/>
              <a:t>sbory dobrovolných hasičů,</a:t>
            </a:r>
          </a:p>
          <a:p>
            <a:pPr lvl="1"/>
            <a:r>
              <a:rPr lang="cs-CZ" dirty="0"/>
              <a:t>Český červený kříž,</a:t>
            </a:r>
          </a:p>
          <a:p>
            <a:pPr lvl="1"/>
            <a:r>
              <a:rPr lang="cs-CZ" dirty="0"/>
              <a:t>neziskové organizace působící v oblasti sociálních či zdravotních služeb,</a:t>
            </a:r>
          </a:p>
          <a:p>
            <a:pPr lvl="1"/>
            <a:r>
              <a:rPr lang="cs-CZ" dirty="0"/>
              <a:t>turistické a okrašlovací spolky,</a:t>
            </a:r>
          </a:p>
          <a:p>
            <a:pPr lvl="1"/>
            <a:r>
              <a:rPr lang="cs-CZ" dirty="0"/>
              <a:t>spolky, sdružení a humanitární organizace, které se věnují pomoci lidem – seniorům, zdravotně postiženým, nebo sociálně slabším,</a:t>
            </a:r>
          </a:p>
          <a:p>
            <a:pPr lvl="1"/>
            <a:r>
              <a:rPr lang="cs-CZ" dirty="0"/>
              <a:t>organizace zaměřené na práci s dětmi a mládeží, </a:t>
            </a:r>
          </a:p>
          <a:p>
            <a:pPr lvl="1"/>
            <a:r>
              <a:rPr lang="cs-CZ" dirty="0"/>
              <a:t>různé tělovýchovné jednoty.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Workcampy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Workcamp</a:t>
            </a:r>
            <a:r>
              <a:rPr lang="cs-CZ" dirty="0"/>
              <a:t> je krátkodobý tuzemský či mezinárodní dobrovolnický projekt, zpravidla v délce dvou týdnů. </a:t>
            </a:r>
          </a:p>
          <a:p>
            <a:r>
              <a:rPr lang="cs-CZ" dirty="0"/>
              <a:t>Prostřednictvím </a:t>
            </a:r>
            <a:r>
              <a:rPr lang="cs-CZ" dirty="0" err="1"/>
              <a:t>workcampů</a:t>
            </a:r>
            <a:r>
              <a:rPr lang="cs-CZ" dirty="0"/>
              <a:t> jsou podporovány veřejně prospěšné projekty neziskových organizací, obcí a dalších subjektů.</a:t>
            </a:r>
          </a:p>
          <a:p>
            <a:r>
              <a:rPr lang="cs-CZ" dirty="0"/>
              <a:t>V České republice se pořádáním </a:t>
            </a:r>
            <a:r>
              <a:rPr lang="cs-CZ" dirty="0" err="1"/>
              <a:t>workcampů</a:t>
            </a:r>
            <a:r>
              <a:rPr lang="cs-CZ" dirty="0"/>
              <a:t> zabývají organizace, jako jsou například INDEX-SDA, </a:t>
            </a:r>
            <a:r>
              <a:rPr lang="cs-CZ" dirty="0" err="1"/>
              <a:t>z.s</a:t>
            </a:r>
            <a:r>
              <a:rPr lang="cs-CZ" dirty="0"/>
              <a:t>., </a:t>
            </a:r>
            <a:r>
              <a:rPr lang="cs-CZ" dirty="0" err="1"/>
              <a:t>Tamjdem</a:t>
            </a:r>
            <a:r>
              <a:rPr lang="cs-CZ" dirty="0"/>
              <a:t>, o.p.s., Duha, </a:t>
            </a:r>
            <a:r>
              <a:rPr lang="cs-CZ" dirty="0" err="1"/>
              <a:t>o.s</a:t>
            </a:r>
            <a:r>
              <a:rPr lang="cs-CZ" dirty="0"/>
              <a:t>. atd.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podle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upravuje zákon č. 198/2002 Sb., o dobrovolnické službě a o změně některých zákonů. </a:t>
            </a:r>
          </a:p>
          <a:p>
            <a:r>
              <a:rPr lang="cs-CZ" dirty="0"/>
              <a:t>Zákon neupravuje dobrovolnictví jako celek, ale pouze vymezuje dobrovolnickou službu, která je státem podporována. </a:t>
            </a:r>
          </a:p>
        </p:txBody>
      </p:sp>
    </p:spTree>
    <p:extLst>
      <p:ext uri="{BB962C8B-B14F-4D97-AF65-F5344CB8AC3E}">
        <p14:creationId xmlns:p14="http://schemas.microsoft.com/office/powerpoint/2010/main" val="348026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Dobrovolnictví podle zákona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Dobrovolníci mohou podle § 115 odst. 2 zákona č.108/2006 Sb., o sociálních službách, působit v sociálních službách, kde je ovšem vycházeno z toho, že se jedná o tzv. akreditovaného dobrovolníka, který působí na základě zákona o dobrovolnické službě. </a:t>
            </a:r>
          </a:p>
          <a:p>
            <a:r>
              <a:rPr lang="cs-CZ" dirty="0"/>
              <a:t>Je zde rozlišováno mezi vysílající a přijímající organizací.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534942"/>
            <a:ext cx="10515600" cy="1325563"/>
          </a:xfrm>
        </p:spPr>
        <p:txBody>
          <a:bodyPr/>
          <a:lstStyle/>
          <a:p>
            <a:r>
              <a:rPr lang="cs-CZ" dirty="0"/>
              <a:t>Vysílající a přijímající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Vysílající organizace je veřejně prospěšná právnická osoba, která má svoje sílo v České republice. Tato organizace dobrovolníky vybírá, eviduje, připravuje pro výkon dobrovolnické služby a uzavírá s nimi smlouvy o výkonu dobrovolnické služby.</a:t>
            </a:r>
          </a:p>
          <a:p>
            <a:r>
              <a:rPr lang="cs-CZ" dirty="0"/>
              <a:t>Oproti tomu přijímající organizace může být buď veřejně prospěšná právnická osoba, nebo také fyzická osoba, pro jejíž potřebu dobrovolník pracuje.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B624C8-92EC-45ED-8D22-1105587E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dobrovolnictví v akreditované organizaci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803A24-E6C7-4700-AB35-A6684FD6A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Dobrovolníci v akreditované organizaci mají smluvně zajištěné postavení.</a:t>
            </a:r>
          </a:p>
          <a:p>
            <a:pPr lvl="0"/>
            <a:r>
              <a:rPr lang="cs-CZ" dirty="0"/>
              <a:t>Dobrovolníci jsou pojištění proti škodám na zdraví a majetku, které vzniknou jim osobně, nebo které by mohli neúmyslně způsobit dalším osobám.</a:t>
            </a:r>
          </a:p>
          <a:p>
            <a:pPr lvl="0"/>
            <a:r>
              <a:rPr lang="cs-CZ" dirty="0"/>
              <a:t>Dobrovolník má s výkonem dobrovolnické činnosti minimální finanční náklady – vysílající organizace může hradit stravné, ubytování, cestovné atd.</a:t>
            </a:r>
          </a:p>
          <a:p>
            <a:pPr lvl="0"/>
            <a:r>
              <a:rPr lang="cs-CZ" dirty="0"/>
              <a:t>Dobrovolníci mají nárok na poskytnutí kvalitní přípravy k výkonu dobrovolnické činnosti a na poskytnutí pracovních prostředků a ochranných pomůcek.</a:t>
            </a:r>
          </a:p>
          <a:p>
            <a:pPr lvl="0"/>
            <a:r>
              <a:rPr lang="cs-CZ" dirty="0"/>
              <a:t>Akreditované vysílající organizace mohou získat od ministerstev různé dotace na dobrovolnickou službu.</a:t>
            </a:r>
          </a:p>
        </p:txBody>
      </p:sp>
    </p:spTree>
    <p:extLst>
      <p:ext uri="{BB962C8B-B14F-4D97-AF65-F5344CB8AC3E}">
        <p14:creationId xmlns:p14="http://schemas.microsoft.com/office/powerpoint/2010/main" val="3382263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501</Words>
  <Application>Microsoft Office PowerPoint</Application>
  <PresentationFormat>Širokoúhlá obrazovka</PresentationFormat>
  <Paragraphs>105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Dobrovolnictví</vt:lpstr>
      <vt:lpstr>Typy dobrovolné práce</vt:lpstr>
      <vt:lpstr>Dobrovolnictví</vt:lpstr>
      <vt:lpstr>Workcampy</vt:lpstr>
      <vt:lpstr>Dobrovolnictví podle zákona</vt:lpstr>
      <vt:lpstr>Dobrovolnictví podle zákona</vt:lpstr>
      <vt:lpstr>Vysílající a přijímající organizace</vt:lpstr>
      <vt:lpstr>Výhody dobrovolnictví v akreditované organizaci</vt:lpstr>
      <vt:lpstr>Povinnosti dobrovolníka</vt:lpstr>
      <vt:lpstr>Dobrovolníci mimo režim zákona</vt:lpstr>
      <vt:lpstr>Povinnosti dobrovolníka</vt:lpstr>
      <vt:lpstr>Příklad</vt:lpstr>
      <vt:lpstr>Dobrovolnictví v organizaci ADRA</vt:lpstr>
      <vt:lpstr>Dobrovolnictví v organizaci ADRA</vt:lpstr>
      <vt:lpstr>Dobrovolnictví v organizaci ADRA</vt:lpstr>
      <vt:lpstr>Dobrovolnictví organizaci ADRA</vt:lpstr>
      <vt:lpstr>Dobrovolnictví v organizaci ADRA</vt:lpstr>
      <vt:lpstr>Dobrovolnictví v organizaci ADRA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uzivatel</cp:lastModifiedBy>
  <cp:revision>132</cp:revision>
  <dcterms:created xsi:type="dcterms:W3CDTF">2016-11-25T20:36:16Z</dcterms:created>
  <dcterms:modified xsi:type="dcterms:W3CDTF">2021-04-28T07:10:02Z</dcterms:modified>
</cp:coreProperties>
</file>