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48" r:id="rId3"/>
    <p:sldId id="355" r:id="rId4"/>
    <p:sldId id="356" r:id="rId5"/>
    <p:sldId id="357" r:id="rId6"/>
    <p:sldId id="358" r:id="rId7"/>
    <p:sldId id="343" r:id="rId8"/>
    <p:sldId id="309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712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550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84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09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odvětví, trhu, konkurence, dodavatelů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realizovat analýzy a hodnocení prostředí?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110752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Hlavně se jich nebát, poskytují základní rámec znalostí o prostředí, konkurenci, zákazníkovi a trhu.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Bez těchto znalostí nelze podnikat….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Čím jsou analýzy preciznější, detailnější a podnikatel/</a:t>
            </a:r>
            <a:r>
              <a:rPr lang="cs-CZ" sz="1800" dirty="0" err="1"/>
              <a:t>ka</a:t>
            </a:r>
            <a:r>
              <a:rPr lang="cs-CZ" sz="1800" dirty="0"/>
              <a:t> ví, co chce zjistit, tak to jsou zásadní data, které může přetavit do podoby konkurenční výhody!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Odfláknuté analýzy neposkytují relevantní zjištění a mohou vést k nesprávným rozhodnutím = neefektivní investice a utrácení peněz.</a:t>
            </a:r>
          </a:p>
          <a:p>
            <a:pPr lvl="0"/>
            <a:endParaRPr lang="cs-CZ" b="1" dirty="0"/>
          </a:p>
          <a:p>
            <a:pPr lvl="0"/>
            <a:endParaRPr lang="en-GB" dirty="0"/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Jak na analýzy?</a:t>
            </a:r>
          </a:p>
        </p:txBody>
      </p:sp>
    </p:spTree>
    <p:extLst>
      <p:ext uri="{BB962C8B-B14F-4D97-AF65-F5344CB8AC3E}">
        <p14:creationId xmlns:p14="http://schemas.microsoft.com/office/powerpoint/2010/main" val="79234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/>
              <a:t>Odvětví/sektor </a:t>
            </a:r>
            <a:r>
              <a:rPr lang="cs-CZ" sz="1400" dirty="0"/>
              <a:t>– významné je si uvědomit a stanovit externí faktory (makroprostředí), které mají vliv na vaše podnikání, které mají dopady, které musíte znát a umět na ně reagovat. Častou chybou je např. uvádět míru nezaměstnanosti v regionu, otázkou je jak mě to může ovlivnit?</a:t>
            </a:r>
            <a:endParaRPr lang="en-GB" sz="1400" dirty="0"/>
          </a:p>
          <a:p>
            <a:pPr lvl="1"/>
            <a:r>
              <a:rPr lang="cs-CZ" sz="1400" dirty="0"/>
              <a:t>Charakter sektoru/odvětví (dynamika, trendy), vycházet z dat, statistik, apod.</a:t>
            </a:r>
          </a:p>
          <a:p>
            <a:pPr lvl="1"/>
            <a:r>
              <a:rPr lang="cs-CZ" sz="1400" dirty="0"/>
              <a:t>Analýza </a:t>
            </a:r>
            <a:r>
              <a:rPr lang="cs-CZ" sz="1400" dirty="0" err="1"/>
              <a:t>makrookolí</a:t>
            </a:r>
            <a:r>
              <a:rPr lang="cs-CZ" sz="1400" dirty="0"/>
              <a:t> (PEST analýza)</a:t>
            </a:r>
            <a:endParaRPr lang="en-GB" sz="1400" dirty="0"/>
          </a:p>
          <a:p>
            <a:r>
              <a:rPr lang="cs-CZ" sz="1400" b="1" dirty="0"/>
              <a:t>Trh</a:t>
            </a:r>
            <a:endParaRPr lang="en-GB" sz="1400" b="1" dirty="0"/>
          </a:p>
          <a:p>
            <a:pPr lvl="1"/>
            <a:r>
              <a:rPr lang="cs-CZ" sz="1400" dirty="0"/>
              <a:t>Velikost trhu (počet uživatelů, objem tržeb, budoucí vývoj) – jedná se zásadní informace pro velikost vašeho potencionálního trhu (max. hodnot a očekávaných vašich segmentů a zákazníků). Důležité je si uvědomit potenciál růstu do budoucna (aby segmenty nestagnovaly a  počty zákazníků klesají)</a:t>
            </a:r>
            <a:endParaRPr lang="en-GB" sz="1400" dirty="0"/>
          </a:p>
          <a:p>
            <a:pPr lvl="1"/>
            <a:r>
              <a:rPr lang="cs-CZ" sz="1400" dirty="0"/>
              <a:t>Příležitosti na trhu (SWOT analýza) – častou chybou je nezohlednění interní vs. externích faktorů. Položte si otázku k čemu vám slouží výsledky této analýzy? Jak je mohu využít pro formulování strategie?</a:t>
            </a:r>
            <a:endParaRPr lang="en-GB" sz="1400" dirty="0"/>
          </a:p>
          <a:p>
            <a:pPr lvl="1"/>
            <a:r>
              <a:rPr lang="cs-CZ" sz="1400" dirty="0"/>
              <a:t>Konkrétní segmenty pro zacílení – zde proces STP</a:t>
            </a:r>
            <a:endParaRPr lang="en-GB" sz="1400" dirty="0"/>
          </a:p>
          <a:p>
            <a:pPr lvl="1"/>
            <a:r>
              <a:rPr lang="cs-CZ" sz="1400" dirty="0"/>
              <a:t>Bariéry vstupu na trh – existují? Pokud ne, tak zde bude silný konkurenční boj…. (např. omezení kapitálové, legislativní, monopolní, výhradní zastoupení, odbornost, zkušenost, know-how…)</a:t>
            </a:r>
            <a:endParaRPr lang="en-GB" sz="1400" dirty="0"/>
          </a:p>
          <a:p>
            <a:pPr>
              <a:buFont typeface="+mj-lt"/>
              <a:buAutoNum type="arabicPeriod" startAt="6"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Analýza odvětví a trhu</a:t>
            </a:r>
          </a:p>
        </p:txBody>
      </p:sp>
    </p:spTree>
    <p:extLst>
      <p:ext uri="{BB962C8B-B14F-4D97-AF65-F5344CB8AC3E}">
        <p14:creationId xmlns:p14="http://schemas.microsoft.com/office/powerpoint/2010/main" val="384554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b="1" dirty="0"/>
              <a:t>Analýza zákazníků </a:t>
            </a:r>
            <a:r>
              <a:rPr lang="cs-CZ" dirty="0"/>
              <a:t>– zásadní otázkou je: Jak ji provést? Je pro mě důležitá? ANO, je, protože zákazník generuje budoucí marže a NIKDO JINÝ!</a:t>
            </a:r>
          </a:p>
          <a:p>
            <a:pPr lvl="0"/>
            <a:endParaRPr lang="en-GB" dirty="0"/>
          </a:p>
          <a:p>
            <a:pPr lvl="1"/>
            <a:r>
              <a:rPr lang="cs-CZ" dirty="0"/>
              <a:t>Popis potencionálního zákazníka/cílové skupiny (věk, oblast, pohlaví, vzdělání, odvětví, zájem)</a:t>
            </a:r>
            <a:endParaRPr lang="en-GB" dirty="0"/>
          </a:p>
          <a:p>
            <a:pPr lvl="1"/>
            <a:r>
              <a:rPr lang="cs-CZ" dirty="0"/>
              <a:t>Potřeby/problémy potencionálního zákazníka</a:t>
            </a:r>
            <a:endParaRPr lang="en-GB" dirty="0"/>
          </a:p>
          <a:p>
            <a:pPr lvl="1"/>
            <a:r>
              <a:rPr lang="cs-CZ" dirty="0"/>
              <a:t>Vzorce chování potencionálního zákazníka</a:t>
            </a:r>
            <a:endParaRPr lang="en-GB" dirty="0"/>
          </a:p>
          <a:p>
            <a:pPr lvl="1"/>
            <a:r>
              <a:rPr lang="cs-CZ" dirty="0"/>
              <a:t>Reálné touhy zákazníků (produkt, který chce zákazník, ne který je ideální podle výrobce)</a:t>
            </a:r>
            <a:endParaRPr lang="en-GB" dirty="0"/>
          </a:p>
          <a:p>
            <a:pPr lvl="1"/>
            <a:r>
              <a:rPr lang="cs-CZ" dirty="0"/>
              <a:t>Zákaznický důvod upřednostnění společnosti před konkurencí</a:t>
            </a:r>
            <a:endParaRPr lang="en-GB" dirty="0"/>
          </a:p>
          <a:p>
            <a:pPr lvl="1"/>
            <a:r>
              <a:rPr lang="cs-CZ" dirty="0"/>
              <a:t>Uživatel produktu (zákazník nakoupí, uživatel užívá)</a:t>
            </a:r>
            <a:endParaRPr lang="en-GB" dirty="0"/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Analýza zákazníků</a:t>
            </a:r>
          </a:p>
        </p:txBody>
      </p:sp>
    </p:spTree>
    <p:extLst>
      <p:ext uri="{BB962C8B-B14F-4D97-AF65-F5344CB8AC3E}">
        <p14:creationId xmlns:p14="http://schemas.microsoft.com/office/powerpoint/2010/main" val="128887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Analýza konkurence – vhodné aplikovat např. formou benchmarkingu, kdy si zvolíte vámi sledované kritéria, jim přiřadíte hodnoty (váhy) a srovnáváte se s nejlepším v oboru nebo přímými konkurenty apod. Výstupem je znalost detailního prostředí konkurence!</a:t>
            </a:r>
          </a:p>
          <a:p>
            <a:pPr lvl="0"/>
            <a:endParaRPr lang="en-GB" dirty="0"/>
          </a:p>
          <a:p>
            <a:pPr lvl="1"/>
            <a:r>
              <a:rPr lang="cs-CZ" dirty="0"/>
              <a:t>Srovnání s konkurencí (standard v sektoru)</a:t>
            </a:r>
            <a:endParaRPr lang="en-GB" dirty="0"/>
          </a:p>
          <a:p>
            <a:pPr lvl="1"/>
            <a:r>
              <a:rPr lang="cs-CZ" dirty="0"/>
              <a:t>Přímá/nepřímá konkurence</a:t>
            </a:r>
            <a:endParaRPr lang="en-GB" dirty="0"/>
          </a:p>
          <a:p>
            <a:pPr lvl="1"/>
            <a:r>
              <a:rPr lang="cs-CZ" dirty="0"/>
              <a:t>Potencionální konkurence</a:t>
            </a:r>
            <a:endParaRPr lang="en-GB" dirty="0"/>
          </a:p>
          <a:p>
            <a:pPr lvl="1"/>
            <a:r>
              <a:rPr lang="cs-CZ" dirty="0"/>
              <a:t>Hrozby od konkurence</a:t>
            </a:r>
            <a:endParaRPr lang="en-GB" dirty="0"/>
          </a:p>
          <a:p>
            <a:pPr lvl="1"/>
            <a:r>
              <a:rPr lang="cs-CZ" dirty="0"/>
              <a:t>Nejsilnější hráči v odvětví (pozice společnosti proti nim)</a:t>
            </a:r>
            <a:endParaRPr lang="en-GB" dirty="0"/>
          </a:p>
          <a:p>
            <a:pPr lvl="1"/>
            <a:r>
              <a:rPr lang="cs-CZ" dirty="0"/>
              <a:t>Positioning společnosti</a:t>
            </a:r>
            <a:endParaRPr lang="en-GB" dirty="0"/>
          </a:p>
          <a:p>
            <a:pPr lvl="1"/>
            <a:r>
              <a:rPr lang="cs-CZ" dirty="0"/>
              <a:t>Faktory úspěchu</a:t>
            </a:r>
            <a:endParaRPr lang="en-GB" dirty="0"/>
          </a:p>
          <a:p>
            <a:pPr lvl="1"/>
            <a:r>
              <a:rPr lang="cs-CZ" dirty="0"/>
              <a:t>Konkurenční výhoda (udržitelnost, unikátnost, doba opsání výhody konkurencí)</a:t>
            </a:r>
            <a:endParaRPr lang="en-GB" dirty="0"/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Analýza konkurence</a:t>
            </a:r>
          </a:p>
        </p:txBody>
      </p:sp>
    </p:spTree>
    <p:extLst>
      <p:ext uri="{BB962C8B-B14F-4D97-AF65-F5344CB8AC3E}">
        <p14:creationId xmlns:p14="http://schemas.microsoft.com/office/powerpoint/2010/main" val="64806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Analýza dodavatelů (také distributorů) – zde je možno opět využít benchmarkingu, chci znát možnosti dodavatelů, podmínky smluv, ceny, kvalitu dodávek, spolehlivost, reference, flexibilitu v logistice apod. Umožní vám pochopit také potřebu dodavatele (jeho marže, výhody, spolupráce dlouhodobá apod.)</a:t>
            </a:r>
          </a:p>
          <a:p>
            <a:pPr marL="0" lvl="0" indent="0">
              <a:buNone/>
            </a:pPr>
            <a:endParaRPr lang="en-GB" sz="1600" dirty="0"/>
          </a:p>
          <a:p>
            <a:pPr lvl="1"/>
            <a:r>
              <a:rPr lang="cs-CZ" sz="1600" dirty="0"/>
              <a:t>Infrastruktura</a:t>
            </a:r>
          </a:p>
          <a:p>
            <a:pPr lvl="1"/>
            <a:endParaRPr lang="en-GB" sz="1600" dirty="0"/>
          </a:p>
          <a:p>
            <a:pPr lvl="1"/>
            <a:r>
              <a:rPr lang="cs-CZ" sz="1600" dirty="0"/>
              <a:t>Chování dodavatelů</a:t>
            </a:r>
          </a:p>
          <a:p>
            <a:pPr lvl="1"/>
            <a:endParaRPr lang="en-GB" sz="1600" dirty="0"/>
          </a:p>
          <a:p>
            <a:pPr lvl="1"/>
            <a:r>
              <a:rPr lang="cs-CZ" sz="1600" dirty="0"/>
              <a:t>Dodavatelská síť</a:t>
            </a:r>
          </a:p>
          <a:p>
            <a:pPr lvl="1"/>
            <a:endParaRPr lang="en-GB" sz="1600" dirty="0"/>
          </a:p>
          <a:p>
            <a:pPr lvl="1"/>
            <a:r>
              <a:rPr lang="cs-CZ" sz="1600" dirty="0"/>
              <a:t>Diverzifikace dodavatelské sítě</a:t>
            </a:r>
          </a:p>
          <a:p>
            <a:pPr lvl="1"/>
            <a:endParaRPr lang="en-GB" sz="1600" dirty="0"/>
          </a:p>
          <a:p>
            <a:pPr lvl="1"/>
            <a:r>
              <a:rPr lang="cs-CZ" sz="1600" dirty="0"/>
              <a:t>Strategičtí dodavatelé</a:t>
            </a:r>
            <a:endParaRPr lang="en-GB" sz="1600" dirty="0"/>
          </a:p>
          <a:p>
            <a:pPr>
              <a:buFont typeface="+mj-lt"/>
              <a:buAutoNum type="arabicPeriod" startAt="6"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Analýza dodavatelů</a:t>
            </a:r>
          </a:p>
        </p:txBody>
      </p:sp>
    </p:spTree>
    <p:extLst>
      <p:ext uri="{BB962C8B-B14F-4D97-AF65-F5344CB8AC3E}">
        <p14:creationId xmlns:p14="http://schemas.microsoft.com/office/powerpoint/2010/main" val="349016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11074</TotalTime>
  <Words>618</Words>
  <Application>Microsoft Office PowerPoint</Application>
  <PresentationFormat>Předvádění na obrazovce (16:9)</PresentationFormat>
  <Paragraphs>90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SLU</vt:lpstr>
      <vt:lpstr>Analýza odvětví, trhu, konkurence, dodavatelů </vt:lpstr>
      <vt:lpstr>Jak na analýzy?</vt:lpstr>
      <vt:lpstr>Analýza odvětví a trhu</vt:lpstr>
      <vt:lpstr>Analýza zákazníků</vt:lpstr>
      <vt:lpstr>Analýza konkurence</vt:lpstr>
      <vt:lpstr>Analýza dodavatelů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168</cp:revision>
  <dcterms:created xsi:type="dcterms:W3CDTF">2016-07-06T15:42:34Z</dcterms:created>
  <dcterms:modified xsi:type="dcterms:W3CDTF">2021-03-29T20:09:56Z</dcterms:modified>
</cp:coreProperties>
</file>