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9"/>
  </p:notesMasterIdLst>
  <p:sldIdLst>
    <p:sldId id="256" r:id="rId2"/>
    <p:sldId id="269" r:id="rId3"/>
    <p:sldId id="393" r:id="rId4"/>
    <p:sldId id="420" r:id="rId5"/>
    <p:sldId id="419" r:id="rId6"/>
    <p:sldId id="408" r:id="rId7"/>
    <p:sldId id="383" r:id="rId8"/>
    <p:sldId id="385" r:id="rId9"/>
    <p:sldId id="386" r:id="rId10"/>
    <p:sldId id="409" r:id="rId11"/>
    <p:sldId id="429" r:id="rId12"/>
    <p:sldId id="405" r:id="rId13"/>
    <p:sldId id="411" r:id="rId14"/>
    <p:sldId id="421" r:id="rId15"/>
    <p:sldId id="412" r:id="rId16"/>
    <p:sldId id="417" r:id="rId17"/>
    <p:sldId id="423" r:id="rId18"/>
    <p:sldId id="424" r:id="rId19"/>
    <p:sldId id="422" r:id="rId20"/>
    <p:sldId id="425" r:id="rId21"/>
    <p:sldId id="426" r:id="rId22"/>
    <p:sldId id="427" r:id="rId23"/>
    <p:sldId id="428" r:id="rId24"/>
    <p:sldId id="416" r:id="rId25"/>
    <p:sldId id="418" r:id="rId26"/>
    <p:sldId id="430" r:id="rId27"/>
    <p:sldId id="273" r:id="rId28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85" d="100"/>
          <a:sy n="85" d="100"/>
        </p:scale>
        <p:origin x="90" y="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AF268B-29E7-4F0A-A3D7-3EB7047F47D7}" type="datetimeFigureOut">
              <a:rPr lang="cs-CZ" smtClean="0"/>
              <a:pPr/>
              <a:t>04.10.2017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CA0EB-0176-48EE-8647-7C1CD54BE0A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0730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CA0EB-0176-48EE-8647-7C1CD54BE0A5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6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4365625"/>
            <a:ext cx="8429684" cy="17303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 smtClean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None/>
            </a:pPr>
            <a:r>
              <a:rPr lang="cs-CZ" sz="3600" b="1" dirty="0" smtClean="0">
                <a:solidFill>
                  <a:schemeClr val="bg2"/>
                </a:solidFill>
              </a:rPr>
              <a:t>Přijímání, orientace, rozmísťování </a:t>
            </a:r>
            <a:br>
              <a:rPr lang="cs-CZ" sz="3600" b="1" dirty="0" smtClean="0">
                <a:solidFill>
                  <a:schemeClr val="bg2"/>
                </a:solidFill>
              </a:rPr>
            </a:br>
            <a:r>
              <a:rPr lang="cs-CZ" sz="3600" b="1" dirty="0" smtClean="0">
                <a:solidFill>
                  <a:schemeClr val="bg2"/>
                </a:solidFill>
              </a:rPr>
              <a:t>a uvolňování pracovníků</a:t>
            </a:r>
            <a:endParaRPr lang="cs-CZ" sz="3500" b="1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14554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 smtClean="0">
                <a:latin typeface="Arial" pitchFamily="34" charset="0"/>
                <a:cs typeface="Arial" pitchFamily="34" charset="0"/>
              </a:rPr>
              <a:t>ŘÍZENÍ LIDSKÝCH ZDROJŮ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7.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přednáška</a:t>
            </a:r>
          </a:p>
        </p:txBody>
      </p:sp>
      <p:pic>
        <p:nvPicPr>
          <p:cNvPr id="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548680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988840"/>
            <a:ext cx="8643998" cy="4654870"/>
          </a:xfrm>
        </p:spPr>
        <p:txBody>
          <a:bodyPr/>
          <a:lstStyle/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– </a:t>
            </a:r>
            <a:r>
              <a:rPr lang="cs-CZ" sz="2900" b="1" dirty="0" smtClean="0">
                <a:solidFill>
                  <a:schemeClr val="bg2"/>
                </a:solidFill>
              </a:rPr>
              <a:t>Orientace pracovníků </a:t>
            </a:r>
            <a:r>
              <a:rPr lang="cs-CZ" sz="2900" dirty="0" smtClean="0">
                <a:solidFill>
                  <a:schemeClr val="bg2"/>
                </a:solidFill>
              </a:rPr>
              <a:t>je </a:t>
            </a:r>
            <a:r>
              <a:rPr lang="cs-CZ" sz="2900" u="sng" dirty="0" smtClean="0">
                <a:solidFill>
                  <a:schemeClr val="bg2"/>
                </a:solidFill>
              </a:rPr>
              <a:t>důkladně promyšlen</a:t>
            </a:r>
            <a:r>
              <a:rPr lang="cs-CZ" sz="2900" dirty="0" smtClean="0">
                <a:solidFill>
                  <a:schemeClr val="bg2"/>
                </a:solidFill>
              </a:rPr>
              <a:t>ý a pro každý druh pracovních míst </a:t>
            </a:r>
            <a:r>
              <a:rPr lang="cs-CZ" sz="2500" dirty="0" smtClean="0">
                <a:solidFill>
                  <a:schemeClr val="bg2"/>
                </a:solidFill>
              </a:rPr>
              <a:t>(každé pracoviště i organizaci)</a:t>
            </a:r>
            <a:r>
              <a:rPr lang="cs-CZ" sz="2900" dirty="0" smtClean="0">
                <a:solidFill>
                  <a:schemeClr val="bg2"/>
                </a:solidFill>
              </a:rPr>
              <a:t> </a:t>
            </a:r>
            <a:r>
              <a:rPr lang="cs-CZ" sz="2900" u="sng" dirty="0" smtClean="0">
                <a:solidFill>
                  <a:schemeClr val="bg2"/>
                </a:solidFill>
              </a:rPr>
              <a:t>specifický program adaptačních a vzdělávacích aktivit</a:t>
            </a:r>
            <a:r>
              <a:rPr lang="cs-CZ" sz="2900" dirty="0" smtClean="0">
                <a:solidFill>
                  <a:schemeClr val="bg2"/>
                </a:solidFill>
              </a:rPr>
              <a:t>, které </a:t>
            </a:r>
            <a:r>
              <a:rPr lang="cs-CZ" sz="2900" b="1" dirty="0" smtClean="0">
                <a:solidFill>
                  <a:schemeClr val="bg2"/>
                </a:solidFill>
              </a:rPr>
              <a:t>mají </a:t>
            </a:r>
            <a:r>
              <a:rPr lang="cs-CZ" sz="2900" b="1" u="sng" dirty="0" smtClean="0">
                <a:solidFill>
                  <a:schemeClr val="bg2"/>
                </a:solidFill>
              </a:rPr>
              <a:t>usnadnit a urychlit proces adaptace</a:t>
            </a:r>
            <a:r>
              <a:rPr lang="cs-CZ" sz="2900" b="1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(seznamován se)</a:t>
            </a:r>
            <a:r>
              <a:rPr lang="cs-CZ" sz="2900" b="1" dirty="0" smtClean="0">
                <a:solidFill>
                  <a:schemeClr val="bg2"/>
                </a:solidFill>
              </a:rPr>
              <a:t> pracovníků s jejich novými pracovními úkoly, pracovními podmínkami, úkoly, sociálním a pracovním prostředím</a:t>
            </a:r>
            <a:r>
              <a:rPr lang="cs-CZ" sz="2900" dirty="0" smtClean="0">
                <a:solidFill>
                  <a:schemeClr val="bg2"/>
                </a:solidFill>
              </a:rPr>
              <a:t> apod.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  </a:t>
            </a:r>
            <a:endParaRPr lang="cs-CZ" sz="2850" u="sng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8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606760" cy="1129898"/>
          </a:xfrm>
        </p:spPr>
        <p:txBody>
          <a:bodyPr/>
          <a:lstStyle/>
          <a:p>
            <a:pPr>
              <a:defRPr/>
            </a:pPr>
            <a:r>
              <a:rPr lang="ro-RO" sz="3100" b="1" dirty="0" smtClean="0">
                <a:solidFill>
                  <a:srgbClr val="000000"/>
                </a:solidFill>
                <a:effectLst/>
                <a:latin typeface="Times New Roman"/>
              </a:rPr>
              <a:t>ORIENTACE pracovníků jako adaptační </a:t>
            </a:r>
            <a:br>
              <a:rPr lang="ro-RO" sz="3100" b="1" dirty="0" smtClean="0">
                <a:solidFill>
                  <a:srgbClr val="000000"/>
                </a:solidFill>
                <a:effectLst/>
                <a:latin typeface="Times New Roman"/>
              </a:rPr>
            </a:br>
            <a:r>
              <a:rPr lang="ro-RO" sz="3100" b="1" dirty="0" smtClean="0">
                <a:solidFill>
                  <a:srgbClr val="000000"/>
                </a:solidFill>
                <a:effectLst/>
                <a:latin typeface="Times New Roman"/>
              </a:rPr>
              <a:t>a vzdělávací aktivita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772816"/>
            <a:ext cx="8715436" cy="4870894"/>
          </a:xfrm>
        </p:spPr>
        <p:txBody>
          <a:bodyPr/>
          <a:lstStyle/>
          <a:p>
            <a:pPr algn="just"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– Jedná se v podstatě o </a:t>
            </a:r>
            <a:r>
              <a:rPr lang="cs-CZ" sz="2850" u="sng" dirty="0" smtClean="0">
                <a:solidFill>
                  <a:schemeClr val="bg2"/>
                </a:solidFill>
              </a:rPr>
              <a:t>formování pracovních schopností nového pracovníka, aby vyhovovaly požadavkům zaměstnavatele</a:t>
            </a:r>
            <a:r>
              <a:rPr lang="cs-CZ" sz="2850" dirty="0" smtClean="0">
                <a:solidFill>
                  <a:schemeClr val="bg2"/>
                </a:solidFill>
              </a:rPr>
              <a:t> </a:t>
            </a:r>
            <a:r>
              <a:rPr lang="cs-CZ" sz="2850" u="sng" dirty="0" smtClean="0">
                <a:solidFill>
                  <a:schemeClr val="bg2"/>
                </a:solidFill>
              </a:rPr>
              <a:t>a souzněly</a:t>
            </a:r>
            <a:r>
              <a:rPr lang="cs-CZ" sz="2850" dirty="0" smtClean="0">
                <a:solidFill>
                  <a:schemeClr val="bg2"/>
                </a:solidFill>
              </a:rPr>
              <a:t> s požadavky pracovního místa.</a:t>
            </a:r>
            <a:r>
              <a:rPr lang="cs-CZ" sz="3000" b="1" dirty="0" smtClean="0">
                <a:solidFill>
                  <a:schemeClr val="bg2"/>
                </a:solidFill>
              </a:rPr>
              <a:t> </a:t>
            </a:r>
          </a:p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3000" b="1" dirty="0" smtClean="0">
                <a:solidFill>
                  <a:schemeClr val="bg2"/>
                </a:solidFill>
              </a:rPr>
              <a:t>Součástí vzdělávacích aktivit </a:t>
            </a:r>
            <a:r>
              <a:rPr lang="cs-CZ" sz="3000" dirty="0" smtClean="0">
                <a:solidFill>
                  <a:schemeClr val="bg2"/>
                </a:solidFill>
              </a:rPr>
              <a:t>v rámci adaptace pracovníka </a:t>
            </a:r>
            <a:r>
              <a:rPr lang="cs-CZ" sz="3000" b="1" dirty="0" smtClean="0">
                <a:solidFill>
                  <a:schemeClr val="bg2"/>
                </a:solidFill>
              </a:rPr>
              <a:t>jsou požadavky kladené na akceptaci: </a:t>
            </a:r>
          </a:p>
          <a:p>
            <a:pPr lvl="1" algn="just"/>
            <a:r>
              <a:rPr lang="cs-CZ" dirty="0" smtClean="0">
                <a:solidFill>
                  <a:schemeClr val="bg2"/>
                </a:solidFill>
              </a:rPr>
              <a:t>– odborných informací pracovníkem;</a:t>
            </a:r>
          </a:p>
          <a:p>
            <a:pPr lvl="1">
              <a:tabLst>
                <a:tab pos="1074738" algn="l"/>
              </a:tabLst>
            </a:pPr>
            <a:r>
              <a:rPr lang="cs-CZ" dirty="0" smtClean="0">
                <a:solidFill>
                  <a:schemeClr val="bg2"/>
                </a:solidFill>
              </a:rPr>
              <a:t>– informací v oblasti pracovních postupů, techniky a   	technologie;</a:t>
            </a:r>
          </a:p>
          <a:p>
            <a:pPr lvl="1"/>
            <a:r>
              <a:rPr lang="cs-CZ" dirty="0" smtClean="0">
                <a:solidFill>
                  <a:schemeClr val="bg2"/>
                </a:solidFill>
              </a:rPr>
              <a:t>– informací o prohlubování a rozšiřování kvalifikace.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endParaRPr lang="cs-CZ" sz="285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  </a:t>
            </a:r>
            <a:endParaRPr lang="cs-CZ" sz="2850" u="sng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8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606760" cy="1000132"/>
          </a:xfrm>
        </p:spPr>
        <p:txBody>
          <a:bodyPr/>
          <a:lstStyle/>
          <a:p>
            <a:pPr>
              <a:defRPr/>
            </a:pPr>
            <a:r>
              <a:rPr lang="ro-RO" sz="3100" b="1" dirty="0" smtClean="0">
                <a:solidFill>
                  <a:srgbClr val="000000"/>
                </a:solidFill>
                <a:effectLst/>
                <a:latin typeface="Times New Roman"/>
              </a:rPr>
              <a:t>ORIENTACE pracovníků jako adaptační </a:t>
            </a:r>
            <a:br>
              <a:rPr lang="ro-RO" sz="3100" b="1" dirty="0" smtClean="0">
                <a:solidFill>
                  <a:srgbClr val="000000"/>
                </a:solidFill>
                <a:effectLst/>
                <a:latin typeface="Times New Roman"/>
              </a:rPr>
            </a:br>
            <a:r>
              <a:rPr lang="ro-RO" sz="3100" b="1" dirty="0" smtClean="0">
                <a:solidFill>
                  <a:srgbClr val="000000"/>
                </a:solidFill>
                <a:effectLst/>
                <a:latin typeface="Times New Roman"/>
              </a:rPr>
              <a:t>a vzdělávací aktivita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fill="hold" grpId="0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1" fill="hold" grpId="0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1" fill="hold" grpId="0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1000"/>
                            </p:stCondLst>
                            <p:childTnLst>
                              <p:par>
                                <p:cTn id="27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57158" y="1412776"/>
            <a:ext cx="8391306" cy="5230934"/>
          </a:xfrm>
        </p:spPr>
        <p:txBody>
          <a:bodyPr/>
          <a:lstStyle/>
          <a:p>
            <a:pPr algn="just">
              <a:buClr>
                <a:schemeClr val="bg2"/>
              </a:buClr>
              <a:buNone/>
            </a:pPr>
            <a:r>
              <a:rPr lang="cs-CZ" sz="2900" b="1" dirty="0" smtClean="0">
                <a:solidFill>
                  <a:schemeClr val="bg2"/>
                </a:solidFill>
              </a:rPr>
              <a:t>Hlavním cílem orientace pracovníka je</a:t>
            </a:r>
            <a:r>
              <a:rPr lang="cs-CZ" sz="2900" dirty="0" smtClean="0">
                <a:solidFill>
                  <a:schemeClr val="bg2"/>
                </a:solidFill>
              </a:rPr>
              <a:t>, aby se nově přijímaný zaměstnanec:</a:t>
            </a:r>
          </a:p>
          <a:p>
            <a:pPr algn="just">
              <a:buClr>
                <a:schemeClr val="bg2"/>
              </a:buClr>
              <a:buNone/>
              <a:tabLst>
                <a:tab pos="711200" algn="l"/>
              </a:tabLst>
            </a:pPr>
            <a:r>
              <a:rPr lang="cs-CZ" sz="2900" dirty="0" smtClean="0">
                <a:solidFill>
                  <a:schemeClr val="bg2"/>
                </a:solidFill>
              </a:rPr>
              <a:t>	– </a:t>
            </a:r>
            <a:r>
              <a:rPr lang="cs-CZ" sz="2900" u="sng" dirty="0" smtClean="0">
                <a:solidFill>
                  <a:schemeClr val="bg2"/>
                </a:solidFill>
              </a:rPr>
              <a:t>co nejrychleji</a:t>
            </a:r>
            <a:r>
              <a:rPr lang="cs-CZ" sz="2900" dirty="0" smtClean="0">
                <a:solidFill>
                  <a:schemeClr val="bg2"/>
                </a:solidFill>
              </a:rPr>
              <a:t> a bez stresu </a:t>
            </a:r>
            <a:r>
              <a:rPr lang="cs-CZ" sz="2900" u="sng" dirty="0" smtClean="0">
                <a:solidFill>
                  <a:schemeClr val="bg2"/>
                </a:solidFill>
              </a:rPr>
              <a:t>adaptoval</a:t>
            </a:r>
            <a:r>
              <a:rPr lang="cs-CZ" sz="290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(zařadil) </a:t>
            </a:r>
            <a:r>
              <a:rPr lang="cs-CZ" sz="2900" dirty="0" smtClean="0">
                <a:solidFill>
                  <a:schemeClr val="bg2"/>
                </a:solidFill>
              </a:rPr>
              <a:t>do 	podnikového pracovního kolektivu;</a:t>
            </a:r>
          </a:p>
          <a:p>
            <a:pPr algn="just"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 </a:t>
            </a:r>
            <a:r>
              <a:rPr lang="cs-CZ" sz="2900" u="sng" dirty="0" smtClean="0">
                <a:solidFill>
                  <a:schemeClr val="bg2"/>
                </a:solidFill>
              </a:rPr>
              <a:t>sdílel</a:t>
            </a:r>
            <a:r>
              <a:rPr lang="cs-CZ" sz="2900" dirty="0" smtClean="0">
                <a:solidFill>
                  <a:schemeClr val="bg2"/>
                </a:solidFill>
              </a:rPr>
              <a:t> zavedený styl práce;</a:t>
            </a:r>
          </a:p>
          <a:p>
            <a:pPr algn="just">
              <a:buClr>
                <a:schemeClr val="bg2"/>
              </a:buClr>
              <a:buNone/>
              <a:tabLst>
                <a:tab pos="711200" algn="l"/>
              </a:tabLst>
            </a:pPr>
            <a:r>
              <a:rPr lang="cs-CZ" sz="2900" dirty="0" smtClean="0">
                <a:solidFill>
                  <a:schemeClr val="bg2"/>
                </a:solidFill>
              </a:rPr>
              <a:t>	– </a:t>
            </a:r>
            <a:r>
              <a:rPr lang="cs-CZ" sz="2900" u="sng" dirty="0" smtClean="0">
                <a:solidFill>
                  <a:schemeClr val="bg2"/>
                </a:solidFill>
              </a:rPr>
              <a:t>osvojil si</a:t>
            </a:r>
            <a:r>
              <a:rPr lang="cs-CZ" sz="2900" dirty="0" smtClean="0">
                <a:solidFill>
                  <a:schemeClr val="bg2"/>
                </a:solidFill>
              </a:rPr>
              <a:t> specifické podnikové znalosti a 	dovednosti;</a:t>
            </a:r>
          </a:p>
          <a:p>
            <a:pPr algn="just">
              <a:buClr>
                <a:schemeClr val="bg2"/>
              </a:buClr>
              <a:buNone/>
              <a:tabLst>
                <a:tab pos="812800" algn="l"/>
              </a:tabLst>
            </a:pPr>
            <a:r>
              <a:rPr lang="cs-CZ" sz="2900" dirty="0" smtClean="0">
                <a:solidFill>
                  <a:schemeClr val="bg2"/>
                </a:solidFill>
              </a:rPr>
              <a:t>	– </a:t>
            </a:r>
            <a:r>
              <a:rPr lang="cs-CZ" sz="2900" u="sng" dirty="0" smtClean="0">
                <a:solidFill>
                  <a:schemeClr val="bg2"/>
                </a:solidFill>
              </a:rPr>
              <a:t>orientoval se</a:t>
            </a:r>
            <a:r>
              <a:rPr lang="cs-CZ" sz="2900" dirty="0" smtClean="0">
                <a:solidFill>
                  <a:schemeClr val="bg2"/>
                </a:solidFill>
              </a:rPr>
              <a:t> v podnikovém mechanismu a </a:t>
            </a:r>
            <a:br>
              <a:rPr lang="cs-CZ" sz="2900" dirty="0" smtClean="0">
                <a:solidFill>
                  <a:schemeClr val="bg2"/>
                </a:solidFill>
              </a:rPr>
            </a:br>
            <a:r>
              <a:rPr lang="cs-CZ" sz="2900" dirty="0" smtClean="0">
                <a:solidFill>
                  <a:schemeClr val="bg2"/>
                </a:solidFill>
              </a:rPr>
              <a:t>	v organizačním uspořádání podniku;</a:t>
            </a:r>
          </a:p>
          <a:p>
            <a:pPr algn="just"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 </a:t>
            </a:r>
            <a:r>
              <a:rPr lang="cs-CZ" sz="2900" u="sng" dirty="0" smtClean="0">
                <a:solidFill>
                  <a:schemeClr val="bg2"/>
                </a:solidFill>
              </a:rPr>
              <a:t>ztotožnil se</a:t>
            </a:r>
            <a:r>
              <a:rPr lang="cs-CZ" sz="2900" dirty="0" smtClean="0">
                <a:solidFill>
                  <a:schemeClr val="bg2"/>
                </a:solidFill>
              </a:rPr>
              <a:t> s podnikovými cíli. </a:t>
            </a:r>
          </a:p>
          <a:p>
            <a:pPr>
              <a:buClr>
                <a:schemeClr val="bg2"/>
              </a:buClr>
              <a:buFont typeface="Wingdings" pitchFamily="2" charset="2"/>
              <a:buChar char="Ø"/>
            </a:pPr>
            <a:endParaRPr lang="cs-CZ" sz="2800" dirty="0" smtClean="0">
              <a:solidFill>
                <a:srgbClr val="FFFF00"/>
              </a:solidFill>
            </a:endParaRP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571504"/>
          </a:xfrm>
        </p:spPr>
        <p:txBody>
          <a:bodyPr/>
          <a:lstStyle/>
          <a:p>
            <a:pPr>
              <a:defRPr/>
            </a:pPr>
            <a:r>
              <a:rPr lang="pl-PL" sz="3300" b="1" dirty="0" smtClean="0">
                <a:solidFill>
                  <a:schemeClr val="bg2"/>
                </a:solidFill>
                <a:effectLst/>
                <a:latin typeface="+mn-lt"/>
              </a:rPr>
              <a:t>Orientace pracovníků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12776"/>
            <a:ext cx="8643998" cy="5230934"/>
          </a:xfrm>
        </p:spPr>
        <p:txBody>
          <a:bodyPr/>
          <a:lstStyle/>
          <a:p>
            <a:pPr marL="514350" indent="-514350"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u="sng" dirty="0" smtClean="0">
                <a:solidFill>
                  <a:schemeClr val="bg2"/>
                </a:solidFill>
              </a:rPr>
              <a:t>Orientace pracovníka </a:t>
            </a:r>
            <a:r>
              <a:rPr lang="cs-CZ" sz="2800" b="1" u="sng" dirty="0" smtClean="0">
                <a:solidFill>
                  <a:schemeClr val="bg2"/>
                </a:solidFill>
              </a:rPr>
              <a:t>probíhá</a:t>
            </a:r>
            <a:r>
              <a:rPr lang="cs-CZ" sz="2800" b="1" dirty="0" smtClean="0">
                <a:solidFill>
                  <a:schemeClr val="bg2"/>
                </a:solidFill>
              </a:rPr>
              <a:t>:</a:t>
            </a:r>
          </a:p>
          <a:p>
            <a:pPr marL="514350" indent="-514350" algn="just" eaLnBrk="1" hangingPunct="1">
              <a:spcBef>
                <a:spcPts val="600"/>
              </a:spcBef>
              <a:buClr>
                <a:schemeClr val="bg2"/>
              </a:buClr>
              <a:buNone/>
              <a:tabLst>
                <a:tab pos="987425" algn="l"/>
              </a:tabLst>
            </a:pPr>
            <a:r>
              <a:rPr lang="cs-CZ" sz="2800" dirty="0" smtClean="0">
                <a:solidFill>
                  <a:schemeClr val="bg2"/>
                </a:solidFill>
              </a:rPr>
              <a:t>	– jednak </a:t>
            </a:r>
            <a:r>
              <a:rPr lang="cs-CZ" sz="2800" b="1" dirty="0" smtClean="0">
                <a:solidFill>
                  <a:schemeClr val="bg2"/>
                </a:solidFill>
              </a:rPr>
              <a:t>formálním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  <a:r>
              <a:rPr lang="cs-CZ" sz="2800" b="1" dirty="0" smtClean="0">
                <a:solidFill>
                  <a:schemeClr val="bg2"/>
                </a:solidFill>
              </a:rPr>
              <a:t>způsobem</a:t>
            </a:r>
            <a:r>
              <a:rPr lang="cs-CZ" sz="2800" dirty="0" smtClean="0">
                <a:solidFill>
                  <a:schemeClr val="bg2"/>
                </a:solidFill>
              </a:rPr>
              <a:t> – zabezpečuje 	personální útvar či nadřízený pracovník;</a:t>
            </a:r>
          </a:p>
          <a:p>
            <a:pPr marL="514350" indent="-514350" algn="just" eaLnBrk="1" hangingPunct="1">
              <a:spcBef>
                <a:spcPts val="600"/>
              </a:spcBef>
              <a:buClr>
                <a:schemeClr val="bg2"/>
              </a:buClr>
              <a:buNone/>
              <a:tabLst>
                <a:tab pos="1074738" algn="l"/>
              </a:tabLst>
            </a:pPr>
            <a:r>
              <a:rPr lang="cs-CZ" sz="2800" dirty="0" smtClean="0">
                <a:solidFill>
                  <a:schemeClr val="bg2"/>
                </a:solidFill>
              </a:rPr>
              <a:t>	 – tak i </a:t>
            </a:r>
            <a:r>
              <a:rPr lang="cs-CZ" sz="2800" b="1" dirty="0" smtClean="0">
                <a:solidFill>
                  <a:schemeClr val="bg2"/>
                </a:solidFill>
              </a:rPr>
              <a:t>neformálním způsobem</a:t>
            </a:r>
            <a:r>
              <a:rPr lang="cs-CZ" sz="2800" dirty="0" smtClean="0">
                <a:solidFill>
                  <a:schemeClr val="bg2"/>
                </a:solidFill>
              </a:rPr>
              <a:t> – představující 	spontánní proces zabezpečovaný spolupracovníky.</a:t>
            </a:r>
          </a:p>
          <a:p>
            <a:pPr marL="0" indent="0" algn="just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900" u="sng" dirty="0" smtClean="0">
                <a:solidFill>
                  <a:schemeClr val="bg2"/>
                </a:solidFill>
              </a:rPr>
              <a:t>Orientace nových pracovníků může být zaměřena</a:t>
            </a:r>
            <a:r>
              <a:rPr lang="cs-CZ" sz="2900" dirty="0" smtClean="0">
                <a:solidFill>
                  <a:schemeClr val="bg2"/>
                </a:solidFill>
              </a:rPr>
              <a:t> – specifikována – v podobě: 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b="1" i="1" u="sng" dirty="0" smtClean="0">
                <a:solidFill>
                  <a:schemeClr val="bg2"/>
                </a:solidFill>
              </a:rPr>
              <a:t>Celopodnikové</a:t>
            </a:r>
            <a:r>
              <a:rPr lang="cs-CZ" sz="2900" b="1" i="1" dirty="0" smtClean="0">
                <a:solidFill>
                  <a:schemeClr val="bg2"/>
                </a:solidFill>
              </a:rPr>
              <a:t> orientace:</a:t>
            </a:r>
            <a:endParaRPr lang="cs-CZ" sz="2900" b="1" dirty="0" smtClean="0">
              <a:solidFill>
                <a:schemeClr val="bg2"/>
              </a:solidFill>
            </a:endParaRPr>
          </a:p>
          <a:p>
            <a:pPr algn="just">
              <a:spcBef>
                <a:spcPts val="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je zaměřena na </a:t>
            </a:r>
            <a:r>
              <a:rPr lang="cs-CZ" sz="2900" u="sng" dirty="0" smtClean="0">
                <a:solidFill>
                  <a:schemeClr val="bg2"/>
                </a:solidFill>
              </a:rPr>
              <a:t>zprostředkování informací obecného rázu </a:t>
            </a:r>
            <a:r>
              <a:rPr lang="cs-CZ" sz="2900" dirty="0" smtClean="0">
                <a:solidFill>
                  <a:schemeClr val="bg2"/>
                </a:solidFill>
              </a:rPr>
              <a:t>v podobě souboru písemných materiálů </a:t>
            </a:r>
            <a:r>
              <a:rPr lang="cs-CZ" sz="2500" dirty="0" smtClean="0">
                <a:solidFill>
                  <a:schemeClr val="bg2"/>
                </a:solidFill>
              </a:rPr>
              <a:t>(např. organizační struktura podniku, kolektivní smlouva);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571504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OBSAH oblastí orientace pracovníků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214422"/>
            <a:ext cx="8929718" cy="5643578"/>
          </a:xfrm>
        </p:spPr>
        <p:txBody>
          <a:bodyPr/>
          <a:lstStyle/>
          <a:p>
            <a:pPr algn="just">
              <a:spcBef>
                <a:spcPts val="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je </a:t>
            </a:r>
            <a:r>
              <a:rPr lang="cs-CZ" sz="2800" u="sng" dirty="0" smtClean="0">
                <a:solidFill>
                  <a:schemeClr val="bg2"/>
                </a:solidFill>
              </a:rPr>
              <a:t>společná pro všechny pracovníky organizace</a:t>
            </a:r>
            <a:r>
              <a:rPr lang="cs-CZ" sz="2800" dirty="0" smtClean="0">
                <a:solidFill>
                  <a:schemeClr val="bg2"/>
                </a:solidFill>
              </a:rPr>
              <a:t>, zpravidla bez ohledu na charakter a obsah práce </a:t>
            </a:r>
            <a:r>
              <a:rPr lang="cs-CZ" sz="2500" dirty="0" smtClean="0">
                <a:solidFill>
                  <a:schemeClr val="bg2"/>
                </a:solidFill>
              </a:rPr>
              <a:t>(požární řád, pracovní řád).</a:t>
            </a:r>
          </a:p>
          <a:p>
            <a:pPr algn="just">
              <a:spcBef>
                <a:spcPts val="1000"/>
              </a:spcBef>
              <a:buClr>
                <a:schemeClr val="bg2"/>
              </a:buClr>
              <a:buNone/>
            </a:pPr>
            <a:r>
              <a:rPr lang="cs-CZ" sz="2800" b="1" i="1" dirty="0" smtClean="0">
                <a:solidFill>
                  <a:schemeClr val="bg2"/>
                </a:solidFill>
              </a:rPr>
              <a:t>  </a:t>
            </a:r>
            <a:r>
              <a:rPr lang="cs-CZ" sz="2800" b="1" i="1" u="sng" dirty="0" smtClean="0">
                <a:solidFill>
                  <a:schemeClr val="bg2"/>
                </a:solidFill>
              </a:rPr>
              <a:t>Útvarové</a:t>
            </a:r>
            <a:r>
              <a:rPr lang="cs-CZ" sz="2800" b="1" i="1" dirty="0" smtClean="0">
                <a:solidFill>
                  <a:schemeClr val="bg2"/>
                </a:solidFill>
              </a:rPr>
              <a:t> </a:t>
            </a:r>
            <a:r>
              <a:rPr lang="cs-CZ" sz="2500" b="1" i="1" dirty="0" smtClean="0">
                <a:solidFill>
                  <a:schemeClr val="bg2"/>
                </a:solidFill>
              </a:rPr>
              <a:t>(skupinové či týmové orientace):</a:t>
            </a:r>
            <a:r>
              <a:rPr lang="cs-CZ" sz="2500" b="1" dirty="0" smtClean="0">
                <a:solidFill>
                  <a:schemeClr val="bg2"/>
                </a:solidFill>
              </a:rPr>
              <a:t> </a:t>
            </a:r>
          </a:p>
          <a:p>
            <a:pPr algn="just">
              <a:spcBef>
                <a:spcPts val="3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týká se </a:t>
            </a:r>
            <a:r>
              <a:rPr lang="cs-CZ" sz="2800" u="sng" dirty="0" smtClean="0">
                <a:solidFill>
                  <a:schemeClr val="bg2"/>
                </a:solidFill>
              </a:rPr>
              <a:t>organizační jednotky, v níž se nachází</a:t>
            </a:r>
            <a:r>
              <a:rPr lang="cs-CZ" sz="2800" dirty="0" smtClean="0">
                <a:solidFill>
                  <a:schemeClr val="bg2"/>
                </a:solidFill>
              </a:rPr>
              <a:t> příslušné pracovní místo obsazované novým zaměstnancem;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má </a:t>
            </a:r>
            <a:r>
              <a:rPr lang="cs-CZ" sz="2800" u="sng" dirty="0" smtClean="0">
                <a:solidFill>
                  <a:schemeClr val="bg2"/>
                </a:solidFill>
              </a:rPr>
              <a:t>postihnout případné detaily a zvláštnosti</a:t>
            </a:r>
            <a:r>
              <a:rPr lang="cs-CZ" sz="2800" dirty="0" smtClean="0">
                <a:solidFill>
                  <a:schemeClr val="bg2"/>
                </a:solidFill>
              </a:rPr>
              <a:t>, jimiž 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se práce v útvaru vyznačuje. </a:t>
            </a:r>
          </a:p>
          <a:p>
            <a:pPr algn="just">
              <a:spcBef>
                <a:spcPts val="1000"/>
              </a:spcBef>
              <a:buClr>
                <a:schemeClr val="bg2"/>
              </a:buClr>
              <a:buNone/>
            </a:pPr>
            <a:r>
              <a:rPr lang="cs-CZ" sz="2800" b="1" i="1" dirty="0" smtClean="0">
                <a:solidFill>
                  <a:schemeClr val="bg2"/>
                </a:solidFill>
              </a:rPr>
              <a:t>  Orientace </a:t>
            </a:r>
            <a:r>
              <a:rPr lang="cs-CZ" sz="2800" b="1" i="1" u="sng" dirty="0" smtClean="0">
                <a:solidFill>
                  <a:schemeClr val="bg2"/>
                </a:solidFill>
              </a:rPr>
              <a:t>na konkrétní pracovní místo</a:t>
            </a:r>
            <a:r>
              <a:rPr lang="cs-CZ" sz="2800" i="1" dirty="0" smtClean="0">
                <a:solidFill>
                  <a:schemeClr val="bg2"/>
                </a:solidFill>
              </a:rPr>
              <a:t> </a:t>
            </a:r>
            <a:r>
              <a:rPr lang="cs-CZ" sz="2800" dirty="0" smtClean="0">
                <a:solidFill>
                  <a:schemeClr val="bg2"/>
                </a:solidFill>
              </a:rPr>
              <a:t>– zaměstnanec absolvuje v rámci adaptačního procesu </a:t>
            </a:r>
            <a:r>
              <a:rPr lang="cs-CZ" sz="2800" u="sng" dirty="0" smtClean="0">
                <a:solidFill>
                  <a:schemeClr val="bg2"/>
                </a:solidFill>
              </a:rPr>
              <a:t>období „zaškolování se“ na daném pracovišti</a:t>
            </a:r>
            <a:r>
              <a:rPr lang="cs-CZ" sz="2800" dirty="0" smtClean="0">
                <a:solidFill>
                  <a:schemeClr val="bg2"/>
                </a:solidFill>
              </a:rPr>
              <a:t> za přítomnosti 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a pod dohledem zkušeného pověřeného pracovníka(ů). 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642942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Obsah oblastí orientace pracovníků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340768"/>
            <a:ext cx="8643998" cy="5302942"/>
          </a:xfrm>
        </p:spPr>
        <p:txBody>
          <a:bodyPr/>
          <a:lstStyle/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Za účelem zjištění: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</a:t>
            </a:r>
            <a:r>
              <a:rPr lang="cs-CZ" sz="2800" dirty="0" smtClean="0">
                <a:solidFill>
                  <a:schemeClr val="bg2"/>
                </a:solidFill>
              </a:rPr>
              <a:t> 	–</a:t>
            </a:r>
            <a:r>
              <a:rPr lang="cs-CZ" sz="2900" dirty="0" smtClean="0">
                <a:solidFill>
                  <a:schemeClr val="bg2"/>
                </a:solidFill>
              </a:rPr>
              <a:t> jak se nově přijatí pracovníci </a:t>
            </a:r>
            <a:r>
              <a:rPr lang="cs-CZ" sz="2900" u="sng" dirty="0" smtClean="0">
                <a:solidFill>
                  <a:schemeClr val="bg2"/>
                </a:solidFill>
              </a:rPr>
              <a:t>sžili s pracovním </a:t>
            </a:r>
            <a:r>
              <a:rPr lang="cs-CZ" sz="2900" dirty="0" smtClean="0">
                <a:solidFill>
                  <a:schemeClr val="bg2"/>
                </a:solidFill>
              </a:rPr>
              <a:t>	</a:t>
            </a:r>
            <a:r>
              <a:rPr lang="cs-CZ" sz="2900" u="sng" dirty="0" smtClean="0">
                <a:solidFill>
                  <a:schemeClr val="bg2"/>
                </a:solidFill>
              </a:rPr>
              <a:t>prostředím </a:t>
            </a:r>
            <a:r>
              <a:rPr lang="cs-CZ" sz="2500" dirty="0" smtClean="0">
                <a:solidFill>
                  <a:schemeClr val="bg2"/>
                </a:solidFill>
              </a:rPr>
              <a:t>(podnikem</a:t>
            </a:r>
            <a:r>
              <a:rPr lang="cs-CZ" sz="2900" dirty="0" smtClean="0">
                <a:solidFill>
                  <a:schemeClr val="bg2"/>
                </a:solidFill>
              </a:rPr>
              <a:t>) 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	– </a:t>
            </a:r>
            <a:r>
              <a:rPr lang="cs-CZ" sz="2900" dirty="0" smtClean="0">
                <a:solidFill>
                  <a:schemeClr val="bg2"/>
                </a:solidFill>
              </a:rPr>
              <a:t>a </a:t>
            </a:r>
            <a:r>
              <a:rPr lang="cs-CZ" sz="2900" u="sng" dirty="0" smtClean="0">
                <a:solidFill>
                  <a:schemeClr val="bg2"/>
                </a:solidFill>
              </a:rPr>
              <a:t>jak si vedou v práci</a:t>
            </a:r>
            <a:r>
              <a:rPr lang="cs-CZ" sz="2900" dirty="0" smtClean="0">
                <a:solidFill>
                  <a:schemeClr val="bg2"/>
                </a:solidFill>
              </a:rPr>
              <a:t>, 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…je </a:t>
            </a:r>
            <a:r>
              <a:rPr lang="cs-CZ" sz="2900" b="1" dirty="0" smtClean="0">
                <a:solidFill>
                  <a:schemeClr val="bg2"/>
                </a:solidFill>
              </a:rPr>
              <a:t>důležité</a:t>
            </a:r>
            <a:r>
              <a:rPr lang="cs-CZ" sz="2900" dirty="0" smtClean="0">
                <a:solidFill>
                  <a:schemeClr val="bg2"/>
                </a:solidFill>
              </a:rPr>
              <a:t> </a:t>
            </a:r>
            <a:r>
              <a:rPr lang="cs-CZ" sz="2900" b="1" dirty="0" smtClean="0">
                <a:solidFill>
                  <a:schemeClr val="bg2"/>
                </a:solidFill>
              </a:rPr>
              <a:t>monitorování těchto skutečností.</a:t>
            </a:r>
          </a:p>
          <a:p>
            <a:pPr algn="just">
              <a:spcBef>
                <a:spcPts val="10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V případě, že se vyskytnou problémy, je důležité, tyto komplikace rozpoznat v rané fázi a nepřipustit, aby se více prohloubily. Za tím účelem </a:t>
            </a:r>
            <a:r>
              <a:rPr lang="cs-CZ" sz="2900" u="sng" dirty="0" smtClean="0">
                <a:solidFill>
                  <a:schemeClr val="bg2"/>
                </a:solidFill>
              </a:rPr>
              <a:t>je vhodné</a:t>
            </a:r>
            <a:r>
              <a:rPr lang="cs-CZ" sz="2900" dirty="0" smtClean="0">
                <a:solidFill>
                  <a:schemeClr val="bg2"/>
                </a:solidFill>
              </a:rPr>
              <a:t>, když </a:t>
            </a:r>
            <a:r>
              <a:rPr lang="cs-CZ" sz="2900" u="sng" dirty="0" smtClean="0">
                <a:solidFill>
                  <a:schemeClr val="bg2"/>
                </a:solidFill>
              </a:rPr>
              <a:t>nový pracovník dostane</a:t>
            </a:r>
            <a:r>
              <a:rPr lang="cs-CZ" sz="2900" dirty="0" smtClean="0">
                <a:solidFill>
                  <a:schemeClr val="bg2"/>
                </a:solidFill>
              </a:rPr>
              <a:t> </a:t>
            </a:r>
            <a:r>
              <a:rPr lang="cs-CZ" sz="2900" b="1" dirty="0" smtClean="0">
                <a:solidFill>
                  <a:schemeClr val="bg2"/>
                </a:solidFill>
              </a:rPr>
              <a:t>časový plán formální orientace a adaptace. </a:t>
            </a:r>
            <a:r>
              <a:rPr lang="cs-CZ" sz="2900" u="sng" dirty="0" smtClean="0">
                <a:solidFill>
                  <a:schemeClr val="bg2"/>
                </a:solidFill>
              </a:rPr>
              <a:t>Plnění časového plánu je třeba průběžně sledovat a kontrolovat</a:t>
            </a:r>
            <a:r>
              <a:rPr lang="cs-CZ" sz="2500" dirty="0" smtClean="0">
                <a:solidFill>
                  <a:schemeClr val="bg2"/>
                </a:solidFill>
              </a:rPr>
              <a:t> (nadřízeným a personál. útvarem).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Font typeface="Wingdings" pitchFamily="2" charset="2"/>
              <a:buChar char="Ø"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642942"/>
          </a:xfrm>
        </p:spPr>
        <p:txBody>
          <a:bodyPr/>
          <a:lstStyle/>
          <a:p>
            <a:pPr>
              <a:defRPr/>
            </a:pPr>
            <a:r>
              <a:rPr lang="pl-PL" sz="3000" b="1" dirty="0" smtClean="0">
                <a:solidFill>
                  <a:schemeClr val="bg2"/>
                </a:solidFill>
                <a:effectLst/>
                <a:latin typeface="+mn-lt"/>
              </a:rPr>
              <a:t>ČASOVÝ PLÁN formální orientace pracovníků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268760"/>
            <a:ext cx="8643998" cy="5374950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Z personálního pohledu </a:t>
            </a:r>
            <a:r>
              <a:rPr lang="cs-CZ" sz="2900" dirty="0" err="1" smtClean="0">
                <a:solidFill>
                  <a:schemeClr val="bg2"/>
                </a:solidFill>
              </a:rPr>
              <a:t>s</a:t>
            </a:r>
            <a:r>
              <a:rPr lang="cs-CZ" sz="2900" b="1" dirty="0" err="1" smtClean="0">
                <a:solidFill>
                  <a:schemeClr val="bg2"/>
                </a:solidFill>
              </a:rPr>
              <a:t>taffing</a:t>
            </a:r>
            <a:r>
              <a:rPr lang="cs-CZ" sz="2900" b="1" dirty="0" smtClean="0">
                <a:solidFill>
                  <a:schemeClr val="bg2"/>
                </a:solidFill>
              </a:rPr>
              <a:t>: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900" i="1" dirty="0" smtClean="0">
                <a:solidFill>
                  <a:schemeClr val="bg2"/>
                </a:solidFill>
              </a:rPr>
              <a:t> </a:t>
            </a: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900" dirty="0" smtClean="0">
                <a:solidFill>
                  <a:schemeClr val="bg2"/>
                </a:solidFill>
              </a:rPr>
              <a:t>můžeme charakterizovat jako </a:t>
            </a:r>
            <a:r>
              <a:rPr lang="cs-CZ" sz="2900" b="1" dirty="0" smtClean="0">
                <a:solidFill>
                  <a:schemeClr val="bg2"/>
                </a:solidFill>
              </a:rPr>
              <a:t>formování pracovní síl</a:t>
            </a:r>
            <a:r>
              <a:rPr lang="cs-CZ" sz="2900" dirty="0" smtClean="0">
                <a:solidFill>
                  <a:schemeClr val="bg2"/>
                </a:solidFill>
              </a:rPr>
              <a:t>y = formování počtu, struktury a pracovních schopností pracovní síly organizace </a:t>
            </a:r>
            <a:r>
              <a:rPr lang="cs-CZ" sz="2500" dirty="0" smtClean="0">
                <a:solidFill>
                  <a:schemeClr val="bg2"/>
                </a:solidFill>
              </a:rPr>
              <a:t>(řízení kvantitativních a kvalitativních stránek její mobility).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900" dirty="0" smtClean="0">
                <a:solidFill>
                  <a:schemeClr val="bg2"/>
                </a:solidFill>
              </a:rPr>
              <a:t>zahrnuje jednak </a:t>
            </a:r>
            <a:r>
              <a:rPr lang="cs-CZ" sz="2900" b="1" dirty="0" smtClean="0">
                <a:solidFill>
                  <a:schemeClr val="bg2"/>
                </a:solidFill>
              </a:rPr>
              <a:t>rozmísťování pracovníků </a:t>
            </a:r>
            <a:r>
              <a:rPr lang="cs-CZ" sz="2900" dirty="0" smtClean="0">
                <a:solidFill>
                  <a:schemeClr val="bg2"/>
                </a:solidFill>
              </a:rPr>
              <a:t>a také </a:t>
            </a:r>
            <a:br>
              <a:rPr lang="cs-CZ" sz="2900" dirty="0" smtClean="0">
                <a:solidFill>
                  <a:schemeClr val="bg2"/>
                </a:solidFill>
              </a:rPr>
            </a:br>
            <a:r>
              <a:rPr lang="cs-CZ" sz="2900" b="1" dirty="0" smtClean="0">
                <a:solidFill>
                  <a:schemeClr val="bg2"/>
                </a:solidFill>
              </a:rPr>
              <a:t>i proces přizpůsobování pracovníků současným</a:t>
            </a:r>
            <a:r>
              <a:rPr lang="cs-CZ" sz="2900" dirty="0" smtClean="0">
                <a:solidFill>
                  <a:schemeClr val="bg2"/>
                </a:solidFill>
              </a:rPr>
              <a:t> </a:t>
            </a:r>
            <a:br>
              <a:rPr lang="cs-CZ" sz="2900" dirty="0" smtClean="0">
                <a:solidFill>
                  <a:schemeClr val="bg2"/>
                </a:solidFill>
              </a:rPr>
            </a:br>
            <a:r>
              <a:rPr lang="cs-CZ" sz="2900" dirty="0" smtClean="0">
                <a:solidFill>
                  <a:schemeClr val="bg2"/>
                </a:solidFill>
              </a:rPr>
              <a:t>a zpravidla také perspektivním </a:t>
            </a:r>
            <a:r>
              <a:rPr lang="cs-CZ" sz="2900" b="1" dirty="0" smtClean="0">
                <a:solidFill>
                  <a:schemeClr val="bg2"/>
                </a:solidFill>
              </a:rPr>
              <a:t>požadavkům daných pracovních míst.</a:t>
            </a:r>
          </a:p>
          <a:p>
            <a:pPr marL="0" indent="0"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500" b="1" u="sng" dirty="0" smtClean="0">
                <a:solidFill>
                  <a:schemeClr val="bg2"/>
                </a:solidFill>
              </a:rPr>
              <a:t>Pozn.:</a:t>
            </a:r>
            <a:r>
              <a:rPr lang="cs-CZ" sz="2500" b="1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Pojmem </a:t>
            </a:r>
            <a:r>
              <a:rPr lang="cs-CZ" sz="2500" b="1" dirty="0" err="1" smtClean="0">
                <a:solidFill>
                  <a:schemeClr val="bg2"/>
                </a:solidFill>
              </a:rPr>
              <a:t>staffing</a:t>
            </a:r>
            <a:r>
              <a:rPr lang="cs-CZ" sz="2500" dirty="0" smtClean="0">
                <a:solidFill>
                  <a:schemeClr val="bg2"/>
                </a:solidFill>
              </a:rPr>
              <a:t> je v personalistice </a:t>
            </a:r>
            <a:r>
              <a:rPr lang="cs-CZ" sz="2500" u="sng" dirty="0" smtClean="0">
                <a:solidFill>
                  <a:schemeClr val="bg2"/>
                </a:solidFill>
              </a:rPr>
              <a:t>označováno „účelové vyvíjení nátlaku podřízeného pracovníka k osobě nadřízené</a:t>
            </a:r>
            <a:r>
              <a:rPr lang="cs-CZ" sz="2500" b="1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na pracovišti“, mající charakter soustavnosti a delšího trvání.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642942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STAFFING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556792"/>
            <a:ext cx="8929718" cy="5015480"/>
          </a:xfrm>
        </p:spPr>
        <p:txBody>
          <a:bodyPr/>
          <a:lstStyle/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b="1" dirty="0" smtClean="0">
                <a:solidFill>
                  <a:schemeClr val="bg2"/>
                </a:solidFill>
              </a:rPr>
              <a:t>  </a:t>
            </a:r>
            <a:r>
              <a:rPr lang="cs-CZ" sz="2850" b="1" u="sng" dirty="0" smtClean="0">
                <a:solidFill>
                  <a:schemeClr val="bg2"/>
                </a:solidFill>
              </a:rPr>
              <a:t>Rozmísťování pracovníků</a:t>
            </a:r>
            <a:r>
              <a:rPr lang="cs-CZ" sz="2850" b="1" dirty="0" smtClean="0">
                <a:solidFill>
                  <a:schemeClr val="bg2"/>
                </a:solidFill>
              </a:rPr>
              <a:t> </a:t>
            </a:r>
            <a:r>
              <a:rPr lang="cs-CZ" sz="2850" dirty="0" smtClean="0">
                <a:solidFill>
                  <a:schemeClr val="bg2"/>
                </a:solidFill>
              </a:rPr>
              <a:t>představuje nepřetržitý </a:t>
            </a:r>
            <a:r>
              <a:rPr lang="cs-CZ" sz="2850" u="sng" dirty="0" smtClean="0">
                <a:solidFill>
                  <a:schemeClr val="bg2"/>
                </a:solidFill>
              </a:rPr>
              <a:t>proces</a:t>
            </a:r>
            <a:r>
              <a:rPr lang="cs-CZ" sz="2850" dirty="0" smtClean="0">
                <a:solidFill>
                  <a:schemeClr val="bg2"/>
                </a:solidFill>
              </a:rPr>
              <a:t> spočívající v kvalitativním, kvantitativním, časovém </a:t>
            </a:r>
            <a:br>
              <a:rPr lang="cs-CZ" sz="2850" dirty="0" smtClean="0">
                <a:solidFill>
                  <a:schemeClr val="bg2"/>
                </a:solidFill>
              </a:rPr>
            </a:br>
            <a:r>
              <a:rPr lang="cs-CZ" sz="2850" dirty="0" smtClean="0">
                <a:solidFill>
                  <a:schemeClr val="bg2"/>
                </a:solidFill>
              </a:rPr>
              <a:t>a prostorovém </a:t>
            </a:r>
            <a:r>
              <a:rPr lang="cs-CZ" sz="2850" u="sng" dirty="0" smtClean="0">
                <a:solidFill>
                  <a:schemeClr val="bg2"/>
                </a:solidFill>
              </a:rPr>
              <a:t>spojování pracovníků s pracovními úkoly a s pracovními místy.</a:t>
            </a:r>
          </a:p>
          <a:p>
            <a:pPr algn="just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850" b="1" dirty="0" smtClean="0">
                <a:solidFill>
                  <a:schemeClr val="bg2"/>
                </a:solidFill>
              </a:rPr>
              <a:t>  </a:t>
            </a:r>
            <a:r>
              <a:rPr lang="cs-CZ" sz="2850" b="1" u="sng" dirty="0" smtClean="0">
                <a:solidFill>
                  <a:schemeClr val="bg2"/>
                </a:solidFill>
              </a:rPr>
              <a:t>Vnější mobilita pracovníků:</a:t>
            </a:r>
          </a:p>
          <a:p>
            <a:pPr algn="just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m</a:t>
            </a:r>
            <a:r>
              <a:rPr lang="cs-CZ" sz="2850" dirty="0" smtClean="0">
                <a:solidFill>
                  <a:schemeClr val="bg2"/>
                </a:solidFill>
              </a:rPr>
              <a:t>ezi </a:t>
            </a:r>
            <a:r>
              <a:rPr lang="cs-CZ" sz="2850" b="1" dirty="0" smtClean="0">
                <a:solidFill>
                  <a:schemeClr val="bg2"/>
                </a:solidFill>
              </a:rPr>
              <a:t>aktivní přístup v rámci vnější mobility </a:t>
            </a:r>
            <a:r>
              <a:rPr lang="cs-CZ" sz="2850" dirty="0" smtClean="0">
                <a:solidFill>
                  <a:schemeClr val="bg2"/>
                </a:solidFill>
              </a:rPr>
              <a:t>řadíme</a:t>
            </a:r>
            <a:r>
              <a:rPr lang="cs-CZ" sz="2850" i="1" dirty="0" smtClean="0">
                <a:solidFill>
                  <a:schemeClr val="bg2"/>
                </a:solidFill>
              </a:rPr>
              <a:t>: </a:t>
            </a:r>
            <a:r>
              <a:rPr lang="cs-CZ" sz="2850" u="sng" dirty="0" smtClean="0">
                <a:solidFill>
                  <a:schemeClr val="bg2"/>
                </a:solidFill>
              </a:rPr>
              <a:t>získávání</a:t>
            </a:r>
            <a:r>
              <a:rPr lang="cs-CZ" sz="2850" dirty="0" smtClean="0">
                <a:solidFill>
                  <a:schemeClr val="bg2"/>
                </a:solidFill>
              </a:rPr>
              <a:t>, </a:t>
            </a:r>
            <a:r>
              <a:rPr lang="cs-CZ" sz="2850" u="sng" dirty="0" smtClean="0">
                <a:solidFill>
                  <a:schemeClr val="bg2"/>
                </a:solidFill>
              </a:rPr>
              <a:t>výběr</a:t>
            </a:r>
            <a:r>
              <a:rPr lang="cs-CZ" sz="2850" dirty="0" smtClean="0">
                <a:solidFill>
                  <a:schemeClr val="bg2"/>
                </a:solidFill>
              </a:rPr>
              <a:t>, </a:t>
            </a:r>
            <a:r>
              <a:rPr lang="cs-CZ" sz="2850" u="sng" dirty="0" smtClean="0">
                <a:solidFill>
                  <a:schemeClr val="bg2"/>
                </a:solidFill>
              </a:rPr>
              <a:t>přijímání</a:t>
            </a:r>
            <a:r>
              <a:rPr lang="cs-CZ" sz="2850" dirty="0" smtClean="0">
                <a:solidFill>
                  <a:schemeClr val="bg2"/>
                </a:solidFill>
              </a:rPr>
              <a:t> a </a:t>
            </a:r>
            <a:r>
              <a:rPr lang="cs-CZ" sz="2850" u="sng" dirty="0" smtClean="0">
                <a:solidFill>
                  <a:schemeClr val="bg2"/>
                </a:solidFill>
              </a:rPr>
              <a:t>orientace</a:t>
            </a:r>
            <a:r>
              <a:rPr lang="cs-CZ" sz="2850" dirty="0" smtClean="0">
                <a:solidFill>
                  <a:schemeClr val="bg2"/>
                </a:solidFill>
              </a:rPr>
              <a:t> pracovníků;</a:t>
            </a:r>
          </a:p>
          <a:p>
            <a:pPr algn="just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z</a:t>
            </a:r>
            <a:r>
              <a:rPr lang="cs-CZ" sz="2850" dirty="0" smtClean="0">
                <a:solidFill>
                  <a:schemeClr val="bg2"/>
                </a:solidFill>
              </a:rPr>
              <a:t>a </a:t>
            </a:r>
            <a:r>
              <a:rPr lang="cs-CZ" sz="2850" b="1" dirty="0" smtClean="0">
                <a:solidFill>
                  <a:schemeClr val="bg2"/>
                </a:solidFill>
              </a:rPr>
              <a:t>pasivní přístup </a:t>
            </a:r>
            <a:r>
              <a:rPr lang="cs-CZ" sz="2850" dirty="0" smtClean="0">
                <a:solidFill>
                  <a:schemeClr val="bg2"/>
                </a:solidFill>
              </a:rPr>
              <a:t>je označováno: </a:t>
            </a:r>
            <a:r>
              <a:rPr lang="cs-CZ" sz="2850" u="sng" dirty="0" smtClean="0">
                <a:solidFill>
                  <a:schemeClr val="bg2"/>
                </a:solidFill>
              </a:rPr>
              <a:t>propouštění</a:t>
            </a:r>
            <a:r>
              <a:rPr lang="cs-CZ" sz="2850" dirty="0" smtClean="0">
                <a:solidFill>
                  <a:schemeClr val="bg2"/>
                </a:solidFill>
              </a:rPr>
              <a:t> a </a:t>
            </a:r>
            <a:r>
              <a:rPr lang="cs-CZ" sz="2850" u="sng" dirty="0" smtClean="0">
                <a:solidFill>
                  <a:schemeClr val="bg2"/>
                </a:solidFill>
              </a:rPr>
              <a:t>penzionování</a:t>
            </a:r>
            <a:r>
              <a:rPr lang="cs-CZ" sz="2850" dirty="0" smtClean="0">
                <a:solidFill>
                  <a:schemeClr val="bg2"/>
                </a:solidFill>
              </a:rPr>
              <a:t> pracovníků, popř. skutečnosti v podobě rezignace a úmrtí pracovníků. 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93164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chemeClr val="bg2"/>
                </a:solidFill>
                <a:effectLst/>
                <a:latin typeface="+mn-lt"/>
              </a:rPr>
              <a:t>ROZMÍSŤOVÁNÍ pracovníků, vnější mobilita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484784"/>
            <a:ext cx="8572560" cy="5158926"/>
          </a:xfrm>
        </p:spPr>
        <p:txBody>
          <a:bodyPr/>
          <a:lstStyle/>
          <a:p>
            <a:pPr marL="0" indent="0"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V rámci vnitřní mobility pracovníků rozliš</a:t>
            </a:r>
            <a:r>
              <a:rPr lang="cs-CZ" sz="2800" dirty="0" smtClean="0">
                <a:solidFill>
                  <a:schemeClr val="bg2"/>
                </a:solidFill>
              </a:rPr>
              <a:t>ujeme následující </a:t>
            </a:r>
            <a:r>
              <a:rPr lang="cs-CZ" sz="2800" b="1" dirty="0" smtClean="0">
                <a:solidFill>
                  <a:schemeClr val="bg2"/>
                </a:solidFill>
              </a:rPr>
              <a:t>FORMY rozmísťování pracovníků:</a:t>
            </a: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50" b="1" i="1" u="sng" dirty="0" smtClean="0">
                <a:solidFill>
                  <a:schemeClr val="bg2"/>
                </a:solidFill>
              </a:rPr>
              <a:t>Povýšení pracovníků</a:t>
            </a:r>
            <a:r>
              <a:rPr lang="cs-CZ" sz="2850" b="1" i="1" dirty="0" smtClean="0">
                <a:solidFill>
                  <a:schemeClr val="bg2"/>
                </a:solidFill>
              </a:rPr>
              <a:t> </a:t>
            </a:r>
            <a:r>
              <a:rPr lang="cs-CZ" sz="2750" dirty="0" smtClean="0">
                <a:solidFill>
                  <a:schemeClr val="bg2"/>
                </a:solidFill>
              </a:rPr>
              <a:t>– představuje takový pohyb, kdy pracovník v rámci organizace přechází na důležitější, náročnější a zpravidla lépe placenou pracovní pozici. </a:t>
            </a:r>
          </a:p>
          <a:p>
            <a:pPr algn="just">
              <a:spcBef>
                <a:spcPts val="18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i="1" u="sng" dirty="0" smtClean="0">
                <a:solidFill>
                  <a:schemeClr val="bg2"/>
                </a:solidFill>
              </a:rPr>
              <a:t>Převedení </a:t>
            </a:r>
            <a:r>
              <a:rPr lang="cs-CZ" sz="2500" b="1" i="1" u="sng" dirty="0" smtClean="0">
                <a:solidFill>
                  <a:schemeClr val="bg2"/>
                </a:solidFill>
              </a:rPr>
              <a:t>(transfer</a:t>
            </a:r>
            <a:r>
              <a:rPr lang="cs-CZ" sz="2800" b="1" i="1" u="sng" dirty="0" smtClean="0">
                <a:solidFill>
                  <a:schemeClr val="bg2"/>
                </a:solidFill>
              </a:rPr>
              <a:t>) pracovníků na jinou práci </a:t>
            </a:r>
            <a:r>
              <a:rPr lang="cs-CZ" sz="2500" b="1" i="1" u="sng" dirty="0" smtClean="0">
                <a:solidFill>
                  <a:schemeClr val="bg2"/>
                </a:solidFill>
              </a:rPr>
              <a:t>(pracoviště)</a:t>
            </a:r>
            <a:r>
              <a:rPr lang="cs-CZ" sz="2500" b="1" i="1" dirty="0" smtClean="0">
                <a:solidFill>
                  <a:schemeClr val="bg2"/>
                </a:solidFill>
              </a:rPr>
              <a:t> </a:t>
            </a:r>
            <a:r>
              <a:rPr lang="cs-CZ" sz="2800" dirty="0" smtClean="0">
                <a:solidFill>
                  <a:schemeClr val="bg2"/>
                </a:solidFill>
              </a:rPr>
              <a:t>– pracovník je převeden v rámci organizace na pracovní místo, které má přibližně stejný charakter 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a obsah práce, mzdové podmínky apod. jako pracovní místo, které opouští.</a:t>
            </a:r>
            <a:endParaRPr lang="cs-CZ" sz="28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1"/>
            <a:ext cx="9144000" cy="548680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93164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chemeClr val="bg2"/>
                </a:solidFill>
                <a:effectLst/>
                <a:latin typeface="+mn-lt"/>
              </a:rPr>
              <a:t>FORMY ROZMÍSŤOVÁNÍ pracovníků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42844" y="1556792"/>
            <a:ext cx="8643998" cy="5086918"/>
          </a:xfrm>
        </p:spPr>
        <p:txBody>
          <a:bodyPr/>
          <a:lstStyle/>
          <a:p>
            <a:pPr algn="just">
              <a:spcBef>
                <a:spcPts val="8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i="1" u="sng" dirty="0" smtClean="0">
                <a:solidFill>
                  <a:schemeClr val="bg2"/>
                </a:solidFill>
              </a:rPr>
              <a:t>Přeřazení pracovníka na nižší funkci</a:t>
            </a:r>
            <a:r>
              <a:rPr lang="cs-CZ" sz="2800" dirty="0" smtClean="0">
                <a:solidFill>
                  <a:schemeClr val="bg2"/>
                </a:solidFill>
              </a:rPr>
              <a:t> za situace:</a:t>
            </a:r>
          </a:p>
          <a:p>
            <a:pPr algn="just">
              <a:spcBef>
                <a:spcPts val="8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	 – kdy pracovník pozbývá předpokladů pro vykonávání práce na stávajícím pracovním místě.,</a:t>
            </a:r>
          </a:p>
          <a:p>
            <a:pPr algn="just">
              <a:spcBef>
                <a:spcPts val="8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	 – případně v situaci, kdy dané pracovní místo je zrušeno. </a:t>
            </a:r>
          </a:p>
          <a:p>
            <a:pPr algn="just">
              <a:spcBef>
                <a:spcPts val="600"/>
              </a:spcBef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521156"/>
          </a:xfrm>
        </p:spPr>
        <p:txBody>
          <a:bodyPr/>
          <a:lstStyle/>
          <a:p>
            <a:pPr>
              <a:defRPr/>
            </a:pPr>
            <a:r>
              <a:rPr lang="pl-PL" sz="3300" b="1" dirty="0" smtClean="0">
                <a:solidFill>
                  <a:schemeClr val="bg2"/>
                </a:solidFill>
                <a:effectLst/>
                <a:latin typeface="+mn-lt"/>
              </a:rPr>
              <a:t>Formy rozmísťování pracovníků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642919"/>
            <a:ext cx="7815290" cy="71437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 smtClean="0">
                <a:solidFill>
                  <a:schemeClr val="bg2"/>
                </a:solidFill>
                <a:effectLst/>
                <a:latin typeface="+mn-lt"/>
              </a:rPr>
              <a:t>Tematické zaměření dnešní přednášky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571612"/>
            <a:ext cx="8429684" cy="4953012"/>
          </a:xfrm>
        </p:spPr>
        <p:txBody>
          <a:bodyPr/>
          <a:lstStyle/>
          <a:p>
            <a:pPr algn="just">
              <a:spcBef>
                <a:spcPts val="10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 Formální náležitosti přijímání pracovníků</a:t>
            </a:r>
          </a:p>
          <a:p>
            <a:pPr algn="just">
              <a:spcBef>
                <a:spcPts val="10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 Orientace pracovníků jako adaptační a vzdělávací </a:t>
            </a:r>
          </a:p>
          <a:p>
            <a:pPr algn="just">
              <a:spcBef>
                <a:spcPts val="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        aktivita</a:t>
            </a:r>
          </a:p>
          <a:p>
            <a:pPr algn="just">
              <a:spcBef>
                <a:spcPts val="10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 Obsah oblastí orientace a časový plán</a:t>
            </a:r>
          </a:p>
          <a:p>
            <a:pPr algn="just">
              <a:spcBef>
                <a:spcPts val="10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 Rozmisťování pracovníků a </a:t>
            </a:r>
            <a:r>
              <a:rPr lang="cs-CZ" sz="2900" dirty="0" err="1" smtClean="0">
                <a:solidFill>
                  <a:schemeClr val="bg2"/>
                </a:solidFill>
              </a:rPr>
              <a:t>staffing</a:t>
            </a:r>
            <a:endParaRPr lang="cs-CZ" sz="2900" dirty="0" smtClean="0">
              <a:solidFill>
                <a:schemeClr val="bg2"/>
              </a:solidFill>
            </a:endParaRPr>
          </a:p>
          <a:p>
            <a:pPr algn="just">
              <a:spcBef>
                <a:spcPts val="10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 Formy rozmisťování pracovníků</a:t>
            </a:r>
          </a:p>
          <a:p>
            <a:pPr algn="just">
              <a:spcBef>
                <a:spcPts val="10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 Snižování počtu pracovníků a jeho metody</a:t>
            </a:r>
          </a:p>
          <a:p>
            <a:pPr algn="just">
              <a:spcBef>
                <a:spcPts val="10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 </a:t>
            </a:r>
            <a:r>
              <a:rPr lang="cs-CZ" sz="2900" dirty="0" err="1" smtClean="0">
                <a:solidFill>
                  <a:schemeClr val="bg2"/>
                </a:solidFill>
              </a:rPr>
              <a:t>Outplacement</a:t>
            </a:r>
            <a:r>
              <a:rPr lang="cs-CZ" sz="2900" dirty="0" smtClean="0">
                <a:solidFill>
                  <a:schemeClr val="bg2"/>
                </a:solidFill>
              </a:rPr>
              <a:t> a možnosti jeho využití</a:t>
            </a:r>
          </a:p>
          <a:p>
            <a:pPr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 ŘÍZENÍ LIDSKÝCH ZDROJŮ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		  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8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140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628800"/>
            <a:ext cx="8643998" cy="5014910"/>
          </a:xfrm>
        </p:spPr>
        <p:txBody>
          <a:bodyPr/>
          <a:lstStyle/>
          <a:p>
            <a:pPr marL="0" indent="0" algn="just">
              <a:spcBef>
                <a:spcPts val="600"/>
              </a:spcBef>
              <a:spcAft>
                <a:spcPts val="1200"/>
              </a:spcAft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Snižovat počet pracovníků v dané organizaci lze několika způsoby: 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b="1" dirty="0" smtClean="0">
                <a:solidFill>
                  <a:schemeClr val="bg2"/>
                </a:solidFill>
              </a:rPr>
              <a:t>1) </a:t>
            </a:r>
            <a:r>
              <a:rPr lang="cs-CZ" sz="2850" dirty="0" smtClean="0">
                <a:solidFill>
                  <a:schemeClr val="bg2"/>
                </a:solidFill>
              </a:rPr>
              <a:t>Zaměstnavatel může přistoupit k </a:t>
            </a:r>
            <a:r>
              <a:rPr lang="cs-CZ" sz="2850" b="1" dirty="0" smtClean="0">
                <a:solidFill>
                  <a:schemeClr val="bg2"/>
                </a:solidFill>
              </a:rPr>
              <a:t>propouštění pracovníků </a:t>
            </a:r>
            <a:r>
              <a:rPr lang="cs-CZ" sz="2850" b="1" u="sng" dirty="0" smtClean="0">
                <a:solidFill>
                  <a:schemeClr val="bg2"/>
                </a:solidFill>
              </a:rPr>
              <a:t>z důvodu nadbytečnosti</a:t>
            </a:r>
            <a:r>
              <a:rPr lang="cs-CZ" sz="2850" b="1" dirty="0" smtClean="0">
                <a:solidFill>
                  <a:schemeClr val="bg2"/>
                </a:solidFill>
              </a:rPr>
              <a:t> </a:t>
            </a:r>
            <a:r>
              <a:rPr lang="cs-CZ" sz="2500" b="1" dirty="0" smtClean="0">
                <a:solidFill>
                  <a:schemeClr val="bg2"/>
                </a:solidFill>
              </a:rPr>
              <a:t>(z tzv. </a:t>
            </a:r>
            <a:r>
              <a:rPr lang="cs-CZ" sz="2500" b="1" dirty="0" err="1" smtClean="0">
                <a:solidFill>
                  <a:schemeClr val="bg2"/>
                </a:solidFill>
              </a:rPr>
              <a:t>organi</a:t>
            </a:r>
            <a:r>
              <a:rPr lang="cs-CZ" sz="2500" b="1" dirty="0" smtClean="0">
                <a:solidFill>
                  <a:schemeClr val="bg2"/>
                </a:solidFill>
              </a:rPr>
              <a:t>-</a:t>
            </a:r>
            <a:r>
              <a:rPr lang="cs-CZ" sz="2500" b="1" dirty="0" err="1" smtClean="0">
                <a:solidFill>
                  <a:schemeClr val="bg2"/>
                </a:solidFill>
              </a:rPr>
              <a:t>začních</a:t>
            </a:r>
            <a:r>
              <a:rPr lang="cs-CZ" sz="2500" b="1" dirty="0" smtClean="0">
                <a:solidFill>
                  <a:schemeClr val="bg2"/>
                </a:solidFill>
              </a:rPr>
              <a:t> důvodů)</a:t>
            </a:r>
            <a:r>
              <a:rPr lang="cs-CZ" sz="2500" dirty="0" smtClean="0">
                <a:solidFill>
                  <a:schemeClr val="bg2"/>
                </a:solidFill>
              </a:rPr>
              <a:t>, </a:t>
            </a:r>
            <a:r>
              <a:rPr lang="cs-CZ" sz="2850" dirty="0" smtClean="0">
                <a:solidFill>
                  <a:schemeClr val="bg2"/>
                </a:solidFill>
              </a:rPr>
              <a:t>kdy vyvstává skutečnost, že: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– </a:t>
            </a:r>
            <a:r>
              <a:rPr lang="cs-CZ" sz="2850" u="sng" dirty="0" smtClean="0">
                <a:solidFill>
                  <a:schemeClr val="bg2"/>
                </a:solidFill>
              </a:rPr>
              <a:t>organizace již nemá zájem o vykonávání práce, </a:t>
            </a:r>
            <a:r>
              <a:rPr lang="cs-CZ" sz="2850" dirty="0" smtClean="0">
                <a:solidFill>
                  <a:schemeClr val="bg2"/>
                </a:solidFill>
              </a:rPr>
              <a:t>kterou až dosud pracovník odváděl;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– organizace </a:t>
            </a:r>
            <a:r>
              <a:rPr lang="cs-CZ" sz="2850" u="sng" dirty="0" smtClean="0">
                <a:solidFill>
                  <a:schemeClr val="bg2"/>
                </a:solidFill>
              </a:rPr>
              <a:t>nepotřebuje pracovní místo</a:t>
            </a:r>
            <a:r>
              <a:rPr lang="cs-CZ" sz="285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(a tedy pracovníka, jenž byl až dosud držitelem pracovního místa).</a:t>
            </a:r>
            <a:endParaRPr lang="cs-CZ" sz="28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648072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SNIŽOVÁNÍ POČTU pracovníků a jeho metody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556792"/>
            <a:ext cx="8643998" cy="5086918"/>
          </a:xfrm>
        </p:spPr>
        <p:txBody>
          <a:bodyPr/>
          <a:lstStyle/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b="1" dirty="0" smtClean="0">
                <a:solidFill>
                  <a:schemeClr val="bg2"/>
                </a:solidFill>
              </a:rPr>
              <a:t>2) </a:t>
            </a:r>
            <a:r>
              <a:rPr lang="cs-CZ" sz="2850" dirty="0" smtClean="0">
                <a:solidFill>
                  <a:schemeClr val="bg2"/>
                </a:solidFill>
              </a:rPr>
              <a:t>Snižování počtů pracovníků </a:t>
            </a:r>
            <a:r>
              <a:rPr lang="cs-CZ" sz="2850" b="1" dirty="0" smtClean="0">
                <a:solidFill>
                  <a:schemeClr val="bg2"/>
                </a:solidFill>
              </a:rPr>
              <a:t>v souvislosti </a:t>
            </a:r>
            <a:br>
              <a:rPr lang="cs-CZ" sz="2850" b="1" dirty="0" smtClean="0">
                <a:solidFill>
                  <a:schemeClr val="bg2"/>
                </a:solidFill>
              </a:rPr>
            </a:br>
            <a:r>
              <a:rPr lang="cs-CZ" sz="2850" b="1" dirty="0" smtClean="0">
                <a:solidFill>
                  <a:schemeClr val="bg2"/>
                </a:solidFill>
              </a:rPr>
              <a:t>s </a:t>
            </a:r>
            <a:r>
              <a:rPr lang="cs-CZ" sz="2850" b="1" u="sng" dirty="0" smtClean="0">
                <a:solidFill>
                  <a:schemeClr val="bg2"/>
                </a:solidFill>
              </a:rPr>
              <a:t>přirozenými odchody pracovníků</a:t>
            </a:r>
            <a:r>
              <a:rPr lang="cs-CZ" sz="2850" dirty="0" smtClean="0">
                <a:solidFill>
                  <a:schemeClr val="bg2"/>
                </a:solidFill>
              </a:rPr>
              <a:t> z podniku </a:t>
            </a:r>
            <a:br>
              <a:rPr lang="cs-CZ" sz="2850" dirty="0" smtClean="0">
                <a:solidFill>
                  <a:schemeClr val="bg2"/>
                </a:solidFill>
              </a:rPr>
            </a:br>
            <a:r>
              <a:rPr lang="cs-CZ" sz="2500" dirty="0" smtClean="0">
                <a:solidFill>
                  <a:schemeClr val="bg2"/>
                </a:solidFill>
              </a:rPr>
              <a:t>(odchod do starobního nebo invalidního důchodu, smrt pracovníka, úmrtí vlivem pracovního úrazu aj.)</a:t>
            </a: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3) </a:t>
            </a:r>
            <a:r>
              <a:rPr lang="cs-CZ" sz="2850" dirty="0" smtClean="0">
                <a:solidFill>
                  <a:schemeClr val="bg2"/>
                </a:solidFill>
              </a:rPr>
              <a:t>Stejně bezkonfliktní metodou je </a:t>
            </a:r>
            <a:r>
              <a:rPr lang="cs-CZ" sz="2850" b="1" u="sng" dirty="0" smtClean="0">
                <a:solidFill>
                  <a:schemeClr val="bg2"/>
                </a:solidFill>
              </a:rPr>
              <a:t>neobsazování pracovního místa uvolněného pracovníkem </a:t>
            </a:r>
            <a:r>
              <a:rPr lang="cs-CZ" sz="2850" u="sng" dirty="0" smtClean="0">
                <a:solidFill>
                  <a:schemeClr val="bg2"/>
                </a:solidFill>
              </a:rPr>
              <a:t>– </a:t>
            </a:r>
            <a:r>
              <a:rPr lang="cs-CZ" sz="2850" b="1" u="sng" dirty="0" smtClean="0">
                <a:solidFill>
                  <a:schemeClr val="bg2"/>
                </a:solidFill>
              </a:rPr>
              <a:t>na základě jeho rezignace</a:t>
            </a:r>
            <a:r>
              <a:rPr lang="cs-CZ" sz="2850" dirty="0" smtClean="0">
                <a:solidFill>
                  <a:schemeClr val="bg2"/>
                </a:solidFill>
              </a:rPr>
              <a:t>, rozvázání pracovní smlouvy </a:t>
            </a:r>
            <a:r>
              <a:rPr lang="cs-CZ" sz="2500" dirty="0" smtClean="0">
                <a:solidFill>
                  <a:schemeClr val="bg2"/>
                </a:solidFill>
              </a:rPr>
              <a:t>(povětšinou dohodou),</a:t>
            </a:r>
            <a:r>
              <a:rPr lang="cs-CZ" sz="2850" dirty="0" smtClean="0">
                <a:solidFill>
                  <a:schemeClr val="bg2"/>
                </a:solidFill>
              </a:rPr>
              <a:t> a to např. z důvodu odchodu </a:t>
            </a:r>
            <a:br>
              <a:rPr lang="cs-CZ" sz="2850" dirty="0" smtClean="0">
                <a:solidFill>
                  <a:schemeClr val="bg2"/>
                </a:solidFill>
              </a:rPr>
            </a:br>
            <a:r>
              <a:rPr lang="cs-CZ" sz="2850" dirty="0" smtClean="0">
                <a:solidFill>
                  <a:schemeClr val="bg2"/>
                </a:solidFill>
              </a:rPr>
              <a:t>k jinému zaměstnavateli – a tedy </a:t>
            </a:r>
            <a:r>
              <a:rPr lang="cs-CZ" sz="2850" u="sng" dirty="0" smtClean="0">
                <a:solidFill>
                  <a:schemeClr val="bg2"/>
                </a:solidFill>
              </a:rPr>
              <a:t>zastavení nebo pozastavení získávání pracovníků</a:t>
            </a:r>
            <a:r>
              <a:rPr lang="cs-CZ" sz="2850" dirty="0" smtClean="0">
                <a:solidFill>
                  <a:schemeClr val="bg2"/>
                </a:solidFill>
              </a:rPr>
              <a:t> na toto pracovní místo z vnějších zdrojů.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836712"/>
            <a:ext cx="9144000" cy="449148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Snižování počtu pracovníků a jeho metody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1520" y="1340768"/>
            <a:ext cx="8678198" cy="5302942"/>
          </a:xfrm>
        </p:spPr>
        <p:txBody>
          <a:bodyPr/>
          <a:lstStyle/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b="1" dirty="0" smtClean="0">
                <a:solidFill>
                  <a:schemeClr val="bg2"/>
                </a:solidFill>
              </a:rPr>
              <a:t>4) </a:t>
            </a:r>
            <a:r>
              <a:rPr lang="cs-CZ" sz="2850" dirty="0" smtClean="0">
                <a:solidFill>
                  <a:schemeClr val="bg2"/>
                </a:solidFill>
              </a:rPr>
              <a:t>Další řešení již nejsou tak bezkonfliktní, představují: 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– </a:t>
            </a:r>
            <a:r>
              <a:rPr lang="cs-CZ" sz="2850" b="1" dirty="0" smtClean="0">
                <a:solidFill>
                  <a:schemeClr val="bg2"/>
                </a:solidFill>
              </a:rPr>
              <a:t>omezení rozsahu přesčasové práce;</a:t>
            </a:r>
            <a:endParaRPr lang="cs-CZ" sz="285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– </a:t>
            </a:r>
            <a:r>
              <a:rPr lang="cs-CZ" sz="2850" b="1" dirty="0" smtClean="0">
                <a:solidFill>
                  <a:schemeClr val="bg2"/>
                </a:solidFill>
              </a:rPr>
              <a:t>zavedení kratší pracovní doby;</a:t>
            </a:r>
          </a:p>
          <a:p>
            <a:pPr>
              <a:spcBef>
                <a:spcPts val="600"/>
              </a:spcBef>
              <a:buClr>
                <a:schemeClr val="bg2"/>
              </a:buClr>
              <a:buNone/>
              <a:tabLst>
                <a:tab pos="623888" algn="l"/>
              </a:tabLst>
            </a:pPr>
            <a:r>
              <a:rPr lang="cs-CZ" sz="2850" dirty="0" smtClean="0">
                <a:solidFill>
                  <a:schemeClr val="bg2"/>
                </a:solidFill>
              </a:rPr>
              <a:t>	– </a:t>
            </a:r>
            <a:r>
              <a:rPr lang="cs-CZ" sz="2850" b="1" dirty="0" smtClean="0">
                <a:solidFill>
                  <a:schemeClr val="bg2"/>
                </a:solidFill>
              </a:rPr>
              <a:t>prověření potřeby </a:t>
            </a:r>
            <a:r>
              <a:rPr lang="cs-CZ" sz="2500" b="1" dirty="0" smtClean="0">
                <a:solidFill>
                  <a:schemeClr val="bg2"/>
                </a:solidFill>
              </a:rPr>
              <a:t>(nutnosti) </a:t>
            </a:r>
            <a:r>
              <a:rPr lang="cs-CZ" sz="2850" b="1" dirty="0" smtClean="0">
                <a:solidFill>
                  <a:schemeClr val="bg2"/>
                </a:solidFill>
              </a:rPr>
              <a:t>zaměstnávání 	pracovníků na základě DPČ, DPP.</a:t>
            </a:r>
            <a:endParaRPr lang="cs-CZ" sz="2800" b="1" dirty="0" smtClean="0">
              <a:solidFill>
                <a:schemeClr val="bg2"/>
              </a:solidFill>
            </a:endParaRPr>
          </a:p>
          <a:p>
            <a:pPr algn="just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5) </a:t>
            </a:r>
            <a:r>
              <a:rPr lang="cs-CZ" sz="2800" b="1" u="sng" dirty="0" smtClean="0">
                <a:solidFill>
                  <a:schemeClr val="bg2"/>
                </a:solidFill>
              </a:rPr>
              <a:t>Hromadné propouštění</a:t>
            </a:r>
            <a:r>
              <a:rPr lang="cs-CZ" sz="2800" dirty="0" smtClean="0">
                <a:solidFill>
                  <a:schemeClr val="bg2"/>
                </a:solidFill>
              </a:rPr>
              <a:t> = ve stanoveném období skončení pracovního poměru </a:t>
            </a:r>
            <a:r>
              <a:rPr lang="cs-CZ" sz="2800" u="sng" dirty="0" smtClean="0">
                <a:solidFill>
                  <a:schemeClr val="bg2"/>
                </a:solidFill>
              </a:rPr>
              <a:t>s větším počtem zaměstnanců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  <a:r>
              <a:rPr lang="cs-CZ" sz="2400" dirty="0" smtClean="0">
                <a:solidFill>
                  <a:schemeClr val="bg2"/>
                </a:solidFill>
              </a:rPr>
              <a:t>(z iniciativy zaměstnavatele).</a:t>
            </a:r>
          </a:p>
          <a:p>
            <a:pPr marL="0" indent="0" algn="just">
              <a:spcBef>
                <a:spcPts val="600"/>
              </a:spcBef>
              <a:buClr>
                <a:schemeClr val="bg2"/>
              </a:buClr>
              <a:buNone/>
              <a:tabLst>
                <a:tab pos="0" algn="l"/>
              </a:tabLst>
            </a:pPr>
            <a:r>
              <a:rPr lang="cs-CZ" sz="2700" dirty="0" smtClean="0">
                <a:solidFill>
                  <a:schemeClr val="bg2"/>
                </a:solidFill>
              </a:rPr>
              <a:t>Povětšinou se jedná o transformační důvody související </a:t>
            </a:r>
            <a:br>
              <a:rPr lang="cs-CZ" sz="2700" dirty="0" smtClean="0">
                <a:solidFill>
                  <a:schemeClr val="bg2"/>
                </a:solidFill>
              </a:rPr>
            </a:br>
            <a:r>
              <a:rPr lang="cs-CZ" sz="2700" dirty="0" smtClean="0">
                <a:solidFill>
                  <a:schemeClr val="bg2"/>
                </a:solidFill>
              </a:rPr>
              <a:t>s charakterem podnikatelské činnosti; v důsledku </a:t>
            </a:r>
            <a:r>
              <a:rPr lang="cs-CZ" sz="2700" dirty="0" err="1" smtClean="0">
                <a:solidFill>
                  <a:schemeClr val="bg2"/>
                </a:solidFill>
              </a:rPr>
              <a:t>technolo</a:t>
            </a:r>
            <a:r>
              <a:rPr lang="cs-CZ" sz="2700" dirty="0" smtClean="0">
                <a:solidFill>
                  <a:schemeClr val="bg2"/>
                </a:solidFill>
              </a:rPr>
              <a:t>-</a:t>
            </a:r>
            <a:r>
              <a:rPr lang="cs-CZ" sz="2700" dirty="0" err="1" smtClean="0">
                <a:solidFill>
                  <a:schemeClr val="bg2"/>
                </a:solidFill>
              </a:rPr>
              <a:t>gických</a:t>
            </a:r>
            <a:r>
              <a:rPr lang="cs-CZ" sz="2700" dirty="0" smtClean="0">
                <a:solidFill>
                  <a:schemeClr val="bg2"/>
                </a:solidFill>
              </a:rPr>
              <a:t> změn; redukce portfolia či objemu produkce aj.).</a:t>
            </a:r>
          </a:p>
          <a:p>
            <a:pPr algn="just">
              <a:spcBef>
                <a:spcPts val="600"/>
              </a:spcBef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697280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Snižování počtu pracovníků a jeho metody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268760"/>
            <a:ext cx="8643998" cy="5589240"/>
          </a:xfrm>
        </p:spPr>
        <p:txBody>
          <a:bodyPr/>
          <a:lstStyle/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Především v případě hromadného propouštění – </a:t>
            </a:r>
            <a:r>
              <a:rPr lang="cs-CZ" sz="2750" u="sng" dirty="0" smtClean="0">
                <a:solidFill>
                  <a:schemeClr val="bg2"/>
                </a:solidFill>
              </a:rPr>
              <a:t>před podáním výpovědí</a:t>
            </a:r>
            <a:r>
              <a:rPr lang="cs-CZ" sz="2750" dirty="0" smtClean="0">
                <a:solidFill>
                  <a:schemeClr val="bg2"/>
                </a:solidFill>
              </a:rPr>
              <a:t> jednotlivým zaměstnancům – </a:t>
            </a:r>
            <a:r>
              <a:rPr lang="cs-CZ" sz="2750" b="1" dirty="0" smtClean="0">
                <a:solidFill>
                  <a:schemeClr val="bg2"/>
                </a:solidFill>
              </a:rPr>
              <a:t>je </a:t>
            </a:r>
            <a:r>
              <a:rPr lang="cs-CZ" sz="2750" b="1" u="sng" dirty="0" smtClean="0">
                <a:solidFill>
                  <a:schemeClr val="bg2"/>
                </a:solidFill>
              </a:rPr>
              <a:t>zaměstnavatel povinen</a:t>
            </a:r>
            <a:r>
              <a:rPr lang="cs-CZ" sz="2750" b="1" dirty="0" smtClean="0">
                <a:solidFill>
                  <a:schemeClr val="bg2"/>
                </a:solidFill>
              </a:rPr>
              <a:t> o záměru včas písemně </a:t>
            </a:r>
            <a:r>
              <a:rPr lang="cs-CZ" sz="2750" b="1" u="sng" dirty="0" smtClean="0">
                <a:solidFill>
                  <a:schemeClr val="bg2"/>
                </a:solidFill>
              </a:rPr>
              <a:t>informovat </a:t>
            </a:r>
            <a:r>
              <a:rPr lang="cs-CZ" sz="2750" u="sng" dirty="0" smtClean="0">
                <a:solidFill>
                  <a:schemeClr val="bg2"/>
                </a:solidFill>
              </a:rPr>
              <a:t>příslušný odborový orgán</a:t>
            </a:r>
            <a:r>
              <a:rPr lang="cs-CZ" sz="2400" dirty="0" smtClean="0">
                <a:solidFill>
                  <a:schemeClr val="bg2"/>
                </a:solidFill>
              </a:rPr>
              <a:t> (radu zaměstnanců). </a:t>
            </a:r>
          </a:p>
          <a:p>
            <a:pPr algn="just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</a:t>
            </a:r>
            <a:r>
              <a:rPr lang="cs-CZ" sz="2750" b="1" u="sng" dirty="0" smtClean="0">
                <a:solidFill>
                  <a:schemeClr val="bg2"/>
                </a:solidFill>
              </a:rPr>
              <a:t>Zaměstnavatel je současně povinen</a:t>
            </a:r>
            <a:r>
              <a:rPr lang="cs-CZ" sz="2750" u="sng" dirty="0" smtClean="0">
                <a:solidFill>
                  <a:schemeClr val="bg2"/>
                </a:solidFill>
              </a:rPr>
              <a:t> písemně informovat příslušný úřad práce</a:t>
            </a:r>
            <a:r>
              <a:rPr lang="cs-CZ" sz="2750" dirty="0" smtClean="0">
                <a:solidFill>
                  <a:schemeClr val="bg2"/>
                </a:solidFill>
              </a:rPr>
              <a:t>.</a:t>
            </a:r>
          </a:p>
          <a:p>
            <a:pPr algn="just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V zájmu zaměstnavatele a jím realizované sociální politiky by mělo být </a:t>
            </a:r>
            <a:r>
              <a:rPr lang="cs-CZ" sz="2750" u="sng" dirty="0" smtClean="0">
                <a:solidFill>
                  <a:schemeClr val="bg2"/>
                </a:solidFill>
              </a:rPr>
              <a:t>zmírnit propouštěným zaměstnancům</a:t>
            </a:r>
            <a:r>
              <a:rPr lang="cs-CZ" sz="2750" dirty="0" smtClean="0">
                <a:solidFill>
                  <a:schemeClr val="bg2"/>
                </a:solidFill>
              </a:rPr>
              <a:t> (přinejmenším v době plynutí výpovědní lhůty) </a:t>
            </a:r>
            <a:r>
              <a:rPr lang="cs-CZ" sz="2750" u="sng" dirty="0" smtClean="0">
                <a:solidFill>
                  <a:schemeClr val="bg2"/>
                </a:solidFill>
              </a:rPr>
              <a:t>obtížnost jejich dalšího pracovního uplatnění</a:t>
            </a:r>
            <a:r>
              <a:rPr lang="cs-CZ" sz="2750" dirty="0" smtClean="0">
                <a:solidFill>
                  <a:schemeClr val="bg2"/>
                </a:solidFill>
              </a:rPr>
              <a:t>. 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Jednou z forem poskytnutí kompetentních služeb je přístupu </a:t>
            </a:r>
            <a:r>
              <a:rPr lang="cs-CZ" sz="2750" b="1" dirty="0" smtClean="0">
                <a:solidFill>
                  <a:schemeClr val="bg2"/>
                </a:solidFill>
              </a:rPr>
              <a:t>„</a:t>
            </a:r>
            <a:r>
              <a:rPr lang="cs-CZ" sz="2750" b="1" dirty="0" err="1" smtClean="0">
                <a:solidFill>
                  <a:schemeClr val="bg2"/>
                </a:solidFill>
              </a:rPr>
              <a:t>outplacement</a:t>
            </a:r>
            <a:r>
              <a:rPr lang="cs-CZ" sz="2750" b="1" dirty="0" smtClean="0">
                <a:solidFill>
                  <a:schemeClr val="bg2"/>
                </a:solidFill>
              </a:rPr>
              <a:t>“. 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Clr>
                <a:schemeClr val="bg2"/>
              </a:buClr>
              <a:buFont typeface="Wingdings" pitchFamily="2" charset="2"/>
              <a:buChar char="Ø"/>
            </a:pPr>
            <a:endParaRPr lang="cs-CZ" sz="2800" b="1" i="1" u="sng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571504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Snižování počtu pracovníků a jeho metody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42844" y="1357298"/>
            <a:ext cx="8786874" cy="5286412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Jedná se o proces, kdy </a:t>
            </a:r>
            <a:r>
              <a:rPr lang="cs-CZ" sz="2750" b="1" dirty="0" smtClean="0">
                <a:solidFill>
                  <a:schemeClr val="bg2"/>
                </a:solidFill>
              </a:rPr>
              <a:t>zaměstnavatel aktivně pomáhá zaměstnanci </a:t>
            </a:r>
            <a:r>
              <a:rPr lang="cs-CZ" sz="2750" u="sng" dirty="0" smtClean="0">
                <a:solidFill>
                  <a:schemeClr val="bg2"/>
                </a:solidFill>
              </a:rPr>
              <a:t>najít novou práci nebo založit novou kariéru.</a:t>
            </a:r>
            <a:endParaRPr lang="cs-CZ" sz="275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Je to druh služby pro zaměstnance, kteří se dostali do situace výpovědi </a:t>
            </a:r>
            <a:r>
              <a:rPr lang="cs-CZ" sz="2750" u="sng" dirty="0" smtClean="0">
                <a:solidFill>
                  <a:schemeClr val="bg2"/>
                </a:solidFill>
              </a:rPr>
              <a:t>z důvodu nadbytečnosti</a:t>
            </a:r>
            <a:r>
              <a:rPr lang="cs-CZ" sz="2750" dirty="0" smtClean="0">
                <a:solidFill>
                  <a:schemeClr val="bg2"/>
                </a:solidFill>
              </a:rPr>
              <a:t>.</a:t>
            </a:r>
          </a:p>
          <a:p>
            <a:pPr>
              <a:spcBef>
                <a:spcPts val="1800"/>
              </a:spcBef>
              <a:buNone/>
            </a:pPr>
            <a:r>
              <a:rPr lang="cs-CZ" sz="2750" b="1" dirty="0" smtClean="0">
                <a:solidFill>
                  <a:schemeClr val="bg2"/>
                </a:solidFill>
              </a:rPr>
              <a:t>	</a:t>
            </a:r>
            <a:r>
              <a:rPr lang="cs-CZ" sz="2750" b="1" u="sng" dirty="0" smtClean="0">
                <a:solidFill>
                  <a:schemeClr val="bg2"/>
                </a:solidFill>
              </a:rPr>
              <a:t>Rozlišujeme tyto fáze </a:t>
            </a:r>
            <a:r>
              <a:rPr lang="cs-CZ" sz="2750" b="1" u="sng" dirty="0" err="1" smtClean="0">
                <a:solidFill>
                  <a:schemeClr val="bg2"/>
                </a:solidFill>
              </a:rPr>
              <a:t>outplacementu</a:t>
            </a:r>
            <a:r>
              <a:rPr lang="cs-CZ" sz="2750" b="1" u="sng" dirty="0" smtClean="0">
                <a:solidFill>
                  <a:schemeClr val="bg2"/>
                </a:solidFill>
              </a:rPr>
              <a:t>:</a:t>
            </a:r>
          </a:p>
          <a:p>
            <a:pPr>
              <a:spcBef>
                <a:spcPts val="6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1. plánování reorganizace</a:t>
            </a:r>
          </a:p>
          <a:p>
            <a:pPr>
              <a:spcBef>
                <a:spcPts val="3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2. plánování komunikace</a:t>
            </a:r>
          </a:p>
          <a:p>
            <a:pPr>
              <a:spcBef>
                <a:spcPts val="3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3. komunikace a orientace s propuštěnými zaměstnanci</a:t>
            </a:r>
          </a:p>
          <a:p>
            <a:pPr>
              <a:spcBef>
                <a:spcPts val="3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4. realizace programu </a:t>
            </a:r>
            <a:r>
              <a:rPr lang="cs-CZ" sz="2750" dirty="0" err="1" smtClean="0">
                <a:solidFill>
                  <a:schemeClr val="bg2"/>
                </a:solidFill>
              </a:rPr>
              <a:t>outplacementu</a:t>
            </a:r>
            <a:endParaRPr lang="cs-CZ" sz="2750" dirty="0" smtClean="0">
              <a:solidFill>
                <a:schemeClr val="bg2"/>
              </a:solidFill>
            </a:endParaRPr>
          </a:p>
          <a:p>
            <a:pPr algn="just">
              <a:spcBef>
                <a:spcPts val="3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5. průběžná komunikace s organizací a následné  </a:t>
            </a:r>
          </a:p>
          <a:p>
            <a:pPr algn="just">
              <a:spcBef>
                <a:spcPts val="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        informování o výsledcích</a:t>
            </a:r>
          </a:p>
          <a:p>
            <a:pPr algn="just">
              <a:spcBef>
                <a:spcPts val="600"/>
              </a:spcBef>
              <a:buNone/>
            </a:pPr>
            <a:endParaRPr lang="cs-CZ" sz="285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8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714380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OUTPLACEMENT a možnosti jeho využití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340768"/>
            <a:ext cx="8858280" cy="5302942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   </a:t>
            </a:r>
            <a:r>
              <a:rPr lang="cs-CZ" sz="2750" u="sng" dirty="0" smtClean="0">
                <a:solidFill>
                  <a:schemeClr val="bg2"/>
                </a:solidFill>
              </a:rPr>
              <a:t>Mezi hlavní </a:t>
            </a:r>
            <a:r>
              <a:rPr lang="cs-CZ" sz="2750" b="1" u="sng" dirty="0" smtClean="0">
                <a:solidFill>
                  <a:schemeClr val="bg2"/>
                </a:solidFill>
              </a:rPr>
              <a:t>výhody</a:t>
            </a:r>
            <a:r>
              <a:rPr lang="cs-CZ" sz="2750" u="sng" dirty="0" smtClean="0">
                <a:solidFill>
                  <a:schemeClr val="bg2"/>
                </a:solidFill>
              </a:rPr>
              <a:t> můžeme zařadit</a:t>
            </a:r>
            <a:r>
              <a:rPr lang="cs-CZ" sz="2750" dirty="0" smtClean="0">
                <a:solidFill>
                  <a:schemeClr val="bg2"/>
                </a:solidFill>
              </a:rPr>
              <a:t>: </a:t>
            </a:r>
          </a:p>
          <a:p>
            <a:pPr algn="just">
              <a:spcBef>
                <a:spcPts val="600"/>
              </a:spcBef>
              <a:buNone/>
              <a:tabLst>
                <a:tab pos="623888" algn="l"/>
              </a:tabLst>
            </a:pPr>
            <a:r>
              <a:rPr lang="cs-CZ" sz="2750" dirty="0" smtClean="0">
                <a:solidFill>
                  <a:schemeClr val="bg2"/>
                </a:solidFill>
              </a:rPr>
              <a:t>   – </a:t>
            </a:r>
            <a:r>
              <a:rPr lang="cs-CZ" sz="2750" b="1" dirty="0" smtClean="0">
                <a:solidFill>
                  <a:schemeClr val="bg2"/>
                </a:solidFill>
              </a:rPr>
              <a:t>zlepšení pracovní morálky</a:t>
            </a:r>
            <a:r>
              <a:rPr lang="cs-CZ" sz="2750" dirty="0" smtClean="0">
                <a:solidFill>
                  <a:schemeClr val="bg2"/>
                </a:solidFill>
              </a:rPr>
              <a:t> u zaměstnanců, kteří ve 	firmě zůstávají a udržení si klíčových zaměstnanců;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   – </a:t>
            </a:r>
            <a:r>
              <a:rPr lang="cs-CZ" sz="2750" b="1" dirty="0" smtClean="0">
                <a:solidFill>
                  <a:schemeClr val="bg2"/>
                </a:solidFill>
              </a:rPr>
              <a:t>méně námitek</a:t>
            </a:r>
            <a:r>
              <a:rPr lang="cs-CZ" sz="2750" dirty="0" smtClean="0">
                <a:solidFill>
                  <a:schemeClr val="bg2"/>
                </a:solidFill>
              </a:rPr>
              <a:t> k propouštění </a:t>
            </a:r>
            <a:r>
              <a:rPr lang="cs-CZ" sz="2750" b="1" dirty="0" smtClean="0">
                <a:solidFill>
                  <a:schemeClr val="bg2"/>
                </a:solidFill>
              </a:rPr>
              <a:t>ze strany odborů;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   – </a:t>
            </a:r>
            <a:r>
              <a:rPr lang="cs-CZ" sz="2750" b="1" dirty="0" smtClean="0">
                <a:solidFill>
                  <a:schemeClr val="bg2"/>
                </a:solidFill>
              </a:rPr>
              <a:t>příznivý prvek firemní kultury </a:t>
            </a:r>
            <a:r>
              <a:rPr lang="cs-CZ" sz="2750" dirty="0" smtClean="0">
                <a:solidFill>
                  <a:schemeClr val="bg2"/>
                </a:solidFill>
              </a:rPr>
              <a:t>a sociální politiky;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   – </a:t>
            </a:r>
            <a:r>
              <a:rPr lang="cs-CZ" sz="2750" b="1" u="sng" dirty="0" smtClean="0">
                <a:solidFill>
                  <a:schemeClr val="bg2"/>
                </a:solidFill>
              </a:rPr>
              <a:t>prevence</a:t>
            </a:r>
            <a:r>
              <a:rPr lang="cs-CZ" sz="2750" dirty="0" smtClean="0">
                <a:solidFill>
                  <a:schemeClr val="bg2"/>
                </a:solidFill>
              </a:rPr>
              <a:t> soudních sporů, </a:t>
            </a:r>
            <a:r>
              <a:rPr lang="cs-CZ" sz="2750" b="1" dirty="0" smtClean="0">
                <a:solidFill>
                  <a:schemeClr val="bg2"/>
                </a:solidFill>
              </a:rPr>
              <a:t>příznivé klima</a:t>
            </a:r>
            <a:r>
              <a:rPr lang="cs-CZ" sz="2750" dirty="0" smtClean="0">
                <a:solidFill>
                  <a:schemeClr val="bg2"/>
                </a:solidFill>
              </a:rPr>
              <a:t> na pracovišti;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   – zachování si </a:t>
            </a:r>
            <a:r>
              <a:rPr lang="cs-CZ" sz="2750" b="1" dirty="0" smtClean="0">
                <a:solidFill>
                  <a:schemeClr val="bg2"/>
                </a:solidFill>
              </a:rPr>
              <a:t>dobré image</a:t>
            </a:r>
            <a:r>
              <a:rPr lang="cs-CZ" sz="2750" dirty="0" smtClean="0">
                <a:solidFill>
                  <a:schemeClr val="bg2"/>
                </a:solidFill>
              </a:rPr>
              <a:t> a </a:t>
            </a:r>
            <a:r>
              <a:rPr lang="cs-CZ" sz="2750" b="1" u="sng" dirty="0" smtClean="0">
                <a:solidFill>
                  <a:schemeClr val="bg2"/>
                </a:solidFill>
              </a:rPr>
              <a:t>standardních vztahů se zaměstnanci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  <a:r>
              <a:rPr lang="cs-CZ" sz="2400" dirty="0" smtClean="0">
                <a:solidFill>
                  <a:schemeClr val="bg2"/>
                </a:solidFill>
              </a:rPr>
              <a:t>(možnost </a:t>
            </a:r>
            <a:r>
              <a:rPr lang="cs-CZ" sz="2400" b="1" dirty="0" smtClean="0">
                <a:solidFill>
                  <a:schemeClr val="bg2"/>
                </a:solidFill>
              </a:rPr>
              <a:t>využití</a:t>
            </a:r>
            <a:r>
              <a:rPr lang="cs-CZ" sz="2400" dirty="0" smtClean="0">
                <a:solidFill>
                  <a:schemeClr val="bg2"/>
                </a:solidFill>
              </a:rPr>
              <a:t> jejich zkušeností v rámci </a:t>
            </a:r>
            <a:r>
              <a:rPr lang="cs-CZ" sz="2400" u="sng" dirty="0" smtClean="0">
                <a:solidFill>
                  <a:schemeClr val="bg2"/>
                </a:solidFill>
              </a:rPr>
              <a:t>konzultantské</a:t>
            </a:r>
            <a:r>
              <a:rPr lang="cs-CZ" sz="2400" dirty="0" smtClean="0">
                <a:solidFill>
                  <a:schemeClr val="bg2"/>
                </a:solidFill>
              </a:rPr>
              <a:t> činnosti, </a:t>
            </a:r>
            <a:r>
              <a:rPr lang="cs-CZ" sz="2400" u="sng" dirty="0" smtClean="0">
                <a:solidFill>
                  <a:schemeClr val="bg2"/>
                </a:solidFill>
              </a:rPr>
              <a:t>poradenské činnosti</a:t>
            </a:r>
            <a:r>
              <a:rPr lang="cs-CZ" sz="2400" dirty="0" smtClean="0">
                <a:solidFill>
                  <a:schemeClr val="bg2"/>
                </a:solidFill>
              </a:rPr>
              <a:t>; v případě potřeby </a:t>
            </a:r>
            <a:r>
              <a:rPr lang="cs-CZ" sz="2400" u="sng" dirty="0" smtClean="0">
                <a:solidFill>
                  <a:schemeClr val="bg2"/>
                </a:solidFill>
              </a:rPr>
              <a:t>využití pracovníků v rámci DPČ, DPP</a:t>
            </a:r>
            <a:r>
              <a:rPr lang="cs-CZ" sz="2400" dirty="0" smtClean="0">
                <a:solidFill>
                  <a:schemeClr val="bg2"/>
                </a:solidFill>
              </a:rPr>
              <a:t>; či možnost </a:t>
            </a:r>
            <a:r>
              <a:rPr lang="cs-CZ" sz="2400" u="sng" dirty="0" smtClean="0">
                <a:solidFill>
                  <a:schemeClr val="bg2"/>
                </a:solidFill>
              </a:rPr>
              <a:t>kladných referencí u potenciálních uchazečů</a:t>
            </a:r>
            <a:r>
              <a:rPr lang="cs-CZ" sz="2400" dirty="0" smtClean="0">
                <a:solidFill>
                  <a:schemeClr val="bg2"/>
                </a:solidFill>
              </a:rPr>
              <a:t> o zaměstnání v organizaci; pozitivní vliv v rámci dodavatelsko-odběratelských vztahů aj.).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20688"/>
            <a:ext cx="9144000" cy="648072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Výhody a nevýhody outplacementu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484784"/>
            <a:ext cx="8390736" cy="5158926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850" u="sng" dirty="0" smtClean="0">
                <a:solidFill>
                  <a:schemeClr val="bg2"/>
                </a:solidFill>
              </a:rPr>
              <a:t>Za </a:t>
            </a:r>
            <a:r>
              <a:rPr lang="cs-CZ" sz="2850" b="1" u="sng" dirty="0" smtClean="0">
                <a:solidFill>
                  <a:schemeClr val="bg2"/>
                </a:solidFill>
              </a:rPr>
              <a:t>nevýhody</a:t>
            </a:r>
            <a:r>
              <a:rPr lang="cs-CZ" sz="2850" u="sng" dirty="0" smtClean="0">
                <a:solidFill>
                  <a:schemeClr val="bg2"/>
                </a:solidFill>
              </a:rPr>
              <a:t> jsou považovány: </a:t>
            </a:r>
          </a:p>
          <a:p>
            <a:pPr algn="just">
              <a:spcBef>
                <a:spcPts val="8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– </a:t>
            </a:r>
            <a:r>
              <a:rPr lang="cs-CZ" sz="2850" b="1" dirty="0" smtClean="0">
                <a:solidFill>
                  <a:schemeClr val="bg2"/>
                </a:solidFill>
              </a:rPr>
              <a:t>značné finanční náklady </a:t>
            </a:r>
            <a:r>
              <a:rPr lang="cs-CZ" sz="2850" dirty="0" smtClean="0">
                <a:solidFill>
                  <a:schemeClr val="bg2"/>
                </a:solidFill>
              </a:rPr>
              <a:t>na </a:t>
            </a:r>
            <a:r>
              <a:rPr lang="cs-CZ" sz="2850" dirty="0" err="1" smtClean="0">
                <a:solidFill>
                  <a:schemeClr val="bg2"/>
                </a:solidFill>
              </a:rPr>
              <a:t>outplacement</a:t>
            </a:r>
            <a:r>
              <a:rPr lang="cs-CZ" sz="2850" dirty="0" smtClean="0">
                <a:solidFill>
                  <a:schemeClr val="bg2"/>
                </a:solidFill>
              </a:rPr>
              <a:t> </a:t>
            </a:r>
            <a:br>
              <a:rPr lang="cs-CZ" sz="2850" dirty="0" smtClean="0">
                <a:solidFill>
                  <a:schemeClr val="bg2"/>
                </a:solidFill>
              </a:rPr>
            </a:br>
            <a:r>
              <a:rPr lang="cs-CZ" sz="2500" dirty="0" smtClean="0">
                <a:solidFill>
                  <a:schemeClr val="bg2"/>
                </a:solidFill>
              </a:rPr>
              <a:t>(cca 4 tis. – 100 tis. Kč/zaměstnance) </a:t>
            </a:r>
            <a:r>
              <a:rPr lang="cs-CZ" sz="2850" dirty="0" smtClean="0">
                <a:solidFill>
                  <a:schemeClr val="bg2"/>
                </a:solidFill>
              </a:rPr>
              <a:t>v závislosti na tom, zda je </a:t>
            </a:r>
            <a:r>
              <a:rPr lang="cs-CZ" sz="2850" dirty="0" err="1" smtClean="0">
                <a:solidFill>
                  <a:schemeClr val="bg2"/>
                </a:solidFill>
              </a:rPr>
              <a:t>outplacement</a:t>
            </a:r>
            <a:r>
              <a:rPr lang="cs-CZ" sz="2850" dirty="0" smtClean="0">
                <a:solidFill>
                  <a:schemeClr val="bg2"/>
                </a:solidFill>
              </a:rPr>
              <a:t> realizován externí či interní formou. </a:t>
            </a:r>
          </a:p>
          <a:p>
            <a:pPr algn="just">
              <a:spcBef>
                <a:spcPts val="8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– </a:t>
            </a:r>
            <a:r>
              <a:rPr lang="cs-CZ" sz="2850" b="1" dirty="0" smtClean="0">
                <a:solidFill>
                  <a:schemeClr val="bg2"/>
                </a:solidFill>
              </a:rPr>
              <a:t>potřeba kvalifikovaných zaměstnanců </a:t>
            </a:r>
            <a:r>
              <a:rPr lang="cs-CZ" sz="2850" dirty="0" smtClean="0">
                <a:solidFill>
                  <a:schemeClr val="bg2"/>
                </a:solidFill>
              </a:rPr>
              <a:t>a personalistů pro realizaci moderního přístupu v rámci uvolňování pracovníků;</a:t>
            </a:r>
          </a:p>
          <a:p>
            <a:pPr algn="just">
              <a:spcBef>
                <a:spcPts val="8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– fakt, že </a:t>
            </a:r>
            <a:r>
              <a:rPr lang="cs-CZ" sz="2850" b="1" dirty="0" smtClean="0">
                <a:solidFill>
                  <a:schemeClr val="bg2"/>
                </a:solidFill>
              </a:rPr>
              <a:t>výhody se projeví až v delším časovém horizontu.</a:t>
            </a:r>
          </a:p>
          <a:p>
            <a:pPr algn="just">
              <a:spcBef>
                <a:spcPts val="600"/>
              </a:spcBef>
              <a:buNone/>
            </a:pPr>
            <a:endParaRPr lang="cs-CZ" sz="275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8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714380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Výhody a nevýhody outplacementu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0" y="2852936"/>
            <a:ext cx="3275533" cy="3557512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85720" y="1412776"/>
            <a:ext cx="6215106" cy="1230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cs-CZ" sz="3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cs-CZ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Děkuji vám za pozornost</a:t>
            </a:r>
            <a:r>
              <a:rPr lang="cs-CZ" sz="3500" kern="0" dirty="0" smtClean="0">
                <a:solidFill>
                  <a:schemeClr val="bg2"/>
                </a:solidFill>
                <a:latin typeface="+mn-lt"/>
              </a:rPr>
              <a:t> a</a:t>
            </a:r>
            <a:r>
              <a:rPr kumimoji="0" lang="cs-CZ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přeji příjemný zbytek dne.</a:t>
            </a:r>
            <a:r>
              <a:rPr kumimoji="0" lang="cs-CZ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</a:t>
            </a:r>
            <a:endParaRPr kumimoji="0" lang="cs-CZ" sz="3500" b="0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 advAuto="30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340768"/>
            <a:ext cx="8643998" cy="5302942"/>
          </a:xfrm>
        </p:spPr>
        <p:txBody>
          <a:bodyPr/>
          <a:lstStyle/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u="sng" dirty="0" smtClean="0">
                <a:solidFill>
                  <a:schemeClr val="bg2"/>
                </a:solidFill>
              </a:rPr>
              <a:t>Po úspěšném procesu získávání a výběru pracovníka</a:t>
            </a:r>
            <a:r>
              <a:rPr lang="cs-CZ" sz="2800" dirty="0" smtClean="0">
                <a:solidFill>
                  <a:schemeClr val="bg2"/>
                </a:solidFill>
              </a:rPr>
              <a:t> –  tedy poté, co vybraný uchazeč o zaměstnání byl informován o tom, že byl vybrán a nabídku zaměstnání akceptoval – </a:t>
            </a:r>
            <a:r>
              <a:rPr lang="cs-CZ" sz="2800" b="1" dirty="0" smtClean="0">
                <a:solidFill>
                  <a:schemeClr val="bg2"/>
                </a:solidFill>
              </a:rPr>
              <a:t>nastávají mezi budoucím </a:t>
            </a:r>
            <a:r>
              <a:rPr lang="cs-CZ" sz="2800" b="1" dirty="0" err="1" smtClean="0">
                <a:solidFill>
                  <a:schemeClr val="bg2"/>
                </a:solidFill>
              </a:rPr>
              <a:t>zaměstnan</a:t>
            </a:r>
            <a:r>
              <a:rPr lang="cs-CZ" sz="2800" b="1" dirty="0" smtClean="0">
                <a:solidFill>
                  <a:schemeClr val="bg2"/>
                </a:solidFill>
              </a:rPr>
              <a:t>-</a:t>
            </a:r>
            <a:r>
              <a:rPr lang="cs-CZ" sz="2800" b="1" dirty="0" err="1" smtClean="0">
                <a:solidFill>
                  <a:schemeClr val="bg2"/>
                </a:solidFill>
              </a:rPr>
              <a:t>cem</a:t>
            </a:r>
            <a:r>
              <a:rPr lang="cs-CZ" sz="2800" b="1" dirty="0" smtClean="0">
                <a:solidFill>
                  <a:schemeClr val="bg2"/>
                </a:solidFill>
              </a:rPr>
              <a:t> a organizací další aktivity spojené</a:t>
            </a:r>
            <a:r>
              <a:rPr lang="cs-CZ" sz="2800" dirty="0" smtClean="0">
                <a:solidFill>
                  <a:schemeClr val="bg2"/>
                </a:solidFill>
              </a:rPr>
              <a:t> s utvářením pracovních vztahů, resp. </a:t>
            </a:r>
            <a:r>
              <a:rPr lang="cs-CZ" sz="2800" b="1" dirty="0" smtClean="0">
                <a:solidFill>
                  <a:schemeClr val="bg2"/>
                </a:solidFill>
              </a:rPr>
              <a:t>s přijímáním pracovníka do pracovního procesu. </a:t>
            </a:r>
          </a:p>
          <a:p>
            <a:pPr algn="just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1) </a:t>
            </a:r>
            <a:r>
              <a:rPr lang="cs-CZ" sz="2800" dirty="0" smtClean="0">
                <a:solidFill>
                  <a:schemeClr val="bg2"/>
                </a:solidFill>
              </a:rPr>
              <a:t>Nejdůležitější FORMÁLNÍ NÁLEŽITOSTÍ přijímání pracovníků je </a:t>
            </a:r>
            <a:r>
              <a:rPr lang="cs-CZ" sz="2800" b="1" u="sng" dirty="0" smtClean="0">
                <a:solidFill>
                  <a:schemeClr val="bg2"/>
                </a:solidFill>
              </a:rPr>
              <a:t>vypracování pracovní smlouvy</a:t>
            </a:r>
            <a:r>
              <a:rPr lang="cs-CZ" sz="2800" b="1" dirty="0" smtClean="0">
                <a:solidFill>
                  <a:schemeClr val="bg2"/>
                </a:solidFill>
              </a:rPr>
              <a:t>, její </a:t>
            </a:r>
            <a:r>
              <a:rPr lang="cs-CZ" sz="2800" b="1" u="sng" dirty="0" smtClean="0">
                <a:solidFill>
                  <a:schemeClr val="bg2"/>
                </a:solidFill>
              </a:rPr>
              <a:t>projednání</a:t>
            </a:r>
            <a:r>
              <a:rPr lang="cs-CZ" sz="2800" b="1" dirty="0" smtClean="0">
                <a:solidFill>
                  <a:schemeClr val="bg2"/>
                </a:solidFill>
              </a:rPr>
              <a:t> s pracovníkem a následné </a:t>
            </a:r>
            <a:r>
              <a:rPr lang="cs-CZ" sz="2800" b="1" u="sng" dirty="0" smtClean="0">
                <a:solidFill>
                  <a:schemeClr val="bg2"/>
                </a:solidFill>
              </a:rPr>
              <a:t>podepsání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  <a:r>
              <a:rPr lang="cs-CZ" sz="2800" b="1" dirty="0" smtClean="0">
                <a:solidFill>
                  <a:schemeClr val="bg2"/>
                </a:solidFill>
              </a:rPr>
              <a:t>smlouvy zúčastněnými stranami. </a:t>
            </a:r>
            <a:r>
              <a:rPr lang="cs-CZ" sz="2800" u="sng" dirty="0" smtClean="0">
                <a:solidFill>
                  <a:schemeClr val="bg2"/>
                </a:solidFill>
              </a:rPr>
              <a:t>Případně sjednání dohod(y) </a:t>
            </a:r>
            <a:r>
              <a:rPr lang="cs-CZ" sz="2400" u="sng" dirty="0" smtClean="0">
                <a:solidFill>
                  <a:schemeClr val="bg2"/>
                </a:solidFill>
              </a:rPr>
              <a:t>(DPČ, DPP)  </a:t>
            </a:r>
            <a:r>
              <a:rPr lang="cs-CZ" sz="2800" u="sng" dirty="0" smtClean="0">
                <a:solidFill>
                  <a:schemeClr val="bg2"/>
                </a:solidFill>
              </a:rPr>
              <a:t>konané mimo pracovní poměr.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643998" cy="500066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FORMÁLNÍ náležitosti přijímání pracovníků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28736"/>
            <a:ext cx="8572560" cy="5214974"/>
          </a:xfrm>
        </p:spPr>
        <p:txBody>
          <a:bodyPr/>
          <a:lstStyle/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Pracovní poměr mezi zaměstnavatelem a pracovníkem vzniká nejčastěji na základě podpisu </a:t>
            </a:r>
            <a:r>
              <a:rPr lang="cs-CZ" sz="2900" b="1" dirty="0" smtClean="0">
                <a:solidFill>
                  <a:schemeClr val="bg2"/>
                </a:solidFill>
              </a:rPr>
              <a:t>pracovní smlouvy</a:t>
            </a:r>
            <a:r>
              <a:rPr lang="cs-CZ" sz="2900" dirty="0" smtClean="0">
                <a:solidFill>
                  <a:schemeClr val="bg2"/>
                </a:solidFill>
              </a:rPr>
              <a:t>; může vzniknout také na základě </a:t>
            </a:r>
            <a:r>
              <a:rPr lang="cs-CZ" sz="2900" b="1" dirty="0" smtClean="0">
                <a:solidFill>
                  <a:schemeClr val="bg2"/>
                </a:solidFill>
              </a:rPr>
              <a:t>volby </a:t>
            </a:r>
            <a:br>
              <a:rPr lang="cs-CZ" sz="2900" b="1" dirty="0" smtClean="0">
                <a:solidFill>
                  <a:schemeClr val="bg2"/>
                </a:solidFill>
              </a:rPr>
            </a:br>
            <a:r>
              <a:rPr lang="cs-CZ" sz="2900" b="1" dirty="0" smtClean="0">
                <a:solidFill>
                  <a:schemeClr val="bg2"/>
                </a:solidFill>
              </a:rPr>
              <a:t>a jmenování.</a:t>
            </a:r>
          </a:p>
          <a:p>
            <a:pPr algn="just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Zaměstnavatel je povinen uzavřít pracovní smlouvu </a:t>
            </a:r>
            <a:r>
              <a:rPr lang="cs-CZ" sz="2900" b="1" dirty="0" smtClean="0">
                <a:solidFill>
                  <a:schemeClr val="bg2"/>
                </a:solidFill>
              </a:rPr>
              <a:t>písemně. </a:t>
            </a:r>
          </a:p>
          <a:p>
            <a:pPr algn="just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Případná </a:t>
            </a:r>
            <a:r>
              <a:rPr lang="cs-CZ" sz="2900" b="1" dirty="0" smtClean="0">
                <a:solidFill>
                  <a:schemeClr val="bg2"/>
                </a:solidFill>
              </a:rPr>
              <a:t>zkušební doba </a:t>
            </a:r>
            <a:r>
              <a:rPr lang="cs-CZ" sz="2900" u="sng" dirty="0" smtClean="0">
                <a:solidFill>
                  <a:schemeClr val="bg2"/>
                </a:solidFill>
              </a:rPr>
              <a:t>může být sjednána</a:t>
            </a:r>
            <a:r>
              <a:rPr lang="cs-CZ" sz="2500" dirty="0" smtClean="0">
                <a:solidFill>
                  <a:schemeClr val="bg2"/>
                </a:solidFill>
              </a:rPr>
              <a:t> (vždy písemně)</a:t>
            </a:r>
            <a:r>
              <a:rPr lang="cs-CZ" sz="2900" dirty="0" smtClean="0">
                <a:solidFill>
                  <a:schemeClr val="bg2"/>
                </a:solidFill>
              </a:rPr>
              <a:t> a </a:t>
            </a:r>
            <a:r>
              <a:rPr lang="cs-CZ" sz="2900" u="sng" dirty="0" smtClean="0">
                <a:solidFill>
                  <a:schemeClr val="bg2"/>
                </a:solidFill>
              </a:rPr>
              <a:t>nejpozději</a:t>
            </a:r>
            <a:r>
              <a:rPr lang="cs-CZ" sz="2900" dirty="0" smtClean="0">
                <a:solidFill>
                  <a:schemeClr val="bg2"/>
                </a:solidFill>
              </a:rPr>
              <a:t> v den nástupu do práce – </a:t>
            </a:r>
            <a:r>
              <a:rPr lang="cs-CZ" sz="2900" u="sng" dirty="0" smtClean="0">
                <a:solidFill>
                  <a:schemeClr val="bg2"/>
                </a:solidFill>
              </a:rPr>
              <a:t>v délce trvání maximálně 3 měsíce</a:t>
            </a:r>
            <a:r>
              <a:rPr lang="cs-CZ" sz="290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(u vedoucích pracovníků max. </a:t>
            </a:r>
            <a:br>
              <a:rPr lang="cs-CZ" sz="2500" dirty="0" smtClean="0">
                <a:solidFill>
                  <a:schemeClr val="bg2"/>
                </a:solidFill>
              </a:rPr>
            </a:br>
            <a:r>
              <a:rPr lang="cs-CZ" sz="2500" dirty="0" smtClean="0">
                <a:solidFill>
                  <a:schemeClr val="bg2"/>
                </a:solidFill>
              </a:rPr>
              <a:t>6 měsíců).</a:t>
            </a:r>
            <a:endParaRPr lang="cs-CZ" sz="2500" b="1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714356"/>
            <a:ext cx="8643998" cy="571504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Formální náležitosti přijímání pracovníků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556792"/>
            <a:ext cx="8643998" cy="5086918"/>
          </a:xfrm>
        </p:spPr>
        <p:txBody>
          <a:bodyPr/>
          <a:lstStyle/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900" dirty="0" smtClean="0">
                <a:solidFill>
                  <a:schemeClr val="bg2"/>
                </a:solidFill>
              </a:rPr>
              <a:t>V pracovní smlouvě </a:t>
            </a:r>
            <a:r>
              <a:rPr lang="cs-CZ" sz="2900" u="sng" dirty="0" smtClean="0">
                <a:solidFill>
                  <a:schemeClr val="bg2"/>
                </a:solidFill>
              </a:rPr>
              <a:t>je</a:t>
            </a:r>
            <a:r>
              <a:rPr lang="cs-CZ" sz="2900" dirty="0" smtClean="0">
                <a:solidFill>
                  <a:schemeClr val="bg2"/>
                </a:solidFill>
              </a:rPr>
              <a:t> zaměstnavatel </a:t>
            </a:r>
            <a:r>
              <a:rPr lang="cs-CZ" sz="2900" u="sng" dirty="0" smtClean="0">
                <a:solidFill>
                  <a:schemeClr val="bg2"/>
                </a:solidFill>
              </a:rPr>
              <a:t>povinen</a:t>
            </a:r>
            <a:r>
              <a:rPr lang="cs-CZ" sz="2900" dirty="0" smtClean="0">
                <a:solidFill>
                  <a:schemeClr val="bg2"/>
                </a:solidFill>
              </a:rPr>
              <a:t> se zaměstnancem dohodnout: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	– </a:t>
            </a:r>
            <a:r>
              <a:rPr lang="cs-CZ" sz="2900" b="1" dirty="0" smtClean="0">
                <a:solidFill>
                  <a:schemeClr val="bg2"/>
                </a:solidFill>
              </a:rPr>
              <a:t>druh práce</a:t>
            </a:r>
            <a:r>
              <a:rPr lang="cs-CZ" sz="2900" dirty="0" smtClean="0">
                <a:solidFill>
                  <a:schemeClr val="bg2"/>
                </a:solidFill>
              </a:rPr>
              <a:t>, na který je zaměstnanec přijímán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  <a:tabLst>
                <a:tab pos="1160463" algn="l"/>
              </a:tabLst>
            </a:pPr>
            <a:r>
              <a:rPr lang="cs-CZ" sz="2900" dirty="0" smtClean="0">
                <a:solidFill>
                  <a:schemeClr val="bg2"/>
                </a:solidFill>
              </a:rPr>
              <a:t>	      – </a:t>
            </a:r>
            <a:r>
              <a:rPr lang="cs-CZ" sz="2900" b="1" dirty="0" smtClean="0">
                <a:solidFill>
                  <a:schemeClr val="bg2"/>
                </a:solidFill>
              </a:rPr>
              <a:t>místo výkonu práce</a:t>
            </a:r>
            <a:r>
              <a:rPr lang="cs-CZ" sz="290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(obec a organizační jednotku 	  	nebo jinak určené místo)</a:t>
            </a:r>
            <a:endParaRPr lang="cs-CZ" sz="290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	 – </a:t>
            </a:r>
            <a:r>
              <a:rPr lang="cs-CZ" sz="2900" b="1" dirty="0" smtClean="0">
                <a:solidFill>
                  <a:schemeClr val="bg2"/>
                </a:solidFill>
              </a:rPr>
              <a:t>den nástupu do práce</a:t>
            </a:r>
          </a:p>
          <a:p>
            <a:pPr algn="just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900" dirty="0" smtClean="0">
                <a:solidFill>
                  <a:schemeClr val="bg2"/>
                </a:solidFill>
              </a:rPr>
              <a:t>Pracovní smlouva </a:t>
            </a:r>
            <a:r>
              <a:rPr lang="cs-CZ" sz="2900" u="sng" dirty="0" smtClean="0">
                <a:solidFill>
                  <a:schemeClr val="bg2"/>
                </a:solidFill>
              </a:rPr>
              <a:t>může dále obsahovat</a:t>
            </a:r>
            <a:r>
              <a:rPr lang="cs-CZ" sz="2900" dirty="0" smtClean="0">
                <a:solidFill>
                  <a:schemeClr val="bg2"/>
                </a:solidFill>
              </a:rPr>
              <a:t> nepovinné náležitosti – např.: specifikaci pracovní doby, odchodné, výši mzdy nebo specifikaci jejich složek mzdy, délku zkušební doby, konkurenční doložku atd. 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 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643998" cy="697850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Formální náležitosti přijímání pracovníků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1520" y="1628800"/>
            <a:ext cx="8606760" cy="5014910"/>
          </a:xfrm>
        </p:spPr>
        <p:txBody>
          <a:bodyPr/>
          <a:lstStyle/>
          <a:p>
            <a:pPr algn="just"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2) </a:t>
            </a:r>
            <a:r>
              <a:rPr lang="cs-CZ" sz="2800" dirty="0" smtClean="0">
                <a:solidFill>
                  <a:schemeClr val="bg2"/>
                </a:solidFill>
              </a:rPr>
              <a:t>Další nezbytnou formální náležitostí v procesu  přijímání pracovníků je </a:t>
            </a:r>
            <a:r>
              <a:rPr lang="cs-CZ" sz="2800" u="sng" dirty="0" smtClean="0">
                <a:solidFill>
                  <a:schemeClr val="bg2"/>
                </a:solidFill>
              </a:rPr>
              <a:t>krok, během něhož kompetentní zaměstnanec personálního útvaru</a:t>
            </a:r>
            <a:r>
              <a:rPr lang="cs-CZ" sz="2800" dirty="0" smtClean="0">
                <a:solidFill>
                  <a:schemeClr val="bg2"/>
                </a:solidFill>
              </a:rPr>
              <a:t>:</a:t>
            </a:r>
          </a:p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	–</a:t>
            </a:r>
            <a:r>
              <a:rPr lang="cs-CZ" sz="2800" b="1" dirty="0" smtClean="0">
                <a:solidFill>
                  <a:schemeClr val="bg2"/>
                </a:solidFill>
              </a:rPr>
              <a:t> </a:t>
            </a:r>
            <a:r>
              <a:rPr lang="cs-CZ" sz="2800" b="1" u="sng" dirty="0" smtClean="0">
                <a:solidFill>
                  <a:schemeClr val="bg2"/>
                </a:solidFill>
              </a:rPr>
              <a:t>ústně seznámí</a:t>
            </a:r>
            <a:r>
              <a:rPr lang="cs-CZ" sz="2800" b="1" dirty="0" smtClean="0">
                <a:solidFill>
                  <a:schemeClr val="bg2"/>
                </a:solidFill>
              </a:rPr>
              <a:t> nového pracovníka s právy a 	povinnostmi vyplývající z pracovního poměru;</a:t>
            </a:r>
          </a:p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	– </a:t>
            </a:r>
            <a:r>
              <a:rPr lang="cs-CZ" sz="2800" b="1" u="sng" dirty="0" smtClean="0">
                <a:solidFill>
                  <a:schemeClr val="bg2"/>
                </a:solidFill>
              </a:rPr>
              <a:t>zodpoví</a:t>
            </a:r>
            <a:r>
              <a:rPr lang="cs-CZ" sz="2800" b="1" dirty="0" smtClean="0">
                <a:solidFill>
                  <a:schemeClr val="bg2"/>
                </a:solidFill>
              </a:rPr>
              <a:t> pracovníkovy případné dotazy.</a:t>
            </a:r>
          </a:p>
          <a:p>
            <a:pPr algn="just">
              <a:spcBef>
                <a:spcPts val="1800"/>
              </a:spcBef>
              <a:buNone/>
            </a:pPr>
            <a:r>
              <a:rPr lang="cs-CZ" sz="2900" b="1" dirty="0" smtClean="0">
                <a:solidFill>
                  <a:schemeClr val="bg2"/>
                </a:solidFill>
              </a:rPr>
              <a:t>3) </a:t>
            </a:r>
            <a:r>
              <a:rPr lang="cs-CZ" sz="2900" u="sng" dirty="0" smtClean="0">
                <a:solidFill>
                  <a:schemeClr val="bg2"/>
                </a:solidFill>
              </a:rPr>
              <a:t>Před podpisem</a:t>
            </a:r>
            <a:r>
              <a:rPr lang="cs-CZ" sz="2900" dirty="0" smtClean="0">
                <a:solidFill>
                  <a:schemeClr val="bg2"/>
                </a:solidFill>
              </a:rPr>
              <a:t> pracovní </a:t>
            </a:r>
            <a:r>
              <a:rPr lang="cs-CZ" sz="2900" u="sng" dirty="0" smtClean="0">
                <a:solidFill>
                  <a:schemeClr val="bg2"/>
                </a:solidFill>
              </a:rPr>
              <a:t>smlouvy</a:t>
            </a:r>
            <a:r>
              <a:rPr lang="cs-CZ" sz="2900" dirty="0" smtClean="0">
                <a:solidFill>
                  <a:schemeClr val="bg2"/>
                </a:solidFill>
              </a:rPr>
              <a:t> </a:t>
            </a:r>
            <a:r>
              <a:rPr lang="cs-CZ" sz="2900" b="1" dirty="0" smtClean="0">
                <a:solidFill>
                  <a:schemeClr val="bg2"/>
                </a:solidFill>
              </a:rPr>
              <a:t>by měl nový pracovník </a:t>
            </a:r>
            <a:r>
              <a:rPr lang="cs-CZ" sz="2900" b="1" u="sng" dirty="0" smtClean="0">
                <a:solidFill>
                  <a:schemeClr val="bg2"/>
                </a:solidFill>
              </a:rPr>
              <a:t>absolvovat vstupní lékařskou prohlídku</a:t>
            </a:r>
            <a:r>
              <a:rPr lang="cs-CZ" sz="2900" dirty="0" smtClean="0">
                <a:solidFill>
                  <a:schemeClr val="bg2"/>
                </a:solidFill>
              </a:rPr>
              <a:t>, je-li ze zákona vyžadována </a:t>
            </a:r>
            <a:r>
              <a:rPr lang="cs-CZ" sz="2500" dirty="0" smtClean="0">
                <a:solidFill>
                  <a:schemeClr val="bg2"/>
                </a:solidFill>
              </a:rPr>
              <a:t>(v souvislosti s povahou vykonávaných činností),</a:t>
            </a:r>
            <a:r>
              <a:rPr lang="cs-CZ" sz="2900" dirty="0" smtClean="0">
                <a:solidFill>
                  <a:schemeClr val="bg2"/>
                </a:solidFill>
              </a:rPr>
              <a:t> příp. ji vyžaduje zaměstnavatel.</a:t>
            </a:r>
          </a:p>
          <a:p>
            <a:pPr algn="just"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764704"/>
            <a:ext cx="8643998" cy="576064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Formální náležitosti přijímání pracovníků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340768"/>
            <a:ext cx="8643998" cy="5517232"/>
          </a:xfrm>
        </p:spPr>
        <p:txBody>
          <a:bodyPr/>
          <a:lstStyle/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4) </a:t>
            </a:r>
            <a:r>
              <a:rPr lang="cs-CZ" sz="2800" dirty="0" smtClean="0">
                <a:solidFill>
                  <a:schemeClr val="bg2"/>
                </a:solidFill>
              </a:rPr>
              <a:t>Následuje </a:t>
            </a:r>
            <a:r>
              <a:rPr lang="cs-CZ" sz="2800" b="1" dirty="0" smtClean="0">
                <a:solidFill>
                  <a:schemeClr val="bg2"/>
                </a:solidFill>
              </a:rPr>
              <a:t>detailní </a:t>
            </a:r>
            <a:r>
              <a:rPr lang="cs-CZ" sz="2800" b="1" u="sng" dirty="0" smtClean="0">
                <a:solidFill>
                  <a:schemeClr val="bg2"/>
                </a:solidFill>
              </a:rPr>
              <a:t>seznámení se s předlohou pracovní smlouvy</a:t>
            </a:r>
            <a:r>
              <a:rPr lang="cs-CZ" sz="2800" b="1" dirty="0" smtClean="0">
                <a:solidFill>
                  <a:schemeClr val="bg2"/>
                </a:solidFill>
              </a:rPr>
              <a:t> a následný </a:t>
            </a:r>
            <a:r>
              <a:rPr lang="cs-CZ" sz="2800" b="1" u="sng" dirty="0" smtClean="0">
                <a:solidFill>
                  <a:schemeClr val="bg2"/>
                </a:solidFill>
              </a:rPr>
              <a:t>podpis pracovní smlouvy</a:t>
            </a:r>
            <a:r>
              <a:rPr lang="cs-CZ" sz="2800" b="1" dirty="0" smtClean="0">
                <a:solidFill>
                  <a:schemeClr val="bg2"/>
                </a:solidFill>
              </a:rPr>
              <a:t> </a:t>
            </a:r>
            <a:r>
              <a:rPr lang="cs-CZ" sz="2800" dirty="0" smtClean="0">
                <a:solidFill>
                  <a:schemeClr val="bg2"/>
                </a:solidFill>
              </a:rPr>
              <a:t>zúčastněnými stranami.</a:t>
            </a:r>
          </a:p>
          <a:p>
            <a:pPr algn="just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5) Po podpisu </a:t>
            </a:r>
            <a:r>
              <a:rPr lang="cs-CZ" sz="2800" dirty="0" smtClean="0">
                <a:solidFill>
                  <a:schemeClr val="bg2"/>
                </a:solidFill>
              </a:rPr>
              <a:t>pracovní smlouvy – dochází k </a:t>
            </a:r>
            <a:r>
              <a:rPr lang="cs-CZ" sz="2800" b="1" u="sng" dirty="0" smtClean="0">
                <a:solidFill>
                  <a:schemeClr val="bg2"/>
                </a:solidFill>
              </a:rPr>
              <a:t>formálnímu zařazení pracovníka do personální evidence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(pořízení osobní karty, mzdového listu, evidenčního listu důchodového zabezpečení, vystavení podnikového průkazu apod.).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V případě </a:t>
            </a:r>
            <a:r>
              <a:rPr lang="cs-CZ" sz="2800" u="sng" dirty="0" smtClean="0">
                <a:solidFill>
                  <a:schemeClr val="bg2"/>
                </a:solidFill>
              </a:rPr>
              <a:t>nově přijímaného pracovníka</a:t>
            </a:r>
            <a:r>
              <a:rPr lang="cs-CZ" sz="2800" dirty="0" smtClean="0">
                <a:solidFill>
                  <a:schemeClr val="bg2"/>
                </a:solidFill>
              </a:rPr>
              <a:t> je personálním oddělením </a:t>
            </a:r>
            <a:r>
              <a:rPr lang="cs-CZ" sz="2800" u="sng" dirty="0" smtClean="0">
                <a:solidFill>
                  <a:schemeClr val="bg2"/>
                </a:solidFill>
              </a:rPr>
              <a:t>vyžádán od předchozího zaměstnavatele zápočtový list</a:t>
            </a:r>
            <a:r>
              <a:rPr lang="cs-CZ" sz="2800" dirty="0" smtClean="0">
                <a:solidFill>
                  <a:schemeClr val="bg2"/>
                </a:solidFill>
              </a:rPr>
              <a:t> a je </a:t>
            </a:r>
            <a:r>
              <a:rPr lang="cs-CZ" sz="2800" dirty="0" err="1" smtClean="0">
                <a:solidFill>
                  <a:schemeClr val="bg2"/>
                </a:solidFill>
              </a:rPr>
              <a:t>uvědomněn</a:t>
            </a:r>
            <a:r>
              <a:rPr lang="cs-CZ" sz="2800" dirty="0" smtClean="0">
                <a:solidFill>
                  <a:schemeClr val="bg2"/>
                </a:solidFill>
              </a:rPr>
              <a:t> příslušný orgán státní správy / zdravotní pojišťovna o </a:t>
            </a:r>
            <a:r>
              <a:rPr lang="cs-CZ" sz="2800" u="sng" dirty="0" smtClean="0">
                <a:solidFill>
                  <a:schemeClr val="bg2"/>
                </a:solidFill>
              </a:rPr>
              <a:t>přihlášení k odvodům sociálního a zdravotního pojištění ze mzdy</a:t>
            </a:r>
            <a:r>
              <a:rPr lang="cs-CZ" sz="2800" dirty="0" smtClean="0">
                <a:solidFill>
                  <a:schemeClr val="bg2"/>
                </a:solidFill>
              </a:rPr>
              <a:t>. </a:t>
            </a:r>
            <a:endParaRPr lang="cs-CZ" sz="2800" b="1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 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642918"/>
            <a:ext cx="8535322" cy="500066"/>
          </a:xfrm>
        </p:spPr>
        <p:txBody>
          <a:bodyPr/>
          <a:lstStyle/>
          <a:p>
            <a:pPr>
              <a:defRPr/>
            </a:pPr>
            <a:r>
              <a:rPr lang="ro-RO" sz="3200" b="1" dirty="0" smtClean="0">
                <a:solidFill>
                  <a:schemeClr val="bg2"/>
                </a:solidFill>
                <a:effectLst/>
                <a:latin typeface="+mn-lt"/>
              </a:rPr>
              <a:t>Formální náležitosti přijímání pracovníků</a:t>
            </a:r>
            <a:endParaRPr lang="ro-RO" sz="32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42844" y="1285860"/>
            <a:ext cx="8786874" cy="5357850"/>
          </a:xfrm>
        </p:spPr>
        <p:txBody>
          <a:bodyPr/>
          <a:lstStyle/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6</a:t>
            </a:r>
            <a:r>
              <a:rPr lang="cs-CZ" sz="2900" b="1" dirty="0" smtClean="0">
                <a:solidFill>
                  <a:schemeClr val="bg2"/>
                </a:solidFill>
              </a:rPr>
              <a:t>) </a:t>
            </a:r>
            <a:r>
              <a:rPr lang="cs-CZ" sz="2900" dirty="0" smtClean="0">
                <a:solidFill>
                  <a:schemeClr val="bg2"/>
                </a:solidFill>
              </a:rPr>
              <a:t>Následuje </a:t>
            </a:r>
            <a:r>
              <a:rPr lang="cs-CZ" sz="2900" b="1" u="sng" dirty="0" smtClean="0">
                <a:solidFill>
                  <a:schemeClr val="bg2"/>
                </a:solidFill>
              </a:rPr>
              <a:t>uvedení pracovníka na příslušné pracoviště</a:t>
            </a:r>
            <a:r>
              <a:rPr lang="cs-CZ" sz="2900" b="1" dirty="0" smtClean="0">
                <a:solidFill>
                  <a:schemeClr val="bg2"/>
                </a:solidFill>
              </a:rPr>
              <a:t> </a:t>
            </a:r>
            <a:r>
              <a:rPr lang="cs-CZ" sz="2800" dirty="0" smtClean="0">
                <a:solidFill>
                  <a:schemeClr val="bg2"/>
                </a:solidFill>
              </a:rPr>
              <a:t>– dle místa výkonu práce a seznámení </a:t>
            </a:r>
            <a:r>
              <a:rPr lang="cs-CZ" sz="2500" dirty="0" smtClean="0">
                <a:solidFill>
                  <a:schemeClr val="bg2"/>
                </a:solidFill>
              </a:rPr>
              <a:t>(představení) </a:t>
            </a:r>
            <a:r>
              <a:rPr lang="cs-CZ" sz="2800" dirty="0" smtClean="0">
                <a:solidFill>
                  <a:schemeClr val="bg2"/>
                </a:solidFill>
              </a:rPr>
              <a:t>nového zaměstnance jeho spolupracovníkům. </a:t>
            </a:r>
          </a:p>
          <a:p>
            <a:pPr algn="just">
              <a:spcBef>
                <a:spcPts val="1500"/>
              </a:spcBef>
              <a:buClr>
                <a:schemeClr val="bg2"/>
              </a:buClr>
              <a:buNone/>
            </a:pPr>
            <a:r>
              <a:rPr lang="cs-CZ" sz="2900" b="1" dirty="0" smtClean="0">
                <a:solidFill>
                  <a:schemeClr val="bg2"/>
                </a:solidFill>
              </a:rPr>
              <a:t>7) </a:t>
            </a:r>
            <a:r>
              <a:rPr lang="cs-CZ" sz="2900" dirty="0" smtClean="0">
                <a:solidFill>
                  <a:schemeClr val="bg2"/>
                </a:solidFill>
              </a:rPr>
              <a:t>Bezprostřední </a:t>
            </a:r>
            <a:r>
              <a:rPr lang="cs-CZ" sz="2900" u="sng" dirty="0" smtClean="0">
                <a:solidFill>
                  <a:schemeClr val="bg2"/>
                </a:solidFill>
              </a:rPr>
              <a:t>nadřízený pracovník</a:t>
            </a:r>
            <a:r>
              <a:rPr lang="cs-CZ" sz="2900" b="1" dirty="0" smtClean="0">
                <a:solidFill>
                  <a:schemeClr val="bg2"/>
                </a:solidFill>
              </a:rPr>
              <a:t> </a:t>
            </a:r>
            <a:r>
              <a:rPr lang="cs-CZ" sz="2900" b="1" u="sng" dirty="0" smtClean="0">
                <a:solidFill>
                  <a:schemeClr val="bg2"/>
                </a:solidFill>
              </a:rPr>
              <a:t>seznámí zaměstnance s jeho právy a povinnostmi a také </a:t>
            </a:r>
            <a:br>
              <a:rPr lang="cs-CZ" sz="2900" b="1" u="sng" dirty="0" smtClean="0">
                <a:solidFill>
                  <a:schemeClr val="bg2"/>
                </a:solidFill>
              </a:rPr>
            </a:br>
            <a:r>
              <a:rPr lang="cs-CZ" sz="2900" b="1" u="sng" dirty="0" smtClean="0">
                <a:solidFill>
                  <a:schemeClr val="bg2"/>
                </a:solidFill>
              </a:rPr>
              <a:t>s předpisy BOZP a chování na pracovišti</a:t>
            </a:r>
            <a:r>
              <a:rPr lang="cs-CZ" sz="2900" dirty="0" smtClean="0">
                <a:solidFill>
                  <a:schemeClr val="bg2"/>
                </a:solidFill>
              </a:rPr>
              <a:t>. Poté zaměstnanec </a:t>
            </a:r>
            <a:r>
              <a:rPr lang="cs-CZ" sz="2500" dirty="0" smtClean="0">
                <a:solidFill>
                  <a:schemeClr val="bg2"/>
                </a:solidFill>
              </a:rPr>
              <a:t>(povětšinou testovou formou)</a:t>
            </a:r>
            <a:r>
              <a:rPr lang="cs-CZ" sz="2900" dirty="0" smtClean="0">
                <a:solidFill>
                  <a:schemeClr val="bg2"/>
                </a:solidFill>
              </a:rPr>
              <a:t> prokazuje odpovídající znalosti bezpečnostních předpisů.</a:t>
            </a:r>
          </a:p>
          <a:p>
            <a:pPr algn="just" eaLnBrk="1" hangingPunct="1">
              <a:spcBef>
                <a:spcPts val="1500"/>
              </a:spcBef>
              <a:buClr>
                <a:schemeClr val="bg2"/>
              </a:buClr>
              <a:buNone/>
            </a:pPr>
            <a:r>
              <a:rPr lang="cs-CZ" sz="2900" b="1" dirty="0" smtClean="0">
                <a:solidFill>
                  <a:schemeClr val="bg2"/>
                </a:solidFill>
              </a:rPr>
              <a:t> 8) </a:t>
            </a:r>
            <a:r>
              <a:rPr lang="cs-CZ" sz="2900" u="sng" dirty="0" smtClean="0">
                <a:solidFill>
                  <a:schemeClr val="bg2"/>
                </a:solidFill>
              </a:rPr>
              <a:t>Nadřízený pracovník</a:t>
            </a:r>
            <a:r>
              <a:rPr lang="cs-CZ" sz="2900" dirty="0" smtClean="0">
                <a:solidFill>
                  <a:schemeClr val="bg2"/>
                </a:solidFill>
              </a:rPr>
              <a:t> poskytne zaměstnanci informace o </a:t>
            </a:r>
            <a:r>
              <a:rPr lang="cs-CZ" sz="2900" b="1" u="sng" dirty="0" smtClean="0">
                <a:solidFill>
                  <a:schemeClr val="bg2"/>
                </a:solidFill>
              </a:rPr>
              <a:t>sociálně hygienických podmínkách práce a péče o zaměstnance </a:t>
            </a:r>
            <a:r>
              <a:rPr lang="cs-CZ" sz="2900" dirty="0" smtClean="0">
                <a:solidFill>
                  <a:schemeClr val="bg2"/>
                </a:solidFill>
              </a:rPr>
              <a:t>organizace.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8678198" cy="500066"/>
          </a:xfrm>
        </p:spPr>
        <p:txBody>
          <a:bodyPr/>
          <a:lstStyle/>
          <a:p>
            <a:pPr>
              <a:defRPr/>
            </a:pPr>
            <a:r>
              <a:rPr lang="ro-RO" sz="3300" b="1" dirty="0" smtClean="0">
                <a:solidFill>
                  <a:srgbClr val="000000"/>
                </a:solidFill>
                <a:effectLst/>
                <a:latin typeface="Times New Roman"/>
              </a:rPr>
              <a:t>Formální náležitosti přijímání pracovníků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428736"/>
            <a:ext cx="8572560" cy="5214974"/>
          </a:xfrm>
        </p:spPr>
        <p:txBody>
          <a:bodyPr/>
          <a:lstStyle/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b="1" dirty="0" smtClean="0">
                <a:solidFill>
                  <a:schemeClr val="bg2"/>
                </a:solidFill>
              </a:rPr>
              <a:t>9) </a:t>
            </a:r>
            <a:r>
              <a:rPr lang="cs-CZ" sz="2900" dirty="0" smtClean="0">
                <a:solidFill>
                  <a:schemeClr val="bg2"/>
                </a:solidFill>
              </a:rPr>
              <a:t>V rámci dalšího kroku je </a:t>
            </a:r>
            <a:r>
              <a:rPr lang="cs-CZ" sz="2900" b="1" u="sng" dirty="0" smtClean="0">
                <a:solidFill>
                  <a:schemeClr val="bg2"/>
                </a:solidFill>
              </a:rPr>
              <a:t>pracovník uveden na dané pracovní místo</a:t>
            </a:r>
            <a:r>
              <a:rPr lang="cs-CZ" sz="2900" dirty="0" smtClean="0">
                <a:solidFill>
                  <a:schemeClr val="bg2"/>
                </a:solidFill>
              </a:rPr>
              <a:t> – dle smluvního místa výkonu práce </a:t>
            </a:r>
            <a:r>
              <a:rPr lang="cs-CZ" sz="2500" dirty="0" smtClean="0">
                <a:solidFill>
                  <a:schemeClr val="bg2"/>
                </a:solidFill>
              </a:rPr>
              <a:t>(za předpokladu, že povaha pracovního místa nevyžadovala přítomnost na pracovišti již v rámci předchozích kroků)</a:t>
            </a:r>
            <a:r>
              <a:rPr lang="cs-CZ" sz="2900" dirty="0" smtClean="0">
                <a:solidFill>
                  <a:schemeClr val="bg2"/>
                </a:solidFill>
              </a:rPr>
              <a:t> a </a:t>
            </a:r>
            <a:r>
              <a:rPr lang="cs-CZ" sz="2900" b="1" dirty="0" smtClean="0">
                <a:solidFill>
                  <a:schemeClr val="bg2"/>
                </a:solidFill>
              </a:rPr>
              <a:t>dochází k přidělení a předání nástrojů, zařízení potřebných k výkonu práce. </a:t>
            </a:r>
          </a:p>
          <a:p>
            <a:pPr algn="just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900" b="1" dirty="0" smtClean="0">
                <a:solidFill>
                  <a:schemeClr val="bg2"/>
                </a:solidFill>
              </a:rPr>
              <a:t>10) </a:t>
            </a:r>
            <a:r>
              <a:rPr lang="cs-CZ" sz="2900" dirty="0" smtClean="0">
                <a:solidFill>
                  <a:schemeClr val="bg2"/>
                </a:solidFill>
              </a:rPr>
              <a:t>Poté </a:t>
            </a:r>
            <a:r>
              <a:rPr lang="cs-CZ" sz="2900" b="1" dirty="0" smtClean="0">
                <a:solidFill>
                  <a:schemeClr val="bg2"/>
                </a:solidFill>
              </a:rPr>
              <a:t>jsou </a:t>
            </a:r>
            <a:r>
              <a:rPr lang="cs-CZ" sz="2900" b="1" u="sng" dirty="0" smtClean="0">
                <a:solidFill>
                  <a:schemeClr val="bg2"/>
                </a:solidFill>
              </a:rPr>
              <a:t>pracovníkovi přiděleny první pracovní úkoly</a:t>
            </a:r>
            <a:r>
              <a:rPr lang="cs-CZ" sz="2900" b="1" dirty="0" smtClean="0">
                <a:solidFill>
                  <a:schemeClr val="bg2"/>
                </a:solidFill>
              </a:rPr>
              <a:t> </a:t>
            </a: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900" dirty="0" smtClean="0">
                <a:solidFill>
                  <a:schemeClr val="bg2"/>
                </a:solidFill>
              </a:rPr>
              <a:t>na základě druhu výkonu práce. 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606760" cy="642942"/>
          </a:xfrm>
        </p:spPr>
        <p:txBody>
          <a:bodyPr/>
          <a:lstStyle/>
          <a:p>
            <a:pPr>
              <a:defRPr/>
            </a:pPr>
            <a:r>
              <a:rPr lang="ro-RO" sz="3300" b="1" dirty="0" smtClean="0">
                <a:solidFill>
                  <a:srgbClr val="000000"/>
                </a:solidFill>
                <a:effectLst/>
                <a:latin typeface="Times New Roman"/>
              </a:rPr>
              <a:t>Formální náležitosti přijímání pracovníků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5834</TotalTime>
  <Words>992</Words>
  <Application>Microsoft Office PowerPoint</Application>
  <PresentationFormat>Předvádění na obrazovce (4:3)</PresentationFormat>
  <Paragraphs>177</Paragraphs>
  <Slides>27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Calibri</vt:lpstr>
      <vt:lpstr>Times New Roman</vt:lpstr>
      <vt:lpstr>Wingdings</vt:lpstr>
      <vt:lpstr>Vzletný</vt:lpstr>
      <vt:lpstr>Prezentace aplikace PowerPoint</vt:lpstr>
      <vt:lpstr>Tematické zaměření dnešní přednášky</vt:lpstr>
      <vt:lpstr>FORMÁLNÍ náležitosti přijímání pracovníků</vt:lpstr>
      <vt:lpstr>Formální náležitosti přijímání pracovníků</vt:lpstr>
      <vt:lpstr>Formální náležitosti přijímání pracovníků</vt:lpstr>
      <vt:lpstr>Formální náležitosti přijímání pracovníků</vt:lpstr>
      <vt:lpstr>Formální náležitosti přijímání pracovníků</vt:lpstr>
      <vt:lpstr>Formální náležitosti přijímání pracovníků</vt:lpstr>
      <vt:lpstr>Formální náležitosti přijímání pracovníků</vt:lpstr>
      <vt:lpstr>ORIENTACE pracovníků jako adaptační  a vzdělávací aktivita</vt:lpstr>
      <vt:lpstr>ORIENTACE pracovníků jako adaptační  a vzdělávací aktivita</vt:lpstr>
      <vt:lpstr>Orientace pracovníků</vt:lpstr>
      <vt:lpstr>OBSAH oblastí orientace pracovníků</vt:lpstr>
      <vt:lpstr>Obsah oblastí orientace pracovníků</vt:lpstr>
      <vt:lpstr>ČASOVÝ PLÁN formální orientace pracovníků</vt:lpstr>
      <vt:lpstr>STAFFING</vt:lpstr>
      <vt:lpstr>ROZMÍSŤOVÁNÍ pracovníků, vnější mobilita</vt:lpstr>
      <vt:lpstr>FORMY ROZMÍSŤOVÁNÍ pracovníků</vt:lpstr>
      <vt:lpstr>Formy rozmísťování pracovníků</vt:lpstr>
      <vt:lpstr>SNIŽOVÁNÍ POČTU pracovníků a jeho metody</vt:lpstr>
      <vt:lpstr>Snižování počtu pracovníků a jeho metody</vt:lpstr>
      <vt:lpstr>Snižování počtu pracovníků a jeho metody</vt:lpstr>
      <vt:lpstr>Snižování počtu pracovníků a jeho metody</vt:lpstr>
      <vt:lpstr>OUTPLACEMENT a možnosti jeho využití</vt:lpstr>
      <vt:lpstr>Výhody a nevýhody outplacementu</vt:lpstr>
      <vt:lpstr>Výhody a nevýhody outplacementu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Malatek</cp:lastModifiedBy>
  <cp:revision>471</cp:revision>
  <cp:lastPrinted>1601-01-01T00:00:00Z</cp:lastPrinted>
  <dcterms:created xsi:type="dcterms:W3CDTF">2005-09-23T13:42:26Z</dcterms:created>
  <dcterms:modified xsi:type="dcterms:W3CDTF">2017-10-04T10:18:57Z</dcterms:modified>
</cp:coreProperties>
</file>