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362" r:id="rId3"/>
    <p:sldId id="363" r:id="rId4"/>
    <p:sldId id="364" r:id="rId5"/>
    <p:sldId id="365" r:id="rId6"/>
    <p:sldId id="366" r:id="rId7"/>
    <p:sldId id="367" r:id="rId8"/>
    <p:sldId id="368" r:id="rId9"/>
    <p:sldId id="369" r:id="rId10"/>
    <p:sldId id="370" r:id="rId11"/>
    <p:sldId id="371" r:id="rId12"/>
    <p:sldId id="372" r:id="rId13"/>
    <p:sldId id="373" r:id="rId14"/>
    <p:sldId id="375" r:id="rId15"/>
    <p:sldId id="376" r:id="rId16"/>
    <p:sldId id="380" r:id="rId17"/>
    <p:sldId id="377" r:id="rId18"/>
    <p:sldId id="378" r:id="rId19"/>
    <p:sldId id="374" r:id="rId20"/>
    <p:sldId id="355" r:id="rId21"/>
    <p:sldId id="356" r:id="rId22"/>
    <p:sldId id="359" r:id="rId23"/>
    <p:sldId id="357" r:id="rId24"/>
    <p:sldId id="360" r:id="rId25"/>
    <p:sldId id="358" r:id="rId26"/>
    <p:sldId id="361" r:id="rId2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26.04.2021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Podnikatelské prostředí nadnárodních korporací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mezinárodních 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korporací</a:t>
            </a:r>
          </a:p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přednáška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PODNIKATELSKÉ PROSTŘEDÍ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9558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Mezinárodní ekonomické vztahy</a:t>
            </a:r>
            <a:r>
              <a:rPr lang="en-US" sz="2000" dirty="0"/>
              <a:t> </a:t>
            </a:r>
            <a:r>
              <a:rPr lang="cs-CZ" sz="2000" dirty="0"/>
              <a:t>mají formu pohybu zboží a služeb, pohyb u kapitálu, pohybu vědecko-technických znalostí a pracovních sil.</a:t>
            </a:r>
          </a:p>
          <a:p>
            <a:pPr algn="just"/>
            <a:r>
              <a:rPr lang="cs-CZ" sz="2000" b="1" i="1" dirty="0"/>
              <a:t>Mezinárodní pohyb zboží a služeb</a:t>
            </a:r>
            <a:r>
              <a:rPr lang="cs-CZ" sz="2000" dirty="0"/>
              <a:t> je historicky prvotní a základní formou mezinárodních ekonomických vztahů. Výrazný růst mezinárodního obchodu byl zaznamenán v 50. a 60. létech minulého století. 70. léta jsou ve znamení dalšího významného růstu mezinárodního obchodu v běžných cenách, ale zároveň dochází ke zpomalení dynamiky růstu jeho fyzického objemu. Zpomalení růstu fyzického objemu obchodu pokračuje v letech 80. Hlavní příčinou těchto změn je rozsáhlý vzestup exportních cen, především ropy.</a:t>
            </a:r>
            <a:endParaRPr lang="cs-CZ" sz="2000" dirty="0" smtClean="0"/>
          </a:p>
          <a:p>
            <a:pPr algn="just"/>
            <a:endParaRPr lang="cs-CZ" sz="20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50846" cy="507703"/>
          </a:xfrm>
        </p:spPr>
        <p:txBody>
          <a:bodyPr/>
          <a:lstStyle/>
          <a:p>
            <a:r>
              <a:rPr lang="cs-CZ" sz="2200" dirty="0" smtClean="0"/>
              <a:t>Mezinárodní management a mezinárodní ekonomické vztahy 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39332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07504" y="627534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i="1" dirty="0"/>
              <a:t>Mezinárodní pohyb kapitálových toků</a:t>
            </a:r>
            <a:r>
              <a:rPr lang="cs-CZ" sz="1800" dirty="0"/>
              <a:t> je druhou nejvýznamnější formou realizace mezinárodních ekonomických vztahů. </a:t>
            </a:r>
            <a:endParaRPr lang="cs-CZ" sz="1800" dirty="0" smtClean="0"/>
          </a:p>
          <a:p>
            <a:pPr algn="just"/>
            <a:r>
              <a:rPr lang="cs-CZ" sz="1800" dirty="0" smtClean="0"/>
              <a:t>Mezinárodním </a:t>
            </a:r>
            <a:r>
              <a:rPr lang="cs-CZ" sz="1800" dirty="0"/>
              <a:t>pohybem kapitálu se obvykle rozumí jak finanční toky v podobě úvěrů a nákupů podniků v zahraničí (případně jejich výstavba a rozšíření), tak i fyzické toky (kapitálové zboží) v podobě strojů, zařízení apod. Obchodování s kapitálem se realizuje až na určitém stupni ekonomického vývoje země a výrazně přispívá k internacionalizaci výrobních sil ve světovém hospodářství. </a:t>
            </a:r>
            <a:endParaRPr lang="cs-CZ" sz="1800" dirty="0" smtClean="0"/>
          </a:p>
          <a:p>
            <a:pPr algn="just"/>
            <a:r>
              <a:rPr lang="cs-CZ" sz="1800" dirty="0" smtClean="0"/>
              <a:t>Finanční </a:t>
            </a:r>
            <a:r>
              <a:rPr lang="cs-CZ" sz="1800" dirty="0"/>
              <a:t>toky jsou tak chápány jako pohyby mezi věřiteli a dlužníky a mezi vlastníky a podniky, které tito v zahraničí vlastní nebo jsou jejich spoluvlastníkem. </a:t>
            </a:r>
            <a:endParaRPr lang="cs-CZ" sz="1800" dirty="0" smtClean="0"/>
          </a:p>
          <a:p>
            <a:pPr algn="just"/>
            <a:r>
              <a:rPr lang="cs-CZ" sz="1800" dirty="0" smtClean="0"/>
              <a:t>Cílem </a:t>
            </a:r>
            <a:r>
              <a:rPr lang="cs-CZ" sz="1800" dirty="0"/>
              <a:t>obchodu s kapitálem je získání nadhodnoty (dosažení vyššího zisku při umístění kapitálu v zahraničí v porovnání s jeho umístěním v domácí ekonomice) nebo podnikatelského zisku. </a:t>
            </a:r>
            <a:endParaRPr lang="cs-CZ" sz="18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sz="2200" dirty="0" smtClean="0"/>
              <a:t>Mezinárodní management a mezinárodní ekonomické vztahy 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6590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6273" y="682757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i="1" dirty="0"/>
              <a:t>Mezinárodní pohyb vědecko-technických znalostí</a:t>
            </a:r>
            <a:r>
              <a:rPr lang="cs-CZ" sz="1800" dirty="0"/>
              <a:t>, který velmi úzce souvisí s mezinárodním pohybem zboží a kapitálu, se stává nejdynamičtěji se rozvíjející oblastí mezinárodního podnikání. </a:t>
            </a:r>
            <a:r>
              <a:rPr lang="cs-CZ" sz="1800" dirty="0" smtClean="0"/>
              <a:t>Hlavní </a:t>
            </a:r>
            <a:r>
              <a:rPr lang="cs-CZ" sz="1800" dirty="0"/>
              <a:t>formou mezinárodního obchodu s vědecko-technickými poznatky jsou licence, kdy majitel určitého poznatku (vynálezu chráněného patentem) povoluje za úplatu nebo další povinnosti jiné straně jeho užívání. Forma licencí obvykle nezahrnuje transfery nejnovějších a strategicky nejvýznamnějších vědecký-technických poznatků.</a:t>
            </a:r>
            <a:endParaRPr lang="cs-CZ" sz="1800" dirty="0" smtClean="0"/>
          </a:p>
          <a:p>
            <a:pPr algn="just"/>
            <a:r>
              <a:rPr lang="cs-CZ" sz="1800" b="1" i="1" dirty="0"/>
              <a:t>Mezinárodní pohyb pracovních sil</a:t>
            </a:r>
            <a:r>
              <a:rPr lang="cs-CZ" sz="1800" dirty="0"/>
              <a:t> je vyvolaný přebytkem v jedné a nedostatkem v zemi druhé, přičemž tento pohyb je výrazně ovlivněn nerovnoměrným vývojem v jednotlivých zemích a politickými faktory. </a:t>
            </a:r>
            <a:r>
              <a:rPr lang="cs-CZ" sz="1800" dirty="0" smtClean="0"/>
              <a:t>Mezinárodní </a:t>
            </a:r>
            <a:r>
              <a:rPr lang="cs-CZ" sz="1800" dirty="0"/>
              <a:t>pohyb pracovních sil je hlavní součástí mezinárodní migrace obyvatelstva, kterým se rozumí relativně dobrovolný, převážně ekonomicky motivovaný pohyb obyvatelstva přes hranice státu za účelem relativně dlouhodobého nebo trvalého pobytu.</a:t>
            </a:r>
            <a:endParaRPr lang="cs-CZ" sz="18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sz="2200" dirty="0" smtClean="0"/>
              <a:t>Mezinárodní management a mezinárodní ekonomické vztahy 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212423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51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/>
              <a:t>Pod pojmem </a:t>
            </a:r>
            <a:r>
              <a:rPr lang="cs-CZ" sz="2000" b="1" dirty="0"/>
              <a:t>mezinárodní podnikatelské aktivity </a:t>
            </a:r>
            <a:r>
              <a:rPr lang="cs-CZ" sz="2000" dirty="0"/>
              <a:t>jsou zahrnuty jak </a:t>
            </a:r>
            <a:r>
              <a:rPr lang="cs-CZ" sz="2000" b="1" i="1" dirty="0"/>
              <a:t>mezinárodní obchodní aktivity</a:t>
            </a:r>
            <a:r>
              <a:rPr lang="cs-CZ" sz="2000" dirty="0"/>
              <a:t>, tak </a:t>
            </a:r>
            <a:r>
              <a:rPr lang="cs-CZ" sz="2000" b="1" i="1" dirty="0"/>
              <a:t>mezinárodní produkční aktivity</a:t>
            </a:r>
            <a:r>
              <a:rPr lang="cs-CZ" sz="2000" dirty="0"/>
              <a:t>. I když mezinárodní obchodní aktivity patří mezi nejznámější a nejvíce studované podnikatelské aktivity, tak mezinárodní produkční aktivity tvoří větší část (v hodnotovém vyjádření) všech mezinárodních podnikatelských </a:t>
            </a:r>
            <a:r>
              <a:rPr lang="cs-CZ" sz="2000" dirty="0" smtClean="0"/>
              <a:t>aktivit.</a:t>
            </a:r>
          </a:p>
          <a:p>
            <a:pPr algn="just"/>
            <a:r>
              <a:rPr lang="cs-CZ" sz="2000" dirty="0" smtClean="0"/>
              <a:t>Mezinárodní </a:t>
            </a:r>
            <a:r>
              <a:rPr lang="cs-CZ" sz="2000" dirty="0"/>
              <a:t>podnikatelské aktivity se svým principem neliší od podnikatelských aktivit na tuzemském trhu. </a:t>
            </a:r>
            <a:endParaRPr lang="cs-CZ" sz="2000" dirty="0" smtClean="0"/>
          </a:p>
          <a:p>
            <a:pPr algn="just"/>
            <a:r>
              <a:rPr lang="cs-CZ" sz="2000" dirty="0" smtClean="0"/>
              <a:t>Hlavním </a:t>
            </a:r>
            <a:r>
              <a:rPr lang="cs-CZ" sz="2000" dirty="0"/>
              <a:t>odlišením mezinárodních podnikatelských aktivit od tuzemských podnikatelských aktivit je jejich větší rizikovost a nákladovost, která je dána existencí tarifních bariér a nákladů spojených s rozdílností každého státu (jazyk, legislativa, kultura). </a:t>
            </a:r>
            <a:endParaRPr lang="cs-CZ" sz="20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Mezinárodní podnikatelské aktivity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106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51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/>
              <a:t>Další odlišností je míra flexibility a mobility výrobních faktorů, jako jsou kapitál a pracovní síla, při přechodu přes hranice státu.</a:t>
            </a:r>
          </a:p>
          <a:p>
            <a:pPr algn="just"/>
            <a:r>
              <a:rPr lang="cs-CZ" sz="2000" dirty="0" smtClean="0"/>
              <a:t>Teritoriem </a:t>
            </a:r>
            <a:r>
              <a:rPr lang="cs-CZ" sz="2000" dirty="0"/>
              <a:t>realizace mezinárodních podnikatelských aktivit je světové hospodářské prostředí (světová ekonomika).</a:t>
            </a:r>
          </a:p>
          <a:p>
            <a:pPr algn="just"/>
            <a:r>
              <a:rPr lang="cs-CZ" sz="2000" dirty="0" smtClean="0"/>
              <a:t>Mezinárodní </a:t>
            </a:r>
            <a:r>
              <a:rPr lang="cs-CZ" sz="2000" dirty="0"/>
              <a:t>podnikatelské aktivity můžeme rozdělit na operace „směřující dovnitř“ (vnitřní), operace „směřující ven“ (vnější) a „kooperativní </a:t>
            </a:r>
            <a:r>
              <a:rPr lang="cs-CZ" sz="2000" dirty="0" smtClean="0"/>
              <a:t>operace“.</a:t>
            </a:r>
          </a:p>
          <a:p>
            <a:pPr algn="just"/>
            <a:r>
              <a:rPr lang="cs-CZ" sz="2000" b="1" i="1" dirty="0" smtClean="0"/>
              <a:t>Vnitřní </a:t>
            </a:r>
            <a:r>
              <a:rPr lang="cs-CZ" sz="2000" b="1" i="1" dirty="0"/>
              <a:t>operace </a:t>
            </a:r>
            <a:r>
              <a:rPr lang="cs-CZ" sz="2000" dirty="0"/>
              <a:t>(kde patří např. import) můžeme také označit za pasivní zapojení podniku. </a:t>
            </a:r>
            <a:endParaRPr lang="cs-CZ" sz="2000" dirty="0" smtClean="0"/>
          </a:p>
          <a:p>
            <a:pPr algn="just"/>
            <a:r>
              <a:rPr lang="cs-CZ" sz="2000" b="1" i="1" dirty="0" smtClean="0"/>
              <a:t>Vnější </a:t>
            </a:r>
            <a:r>
              <a:rPr lang="cs-CZ" sz="2000" b="1" i="1" dirty="0"/>
              <a:t>operace </a:t>
            </a:r>
            <a:r>
              <a:rPr lang="cs-CZ" sz="2000" dirty="0"/>
              <a:t>(např. export, zahraniční joint venture) pak chápeme jako aktivní zapojení podniku do mezinárodního dění</a:t>
            </a:r>
            <a:r>
              <a:rPr lang="cs-CZ" sz="2000" dirty="0" smtClean="0"/>
              <a:t>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Mezinárodní podnikatelské aktivity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488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Internacionalizace podnikatelských aktivit nastává v důsledku rozhodnutí o zapojení podniku do mezinárodního </a:t>
            </a:r>
            <a:r>
              <a:rPr lang="cs-CZ" sz="1800" dirty="0" smtClean="0"/>
              <a:t>podnikání. </a:t>
            </a:r>
          </a:p>
          <a:p>
            <a:pPr algn="just"/>
            <a:r>
              <a:rPr lang="cs-CZ" sz="1800" dirty="0"/>
              <a:t>Proces internacionalizace podnikatelských aktivit představuje posloupnost kroků a aktivit, kterými podniky musí procházet, aby skutečně realizoval koncept mezinárodního podnikání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Z pohledu makroekonomického se termín internacionalizace, který se začal poprvé používat počátkem dvacátých let dvacátého století, objevuje v souvislosti s postupným nahrazováním imperialismus jako dominantního organizačního principu rámujícího přeshraniční interakce mezi tržními </a:t>
            </a:r>
            <a:r>
              <a:rPr lang="cs-CZ" sz="1800" dirty="0" smtClean="0"/>
              <a:t>ekonomikami.</a:t>
            </a:r>
          </a:p>
          <a:p>
            <a:pPr algn="just"/>
            <a:r>
              <a:rPr lang="cs-CZ" sz="1800" dirty="0"/>
              <a:t>Z pohledu mikroekonomické je internacionalizace podnikatelských aktivit chápána, </a:t>
            </a:r>
            <a:r>
              <a:rPr lang="cs-CZ" sz="1800" dirty="0" smtClean="0"/>
              <a:t>jako </a:t>
            </a:r>
            <a:r>
              <a:rPr lang="cs-CZ" sz="1800" dirty="0"/>
              <a:t>geografické šíření podnikatelských aktivit přes národní hranice </a:t>
            </a:r>
            <a:r>
              <a:rPr lang="cs-CZ" sz="1800" dirty="0" smtClean="0"/>
              <a:t>státu.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Internacionalizace podnikatelských aktivit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6709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34823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1800" b="1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Postup internacionalizace podnikatelských aktivit</a:t>
            </a:r>
            <a:endParaRPr 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323528" y="738457"/>
          <a:ext cx="7416824" cy="39610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0080">
                  <a:extLst>
                    <a:ext uri="{9D8B030D-6E8A-4147-A177-3AD203B41FA5}">
                      <a16:colId xmlns:a16="http://schemas.microsoft.com/office/drawing/2014/main" val="271269203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1865724055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385396257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385431993"/>
                    </a:ext>
                  </a:extLst>
                </a:gridCol>
                <a:gridCol w="1158762">
                  <a:extLst>
                    <a:ext uri="{9D8B030D-6E8A-4147-A177-3AD203B41FA5}">
                      <a16:colId xmlns:a16="http://schemas.microsoft.com/office/drawing/2014/main" val="522194446"/>
                    </a:ext>
                  </a:extLst>
                </a:gridCol>
                <a:gridCol w="392727">
                  <a:extLst>
                    <a:ext uri="{9D8B030D-6E8A-4147-A177-3AD203B41FA5}">
                      <a16:colId xmlns:a16="http://schemas.microsoft.com/office/drawing/2014/main" val="3213426446"/>
                    </a:ext>
                  </a:extLst>
                </a:gridCol>
                <a:gridCol w="392727">
                  <a:extLst>
                    <a:ext uri="{9D8B030D-6E8A-4147-A177-3AD203B41FA5}">
                      <a16:colId xmlns:a16="http://schemas.microsoft.com/office/drawing/2014/main" val="3494792340"/>
                    </a:ext>
                  </a:extLst>
                </a:gridCol>
              </a:tblGrid>
              <a:tr h="301036">
                <a:tc rowSpan="2"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>
                          <a:effectLst/>
                          <a:latin typeface="+mn-lt"/>
                        </a:rPr>
                        <a:t> </a:t>
                      </a:r>
                      <a:endParaRPr lang="cs-CZ" sz="1600" kern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14" marR="41914" marT="0" marB="0"/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>
                          <a:effectLst/>
                          <a:latin typeface="+mn-lt"/>
                        </a:rPr>
                        <a:t>Metoda vstupu</a:t>
                      </a:r>
                      <a:endParaRPr lang="cs-CZ" sz="1600" kern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14" marR="41914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 dirty="0">
                          <a:effectLst/>
                          <a:latin typeface="+mn-lt"/>
                        </a:rPr>
                        <a:t> </a:t>
                      </a:r>
                      <a:endParaRPr lang="cs-CZ" sz="1600" kern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98352353"/>
                  </a:ext>
                </a:extLst>
              </a:tr>
              <a:tr h="439609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>
                          <a:effectLst/>
                          <a:latin typeface="+mn-lt"/>
                        </a:rPr>
                        <a:t>Exportní metody</a:t>
                      </a:r>
                      <a:endParaRPr lang="cs-CZ" sz="1600" kern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14" marR="419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>
                          <a:effectLst/>
                          <a:latin typeface="+mn-lt"/>
                        </a:rPr>
                        <a:t>Smluvní metody</a:t>
                      </a:r>
                      <a:endParaRPr lang="cs-CZ" sz="1600" kern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14" marR="41914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>
                          <a:effectLst/>
                          <a:latin typeface="+mn-lt"/>
                        </a:rPr>
                        <a:t>Investiční metody</a:t>
                      </a:r>
                      <a:endParaRPr lang="cs-CZ" sz="1600" kern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14" marR="41914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>
                          <a:effectLst/>
                          <a:latin typeface="+mn-lt"/>
                        </a:rPr>
                        <a:t> </a:t>
                      </a:r>
                      <a:endParaRPr lang="cs-CZ" sz="1600" kern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42304852"/>
                  </a:ext>
                </a:extLst>
              </a:tr>
              <a:tr h="417965">
                <a:tc rowSpan="5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 dirty="0">
                          <a:effectLst/>
                          <a:latin typeface="+mn-lt"/>
                        </a:rPr>
                        <a:t>Zahraniční trh</a:t>
                      </a:r>
                      <a:endParaRPr lang="cs-CZ" sz="1600" kern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14" marR="41914" marT="0" marB="0" vert="vert27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>
                          <a:effectLst/>
                          <a:latin typeface="+mn-lt"/>
                        </a:rPr>
                        <a:t>Trh A</a:t>
                      </a:r>
                      <a:endParaRPr lang="cs-CZ" sz="1600" kern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14" marR="41914" marT="0" marB="0"/>
                </a:tc>
                <a:tc rowSpan="5">
                  <a:txBody>
                    <a:bodyPr/>
                    <a:lstStyle/>
                    <a:p>
                      <a:pPr marL="71755" marR="71755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 dirty="0">
                          <a:effectLst/>
                          <a:latin typeface="+mn-lt"/>
                        </a:rPr>
                        <a:t>  </a:t>
                      </a:r>
                      <a:r>
                        <a:rPr lang="cs-CZ" sz="1600" kern="1400" dirty="0" smtClean="0">
                          <a:effectLst/>
                          <a:latin typeface="+mn-lt"/>
                        </a:rPr>
                        <a:t>Růst </a:t>
                      </a:r>
                      <a:r>
                        <a:rPr lang="cs-CZ" sz="1600" kern="1400" dirty="0">
                          <a:effectLst/>
                          <a:latin typeface="+mn-lt"/>
                        </a:rPr>
                        <a:t>geografické </a:t>
                      </a:r>
                      <a:r>
                        <a:rPr lang="cs-CZ" sz="1600" kern="1400" dirty="0" smtClean="0">
                          <a:effectLst/>
                          <a:latin typeface="+mn-lt"/>
                        </a:rPr>
                        <a:t>diverzifikace</a:t>
                      </a:r>
                      <a:endParaRPr lang="cs-CZ" sz="1600" kern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14" marR="41914" marT="0" marB="0" vert="vert27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>
                          <a:effectLst/>
                          <a:latin typeface="+mn-lt"/>
                        </a:rPr>
                        <a:t>Růst tržní závazku</a:t>
                      </a:r>
                      <a:endParaRPr lang="cs-CZ" sz="1600" kern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14" marR="41914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>
                          <a:effectLst/>
                          <a:latin typeface="+mn-lt"/>
                        </a:rPr>
                        <a:t> </a:t>
                      </a:r>
                      <a:endParaRPr lang="cs-CZ" sz="1600" kern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43890848"/>
                  </a:ext>
                </a:extLst>
              </a:tr>
              <a:tr h="34200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>
                          <a:effectLst/>
                          <a:latin typeface="+mn-lt"/>
                        </a:rPr>
                        <a:t>Trh B</a:t>
                      </a:r>
                      <a:endParaRPr lang="cs-CZ" sz="1600" kern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14" marR="41914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cs-CZ" sz="1600" kern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14" marR="41914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>
                          <a:effectLst/>
                          <a:latin typeface="+mn-lt"/>
                        </a:rPr>
                        <a:t> </a:t>
                      </a:r>
                      <a:endParaRPr lang="cs-CZ" sz="1600" kern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14" marR="41914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5554837"/>
                  </a:ext>
                </a:extLst>
              </a:tr>
              <a:tr h="90887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>
                          <a:effectLst/>
                          <a:latin typeface="+mn-lt"/>
                        </a:rPr>
                        <a:t>Trh C</a:t>
                      </a:r>
                      <a:endParaRPr lang="cs-CZ" sz="1600" kern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14" marR="41914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cs-CZ" sz="1600" kern="1400" dirty="0">
                        <a:effectLst/>
                        <a:latin typeface="+mn-lt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 dirty="0" smtClean="0">
                          <a:effectLst/>
                          <a:latin typeface="+mn-lt"/>
                        </a:rPr>
                        <a:t>   postup </a:t>
                      </a:r>
                      <a:r>
                        <a:rPr lang="cs-CZ" sz="1600" kern="1400" dirty="0">
                          <a:effectLst/>
                          <a:latin typeface="+mn-lt"/>
                        </a:rPr>
                        <a:t>internacionalizace</a:t>
                      </a:r>
                      <a:endParaRPr lang="cs-CZ" sz="1600" kern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14" marR="41914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>
                          <a:effectLst/>
                          <a:latin typeface="+mn-lt"/>
                        </a:rPr>
                        <a:t> </a:t>
                      </a:r>
                      <a:endParaRPr lang="cs-CZ" sz="1600" kern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14" marR="41914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3269428"/>
                  </a:ext>
                </a:extLst>
              </a:tr>
              <a:tr h="102601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400">
                          <a:effectLst/>
                          <a:latin typeface="+mn-lt"/>
                        </a:rPr>
                        <a:t>.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400">
                          <a:effectLst/>
                          <a:latin typeface="+mn-lt"/>
                        </a:rPr>
                        <a:t>.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400">
                          <a:effectLst/>
                          <a:latin typeface="+mn-lt"/>
                        </a:rPr>
                        <a:t>.</a:t>
                      </a:r>
                      <a:endParaRPr lang="cs-CZ" sz="1600" kern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14" marR="41914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>
                          <a:effectLst/>
                          <a:latin typeface="+mn-lt"/>
                        </a:rPr>
                        <a:t> </a:t>
                      </a:r>
                      <a:endParaRPr lang="cs-CZ" sz="1600" kern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14" marR="41914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>
                          <a:effectLst/>
                          <a:latin typeface="+mn-lt"/>
                        </a:rPr>
                        <a:t> </a:t>
                      </a:r>
                      <a:endParaRPr lang="cs-CZ" sz="1600" kern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14" marR="41914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8281289"/>
                  </a:ext>
                </a:extLst>
              </a:tr>
              <a:tr h="34200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>
                          <a:effectLst/>
                          <a:latin typeface="+mn-lt"/>
                        </a:rPr>
                        <a:t>Trh N</a:t>
                      </a:r>
                      <a:endParaRPr lang="cs-CZ" sz="1600" kern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14" marR="41914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>
                          <a:effectLst/>
                          <a:latin typeface="+mn-lt"/>
                        </a:rPr>
                        <a:t> </a:t>
                      </a:r>
                      <a:endParaRPr lang="cs-CZ" sz="1600" kern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14" marR="41914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400" dirty="0">
                          <a:effectLst/>
                          <a:latin typeface="+mn-lt"/>
                        </a:rPr>
                        <a:t> </a:t>
                      </a:r>
                      <a:endParaRPr lang="cs-CZ" sz="1600" kern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14" marR="41914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9476952"/>
                  </a:ext>
                </a:extLst>
              </a:tr>
            </a:tbl>
          </a:graphicData>
        </a:graphic>
      </p:graphicFrame>
      <p:sp>
        <p:nvSpPr>
          <p:cNvPr id="4" name="AutoShape 2"/>
          <p:cNvSpPr>
            <a:spLocks noChangeShapeType="1"/>
          </p:cNvSpPr>
          <p:nvPr/>
        </p:nvSpPr>
        <p:spPr bwMode="auto">
          <a:xfrm>
            <a:off x="2771800" y="1923678"/>
            <a:ext cx="237172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3"/>
          <p:cNvSpPr>
            <a:spLocks noChangeShapeType="1"/>
          </p:cNvSpPr>
          <p:nvPr/>
        </p:nvSpPr>
        <p:spPr bwMode="auto">
          <a:xfrm>
            <a:off x="2769213" y="1946319"/>
            <a:ext cx="0" cy="16478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AutoShape 4"/>
          <p:cNvSpPr>
            <a:spLocks noChangeShapeType="1"/>
          </p:cNvSpPr>
          <p:nvPr/>
        </p:nvSpPr>
        <p:spPr bwMode="auto">
          <a:xfrm>
            <a:off x="2771800" y="1946319"/>
            <a:ext cx="2286000" cy="15811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3338513" y="13350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3338513" y="17922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99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94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Důvody ke vstupu podnikatelského subjektu na zahraniční trhy jsou různé a z velké míry se odvíjejí od cílů každého podniku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 smtClean="0"/>
              <a:t> </a:t>
            </a:r>
            <a:r>
              <a:rPr lang="cs-CZ" sz="1800" dirty="0" err="1"/>
              <a:t>Štrach</a:t>
            </a:r>
            <a:r>
              <a:rPr lang="cs-CZ" sz="1800" dirty="0"/>
              <a:t> (2009) uvádí dvě skupiny důvodů pro expanzi podniku na zahraniční trhy, a to </a:t>
            </a:r>
            <a:endParaRPr lang="cs-CZ" sz="1800" dirty="0" smtClean="0"/>
          </a:p>
          <a:p>
            <a:pPr lvl="1" algn="just"/>
            <a:r>
              <a:rPr lang="cs-CZ" sz="1800" dirty="0" smtClean="0"/>
              <a:t>aktivní </a:t>
            </a:r>
            <a:r>
              <a:rPr lang="cs-CZ" sz="1800" dirty="0"/>
              <a:t>motivační důvody (nazývané také jako ofenzivní</a:t>
            </a:r>
            <a:r>
              <a:rPr lang="cs-CZ" sz="1800" dirty="0" smtClean="0"/>
              <a:t>); </a:t>
            </a:r>
            <a:endParaRPr lang="cs-CZ" sz="1800" dirty="0"/>
          </a:p>
          <a:p>
            <a:pPr lvl="1" algn="just"/>
            <a:r>
              <a:rPr lang="cs-CZ" sz="1800" dirty="0" smtClean="0"/>
              <a:t>pasivní </a:t>
            </a:r>
            <a:r>
              <a:rPr lang="cs-CZ" sz="1800" dirty="0"/>
              <a:t>motivační důvody. 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1800" dirty="0"/>
              <a:t>Podle Kulhavého (1992) jsou motivy podniku k internacionalizaci podnikatelských </a:t>
            </a:r>
            <a:r>
              <a:rPr lang="cs-CZ" sz="1800" dirty="0" smtClean="0"/>
              <a:t>aktivit:</a:t>
            </a:r>
          </a:p>
          <a:p>
            <a:pPr lvl="1" algn="just"/>
            <a:r>
              <a:rPr lang="cs-CZ" sz="1800" dirty="0"/>
              <a:t>ekonomického charakteru; </a:t>
            </a:r>
          </a:p>
          <a:p>
            <a:pPr lvl="1" algn="just"/>
            <a:r>
              <a:rPr lang="cs-CZ" sz="1800" dirty="0"/>
              <a:t>mimoekonomického charakteru. 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1800" dirty="0" smtClean="0"/>
              <a:t>Ať </a:t>
            </a:r>
            <a:r>
              <a:rPr lang="cs-CZ" sz="1800" dirty="0"/>
              <a:t>už jsou motivy podniku ke vstupu na zahraniční trhy jakékoliv, musí si podnik uvědomit, že tento krok nepřináší pouze podnikatelské příležitosti, ale i rizika, která jsou úzce spojena se zahraniční </a:t>
            </a:r>
            <a:r>
              <a:rPr lang="cs-CZ" sz="1800" dirty="0" smtClean="0"/>
              <a:t>expanzí.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Důvody k internacionalizaci podnikatelských aktivit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696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940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Rizikovost mezinárodních </a:t>
            </a:r>
            <a:r>
              <a:rPr lang="cs-CZ" sz="1800" dirty="0" smtClean="0"/>
              <a:t>aktivit zostřila </a:t>
            </a:r>
            <a:r>
              <a:rPr lang="cs-CZ" sz="1800" dirty="0"/>
              <a:t>zvláště v průběhu posledních desetiletí v souvislosti s dynamikou ekonomické vývoje, politickými přeměnami a propojením trhů v důsledku procesu globalizace. </a:t>
            </a:r>
            <a:endParaRPr lang="cs-CZ" sz="1800" dirty="0" smtClean="0"/>
          </a:p>
          <a:p>
            <a:pPr algn="just"/>
            <a:r>
              <a:rPr lang="cs-CZ" sz="1800" dirty="0" smtClean="0"/>
              <a:t>Směrodatným </a:t>
            </a:r>
            <a:r>
              <a:rPr lang="cs-CZ" sz="1800" dirty="0"/>
              <a:t>pro ekonomické rozhodování je vliv rizika na celkový ekonomický výsledek podnikatelského subjektu. </a:t>
            </a:r>
            <a:endParaRPr lang="cs-CZ" sz="1800" dirty="0" smtClean="0"/>
          </a:p>
          <a:p>
            <a:pPr algn="just"/>
            <a:r>
              <a:rPr lang="cs-CZ" sz="1800" dirty="0" smtClean="0"/>
              <a:t>Rizika </a:t>
            </a:r>
            <a:r>
              <a:rPr lang="cs-CZ" sz="1800" dirty="0"/>
              <a:t>spojená s expanzí na zahraniční trhy představují poměrně početnou skupinu, která bývá členěna z různých </a:t>
            </a:r>
            <a:r>
              <a:rPr lang="cs-CZ" sz="1800" dirty="0" smtClean="0"/>
              <a:t>pohledů:</a:t>
            </a:r>
          </a:p>
          <a:p>
            <a:pPr lvl="1" algn="just"/>
            <a:r>
              <a:rPr lang="cs-CZ" sz="1800" dirty="0" smtClean="0"/>
              <a:t>rizika </a:t>
            </a:r>
            <a:r>
              <a:rPr lang="cs-CZ" sz="1800" dirty="0"/>
              <a:t>podle příčin vzniku (rizika tržní, cenová, odbytová, inflační, obchodněpolitická, politická a další</a:t>
            </a:r>
            <a:r>
              <a:rPr lang="cs-CZ" sz="1800" dirty="0" smtClean="0"/>
              <a:t>.); </a:t>
            </a:r>
          </a:p>
          <a:p>
            <a:pPr lvl="1" algn="just"/>
            <a:r>
              <a:rPr lang="cs-CZ" sz="1800" dirty="0" smtClean="0"/>
              <a:t>rizika </a:t>
            </a:r>
            <a:r>
              <a:rPr lang="cs-CZ" sz="1800" dirty="0"/>
              <a:t>podle procesů, ve kterých se rizika projevují (rizika obchodní, přepravní, úvěrová, investiční a další</a:t>
            </a:r>
            <a:r>
              <a:rPr lang="cs-CZ" sz="1800" dirty="0" smtClean="0"/>
              <a:t>);</a:t>
            </a:r>
          </a:p>
          <a:p>
            <a:pPr lvl="1" algn="just"/>
            <a:r>
              <a:rPr lang="cs-CZ" sz="1800" dirty="0" smtClean="0"/>
              <a:t> </a:t>
            </a:r>
            <a:r>
              <a:rPr lang="cs-CZ" sz="1800" dirty="0"/>
              <a:t>rizika podle subjektu potenciálního selhání (rizika banky, klienta apod.). </a:t>
            </a:r>
            <a:endParaRPr lang="cs-CZ" sz="1800" dirty="0" smtClean="0"/>
          </a:p>
          <a:p>
            <a:pPr algn="just"/>
            <a:r>
              <a:rPr lang="cs-CZ" sz="1800" dirty="0" smtClean="0"/>
              <a:t>Mezi </a:t>
            </a:r>
            <a:r>
              <a:rPr lang="cs-CZ" sz="1800" dirty="0"/>
              <a:t>jednotlivými druhy rizik existují úzké vazby a souvislosti.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sz="2200" dirty="0" smtClean="0"/>
              <a:t>Rizika spojená s mezinárodními podnikatelskými aktivitami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83537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9558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/>
              <a:t>Vytvářet sdílenou vizi.</a:t>
            </a:r>
          </a:p>
          <a:p>
            <a:pPr algn="just"/>
            <a:r>
              <a:rPr lang="cs-CZ" sz="2000" dirty="0" smtClean="0"/>
              <a:t>Vytvořit a přijmout zdravou stupnici etických hodnot.</a:t>
            </a:r>
          </a:p>
          <a:p>
            <a:pPr algn="just"/>
            <a:r>
              <a:rPr lang="cs-CZ" sz="2000" dirty="0" smtClean="0"/>
              <a:t>Rozvíjet lidi a delegovat na ně pravomoci.</a:t>
            </a:r>
          </a:p>
          <a:p>
            <a:pPr algn="just"/>
            <a:r>
              <a:rPr lang="cs-CZ" sz="2000" dirty="0" smtClean="0"/>
              <a:t>Disponovat emocionální sebedůvěrou.</a:t>
            </a:r>
          </a:p>
          <a:p>
            <a:pPr algn="just"/>
            <a:r>
              <a:rPr lang="cs-CZ" sz="2000" dirty="0" smtClean="0"/>
              <a:t>Přijímat změny.</a:t>
            </a:r>
          </a:p>
          <a:p>
            <a:pPr algn="just"/>
            <a:r>
              <a:rPr lang="cs-CZ" sz="2000" dirty="0" smtClean="0"/>
              <a:t>Efektivní komunikační dovednosti.</a:t>
            </a:r>
          </a:p>
          <a:p>
            <a:pPr algn="just"/>
            <a:r>
              <a:rPr lang="cs-CZ" sz="2000" dirty="0" smtClean="0"/>
              <a:t>Myslet v globálním kontextu a dokázat stanovit jasné priority.</a:t>
            </a:r>
          </a:p>
          <a:p>
            <a:pPr algn="just"/>
            <a:endParaRPr lang="cs-CZ" sz="20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Požadavky na manažery v mezinárodním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659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190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Mezinárodní management</a:t>
            </a:r>
            <a:r>
              <a:rPr lang="cs-CZ" sz="1800" dirty="0"/>
              <a:t> </a:t>
            </a:r>
            <a:r>
              <a:rPr lang="cs-CZ" sz="1800" dirty="0" smtClean="0"/>
              <a:t>představuje proces </a:t>
            </a:r>
            <a:r>
              <a:rPr lang="cs-CZ" sz="1800" dirty="0"/>
              <a:t>aplikace manažerských konceptů a technik v </a:t>
            </a:r>
            <a:r>
              <a:rPr lang="cs-CZ" sz="1800" dirty="0" smtClean="0"/>
              <a:t>mezinárodním </a:t>
            </a:r>
            <a:r>
              <a:rPr lang="cs-CZ" sz="1800" dirty="0"/>
              <a:t>prostředí.  </a:t>
            </a:r>
            <a:endParaRPr lang="cs-CZ" sz="1800" dirty="0" smtClean="0"/>
          </a:p>
          <a:p>
            <a:pPr algn="just"/>
            <a:r>
              <a:rPr lang="cs-CZ" sz="1800" dirty="0" smtClean="0"/>
              <a:t>Mezinárodní management představuje část nauky o managementu, která se zabývá procesem plánování, organizování, vedení a kontroly lidí pracujících v organizaci provádějící operace na mezinárodní bázi s cílem dosáhnout stanovených cílů. Mezinárodní management se zabývá vedením mezinárodních podniků, ve kterých globální management a interkulturní kompetence vedoucích pracovníků hrají významnou roli. Vznik této oblasti je spojen s rozvojem procesu internacionalizace, který vyžaduje volný pohyb pracovníků mezi regiony a státy.</a:t>
            </a:r>
          </a:p>
          <a:p>
            <a:pPr algn="just"/>
            <a:r>
              <a:rPr lang="cs-CZ" sz="1800" dirty="0" smtClean="0"/>
              <a:t>Mezinárodní management se snaží pochopit rozdíly a specifika mezinárodního podnikatelského prostředí (jako jsou kulturní, politické a ekonomické), se kterými se manažeři setkávají při řízení mezinárodních aktivit podnikatelských subjektů.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Podstata mezinárodního managementu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7977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4355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/>
              <a:t>V souvislosti s manažerským týmem a jeho charakteristikami je nutno zmínit manažerský styl používaný pro internacionalizaci podnikatelských aktivit. </a:t>
            </a:r>
            <a:endParaRPr lang="cs-CZ" sz="2000" dirty="0" smtClean="0"/>
          </a:p>
          <a:p>
            <a:pPr algn="just"/>
            <a:r>
              <a:rPr lang="cs-CZ" sz="2000" dirty="0" smtClean="0"/>
              <a:t>Model </a:t>
            </a:r>
            <a:r>
              <a:rPr lang="cs-CZ" sz="2000" dirty="0"/>
              <a:t>EPRG, jehož autorem je </a:t>
            </a:r>
            <a:r>
              <a:rPr lang="cs-CZ" sz="2000" dirty="0" err="1"/>
              <a:t>Howard</a:t>
            </a:r>
            <a:r>
              <a:rPr lang="cs-CZ" sz="2000" dirty="0"/>
              <a:t> </a:t>
            </a:r>
            <a:r>
              <a:rPr lang="cs-CZ" sz="2000" dirty="0" err="1"/>
              <a:t>Pelmutter</a:t>
            </a:r>
            <a:r>
              <a:rPr lang="cs-CZ" sz="2000" dirty="0"/>
              <a:t>, vychází z předpokladu, že rozhodování o internacionalizaci podnikatelských aktivit záleží do značné míry na podnikové kultuře, na sdílených podnikových hodnotách i na manažerském stylu. </a:t>
            </a:r>
            <a:endParaRPr lang="cs-CZ" sz="2000" dirty="0" smtClean="0"/>
          </a:p>
          <a:p>
            <a:pPr algn="just"/>
            <a:r>
              <a:rPr lang="cs-CZ" sz="2000" dirty="0" smtClean="0"/>
              <a:t>Na </a:t>
            </a:r>
            <a:r>
              <a:rPr lang="cs-CZ" sz="2000" dirty="0"/>
              <a:t>základě tohoto předpokladu autor modelu definoval hlavní manažerské styly používané na zahraničních trzích – etnocentrický, polycentrický a </a:t>
            </a:r>
            <a:r>
              <a:rPr lang="cs-CZ" sz="2000" dirty="0" smtClean="0"/>
              <a:t>geocentrický. </a:t>
            </a:r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552728" cy="507703"/>
          </a:xfrm>
        </p:spPr>
        <p:txBody>
          <a:bodyPr/>
          <a:lstStyle/>
          <a:p>
            <a:r>
              <a:rPr lang="cs-CZ" dirty="0" smtClean="0"/>
              <a:t>Manažerské přístupy k řízení nadnárodních podniků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084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4355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b="1" dirty="0"/>
              <a:t>Etnocentrický manažerský styl</a:t>
            </a:r>
            <a:r>
              <a:rPr lang="cs-CZ" sz="2000" dirty="0"/>
              <a:t> je typický pro podniky ze zemí s velkým vnitřním trhem, které se zaměřují na tuzemský trh. </a:t>
            </a:r>
            <a:endParaRPr lang="cs-CZ" sz="2000" dirty="0" smtClean="0"/>
          </a:p>
          <a:p>
            <a:pPr algn="just"/>
            <a:r>
              <a:rPr lang="cs-CZ" sz="2000" dirty="0" smtClean="0"/>
              <a:t>Tyto </a:t>
            </a:r>
            <a:r>
              <a:rPr lang="cs-CZ" sz="2000" dirty="0"/>
              <a:t>podniky obvykle vstupují na trhy kulturně blízké, na nichž není potřeba příliš měnit podnikovou strategii. </a:t>
            </a:r>
            <a:endParaRPr lang="cs-CZ" sz="2000" dirty="0" smtClean="0"/>
          </a:p>
          <a:p>
            <a:pPr algn="just"/>
            <a:r>
              <a:rPr lang="cs-CZ" sz="2000" dirty="0" smtClean="0"/>
              <a:t>Internacionalizace </a:t>
            </a:r>
            <a:r>
              <a:rPr lang="cs-CZ" sz="2000" dirty="0"/>
              <a:t>podnikatelských aktivit pro tyto podniky je pouhou nutností po dosažení maximálního tržního podílu na tuzemském trhu. </a:t>
            </a:r>
            <a:endParaRPr lang="cs-CZ" sz="2000" dirty="0" smtClean="0"/>
          </a:p>
          <a:p>
            <a:pPr algn="just"/>
            <a:r>
              <a:rPr lang="cs-CZ" sz="2000" dirty="0" smtClean="0"/>
              <a:t>Etnocentrický </a:t>
            </a:r>
            <a:r>
              <a:rPr lang="cs-CZ" sz="2000" dirty="0"/>
              <a:t>přístup nerespektuje odlišnosti zahraničních trhů a prosazuje vlastní manažerských styl v zahraničí. </a:t>
            </a:r>
            <a:endParaRPr lang="cs-CZ" sz="2000" dirty="0" smtClean="0"/>
          </a:p>
          <a:p>
            <a:pPr algn="just"/>
            <a:r>
              <a:rPr lang="cs-CZ" sz="2000" dirty="0" smtClean="0"/>
              <a:t>Mateřský </a:t>
            </a:r>
            <a:r>
              <a:rPr lang="cs-CZ" sz="2000" dirty="0"/>
              <a:t>podnik má dominantní postavení a míra samostatnosti zahraničních dceřiných společností je značně </a:t>
            </a:r>
            <a:r>
              <a:rPr lang="cs-CZ" sz="2000" dirty="0" smtClean="0"/>
              <a:t>omezena.</a:t>
            </a:r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552728" cy="507703"/>
          </a:xfrm>
        </p:spPr>
        <p:txBody>
          <a:bodyPr/>
          <a:lstStyle/>
          <a:p>
            <a:r>
              <a:rPr lang="cs-CZ" dirty="0" smtClean="0"/>
              <a:t>Manažerské přístupy k řízení nadnárodních podniků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913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4355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b="1" dirty="0"/>
              <a:t>Etnocentrický manažerský </a:t>
            </a:r>
            <a:r>
              <a:rPr lang="cs-CZ" sz="2000" b="1" dirty="0" smtClean="0"/>
              <a:t>styl</a:t>
            </a:r>
          </a:p>
          <a:p>
            <a:pPr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552728" cy="507703"/>
          </a:xfrm>
        </p:spPr>
        <p:txBody>
          <a:bodyPr/>
          <a:lstStyle/>
          <a:p>
            <a:r>
              <a:rPr lang="cs-CZ" dirty="0" smtClean="0"/>
              <a:t>Manažerské přístupy k řízení nadnárodních podniků</a:t>
            </a:r>
            <a:endParaRPr lang="cs-CZ" dirty="0"/>
          </a:p>
        </p:txBody>
      </p:sp>
      <p:sp>
        <p:nvSpPr>
          <p:cNvPr id="5" name="Ovál 4"/>
          <p:cNvSpPr>
            <a:spLocks noChangeArrowheads="1"/>
          </p:cNvSpPr>
          <p:nvPr/>
        </p:nvSpPr>
        <p:spPr bwMode="auto">
          <a:xfrm>
            <a:off x="4299131" y="3607535"/>
            <a:ext cx="742950" cy="7048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/>
          </a:p>
        </p:txBody>
      </p:sp>
      <p:sp>
        <p:nvSpPr>
          <p:cNvPr id="6" name="Ovál 5"/>
          <p:cNvSpPr>
            <a:spLocks noChangeArrowheads="1"/>
          </p:cNvSpPr>
          <p:nvPr/>
        </p:nvSpPr>
        <p:spPr bwMode="auto">
          <a:xfrm>
            <a:off x="2653030" y="3079227"/>
            <a:ext cx="742950" cy="7048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/>
          </a:p>
        </p:txBody>
      </p:sp>
      <p:sp>
        <p:nvSpPr>
          <p:cNvPr id="7" name="Ovál 6"/>
          <p:cNvSpPr>
            <a:spLocks noChangeArrowheads="1"/>
          </p:cNvSpPr>
          <p:nvPr/>
        </p:nvSpPr>
        <p:spPr bwMode="auto">
          <a:xfrm>
            <a:off x="3092619" y="1395842"/>
            <a:ext cx="742950" cy="7048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/>
          </a:p>
        </p:txBody>
      </p:sp>
      <p:sp>
        <p:nvSpPr>
          <p:cNvPr id="8" name="Ovál 7"/>
          <p:cNvSpPr>
            <a:spLocks noChangeArrowheads="1"/>
          </p:cNvSpPr>
          <p:nvPr/>
        </p:nvSpPr>
        <p:spPr bwMode="auto">
          <a:xfrm>
            <a:off x="5507399" y="3124835"/>
            <a:ext cx="742950" cy="7048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/>
          </a:p>
        </p:txBody>
      </p:sp>
      <p:sp>
        <p:nvSpPr>
          <p:cNvPr id="9" name="Ovál 8"/>
          <p:cNvSpPr>
            <a:spLocks noChangeArrowheads="1"/>
          </p:cNvSpPr>
          <p:nvPr/>
        </p:nvSpPr>
        <p:spPr bwMode="auto">
          <a:xfrm>
            <a:off x="5507399" y="1615814"/>
            <a:ext cx="742950" cy="7048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/>
          </a:p>
        </p:txBody>
      </p:sp>
      <p:sp>
        <p:nvSpPr>
          <p:cNvPr id="2" name="Textové pole 136"/>
          <p:cNvSpPr txBox="1">
            <a:spLocks noChangeArrowheads="1"/>
          </p:cNvSpPr>
          <p:nvPr/>
        </p:nvSpPr>
        <p:spPr bwMode="auto">
          <a:xfrm>
            <a:off x="4164951" y="2366935"/>
            <a:ext cx="952500" cy="6572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mateřský podnik</a:t>
            </a:r>
            <a:endParaRPr kumimoji="0" lang="cs-CZ" alt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" name="Ovál 10"/>
          <p:cNvSpPr>
            <a:spLocks noChangeArrowheads="1"/>
          </p:cNvSpPr>
          <p:nvPr/>
        </p:nvSpPr>
        <p:spPr bwMode="auto">
          <a:xfrm>
            <a:off x="4308896" y="930068"/>
            <a:ext cx="742950" cy="7048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/>
          </a:p>
        </p:txBody>
      </p:sp>
      <p:sp>
        <p:nvSpPr>
          <p:cNvPr id="4" name="Textové pole 143"/>
          <p:cNvSpPr txBox="1">
            <a:spLocks noChangeArrowheads="1"/>
          </p:cNvSpPr>
          <p:nvPr/>
        </p:nvSpPr>
        <p:spPr bwMode="auto">
          <a:xfrm>
            <a:off x="5663882" y="1792026"/>
            <a:ext cx="447675" cy="3524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DS</a:t>
            </a:r>
            <a:endParaRPr kumimoji="0" lang="cs-CZ" altLang="cs-CZ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" name="Textové pole 128"/>
          <p:cNvSpPr txBox="1">
            <a:spLocks noChangeArrowheads="1"/>
          </p:cNvSpPr>
          <p:nvPr/>
        </p:nvSpPr>
        <p:spPr bwMode="auto">
          <a:xfrm>
            <a:off x="5663882" y="3284590"/>
            <a:ext cx="447675" cy="3524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DS</a:t>
            </a:r>
            <a:endParaRPr kumimoji="0" lang="cs-CZ" altLang="cs-CZ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" name="Textové pole 126"/>
          <p:cNvSpPr txBox="1">
            <a:spLocks noChangeArrowheads="1"/>
          </p:cNvSpPr>
          <p:nvPr/>
        </p:nvSpPr>
        <p:spPr bwMode="auto">
          <a:xfrm>
            <a:off x="2868781" y="3280373"/>
            <a:ext cx="447675" cy="3524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DS</a:t>
            </a:r>
            <a:endParaRPr kumimoji="0" lang="cs-CZ" altLang="cs-CZ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" name="Textové pole 131"/>
          <p:cNvSpPr txBox="1">
            <a:spLocks noChangeArrowheads="1"/>
          </p:cNvSpPr>
          <p:nvPr/>
        </p:nvSpPr>
        <p:spPr bwMode="auto">
          <a:xfrm>
            <a:off x="4435190" y="3737707"/>
            <a:ext cx="447675" cy="3524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DS</a:t>
            </a:r>
            <a:endParaRPr kumimoji="0" lang="cs-CZ" alt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" name="Textové pole 138"/>
          <p:cNvSpPr txBox="1">
            <a:spLocks noChangeArrowheads="1"/>
          </p:cNvSpPr>
          <p:nvPr/>
        </p:nvSpPr>
        <p:spPr bwMode="auto">
          <a:xfrm>
            <a:off x="4435190" y="1100699"/>
            <a:ext cx="447675" cy="3524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DS</a:t>
            </a:r>
            <a:endParaRPr kumimoji="0" lang="cs-CZ" altLang="cs-CZ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" name="Textové pole 139"/>
          <p:cNvSpPr txBox="1">
            <a:spLocks noChangeArrowheads="1"/>
          </p:cNvSpPr>
          <p:nvPr/>
        </p:nvSpPr>
        <p:spPr bwMode="auto">
          <a:xfrm>
            <a:off x="3240256" y="1547924"/>
            <a:ext cx="447675" cy="3524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DS</a:t>
            </a:r>
            <a:endParaRPr kumimoji="0" lang="cs-CZ" alt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8" name="Přímá spojnice se šipkou 17"/>
          <p:cNvCxnSpPr>
            <a:cxnSpLocks noChangeShapeType="1"/>
          </p:cNvCxnSpPr>
          <p:nvPr/>
        </p:nvCxnSpPr>
        <p:spPr bwMode="auto">
          <a:xfrm flipV="1">
            <a:off x="4680371" y="1740218"/>
            <a:ext cx="0" cy="4476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Přímá spojnice se šipkou 18"/>
          <p:cNvCxnSpPr>
            <a:cxnSpLocks noChangeShapeType="1"/>
          </p:cNvCxnSpPr>
          <p:nvPr/>
        </p:nvCxnSpPr>
        <p:spPr bwMode="auto">
          <a:xfrm>
            <a:off x="5146856" y="3034717"/>
            <a:ext cx="381000" cy="8953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Přímá spojnice se šipkou 19"/>
          <p:cNvCxnSpPr>
            <a:cxnSpLocks noChangeShapeType="1"/>
          </p:cNvCxnSpPr>
          <p:nvPr/>
        </p:nvCxnSpPr>
        <p:spPr bwMode="auto">
          <a:xfrm>
            <a:off x="4680371" y="3124252"/>
            <a:ext cx="0" cy="28003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Přímá spojnice se šipkou 20"/>
          <p:cNvCxnSpPr>
            <a:cxnSpLocks noChangeShapeType="1"/>
          </p:cNvCxnSpPr>
          <p:nvPr/>
        </p:nvCxnSpPr>
        <p:spPr bwMode="auto">
          <a:xfrm flipV="1">
            <a:off x="5174410" y="2320664"/>
            <a:ext cx="305435" cy="2095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Přímá spojnice se šipkou 21"/>
          <p:cNvCxnSpPr>
            <a:cxnSpLocks noChangeShapeType="1"/>
          </p:cNvCxnSpPr>
          <p:nvPr/>
        </p:nvCxnSpPr>
        <p:spPr bwMode="auto">
          <a:xfrm flipH="1" flipV="1">
            <a:off x="3632851" y="2144722"/>
            <a:ext cx="418465" cy="3524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Přímá spojnice se šipkou 22"/>
          <p:cNvCxnSpPr>
            <a:cxnSpLocks noChangeShapeType="1"/>
          </p:cNvCxnSpPr>
          <p:nvPr/>
        </p:nvCxnSpPr>
        <p:spPr bwMode="auto">
          <a:xfrm flipH="1">
            <a:off x="3423693" y="3020070"/>
            <a:ext cx="552450" cy="1428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5" name="Rectangle 28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898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4355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2000" b="1" dirty="0"/>
              <a:t>Podniky s polycentrickým manažerským stylem</a:t>
            </a:r>
            <a:r>
              <a:rPr lang="cs-CZ" sz="2000" dirty="0"/>
              <a:t> se snaží maximálně přizpůsobit podmínkám zahraničních trhů ve všech směrech. </a:t>
            </a:r>
            <a:endParaRPr lang="cs-CZ" sz="2000" dirty="0" smtClean="0"/>
          </a:p>
          <a:p>
            <a:pPr lvl="0" algn="just"/>
            <a:r>
              <a:rPr lang="cs-CZ" sz="2000" dirty="0" smtClean="0"/>
              <a:t>Dceřiné </a:t>
            </a:r>
            <a:r>
              <a:rPr lang="cs-CZ" sz="2000" dirty="0"/>
              <a:t>společnosti působí jako samostatné podnikatelské jednotky v cílových zemích, mají velké rozhodovací pravomoci, realizují vlastní podnikatelskou strategii, včetně pravomocí v oblasti finančního </a:t>
            </a:r>
            <a:r>
              <a:rPr lang="cs-CZ" sz="2000" dirty="0" smtClean="0"/>
              <a:t>řízení. </a:t>
            </a:r>
          </a:p>
          <a:p>
            <a:pPr lvl="0" algn="just"/>
            <a:r>
              <a:rPr lang="cs-CZ" sz="2000" dirty="0" smtClean="0"/>
              <a:t>Vytvořený </a:t>
            </a:r>
            <a:r>
              <a:rPr lang="cs-CZ" sz="2000" dirty="0"/>
              <a:t>zisk obvykle je plně reinvestován v zemi, kde dceřiná společnost podniká.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552728" cy="507703"/>
          </a:xfrm>
        </p:spPr>
        <p:txBody>
          <a:bodyPr/>
          <a:lstStyle/>
          <a:p>
            <a:r>
              <a:rPr lang="cs-CZ" dirty="0" smtClean="0"/>
              <a:t>Manažerské přístupy k řízení nadnárodních podniků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397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531590" y="800374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cs-CZ" sz="2000" b="1" dirty="0"/>
              <a:t>Podniky s polycentrickým manažerským </a:t>
            </a:r>
            <a:r>
              <a:rPr lang="cs-CZ" sz="2000" b="1" dirty="0" smtClean="0"/>
              <a:t>stylem</a:t>
            </a:r>
          </a:p>
          <a:p>
            <a:pPr lvl="0" algn="just"/>
            <a:endParaRPr lang="cs-CZ" sz="2000" b="1" dirty="0" smtClean="0"/>
          </a:p>
          <a:p>
            <a:pPr lvl="0"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552728" cy="507703"/>
          </a:xfrm>
        </p:spPr>
        <p:txBody>
          <a:bodyPr/>
          <a:lstStyle/>
          <a:p>
            <a:r>
              <a:rPr lang="cs-CZ" dirty="0" smtClean="0"/>
              <a:t>Manažerské přístupy k řízení nadnárodních podniků</a:t>
            </a:r>
            <a:endParaRPr lang="cs-CZ" dirty="0"/>
          </a:p>
        </p:txBody>
      </p:sp>
      <p:sp>
        <p:nvSpPr>
          <p:cNvPr id="5" name="Ovál 4"/>
          <p:cNvSpPr>
            <a:spLocks noChangeArrowheads="1"/>
          </p:cNvSpPr>
          <p:nvPr/>
        </p:nvSpPr>
        <p:spPr bwMode="auto">
          <a:xfrm>
            <a:off x="4051852" y="3538718"/>
            <a:ext cx="742950" cy="7048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 sz="1400" dirty="0"/>
          </a:p>
        </p:txBody>
      </p:sp>
      <p:sp>
        <p:nvSpPr>
          <p:cNvPr id="6" name="Ovál 5"/>
          <p:cNvSpPr>
            <a:spLocks noChangeArrowheads="1"/>
          </p:cNvSpPr>
          <p:nvPr/>
        </p:nvSpPr>
        <p:spPr bwMode="auto">
          <a:xfrm>
            <a:off x="4093393" y="1159578"/>
            <a:ext cx="742950" cy="7048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/>
          </a:p>
        </p:txBody>
      </p:sp>
      <p:sp>
        <p:nvSpPr>
          <p:cNvPr id="7" name="Ovál 6"/>
          <p:cNvSpPr>
            <a:spLocks noChangeArrowheads="1"/>
          </p:cNvSpPr>
          <p:nvPr/>
        </p:nvSpPr>
        <p:spPr bwMode="auto">
          <a:xfrm>
            <a:off x="2787893" y="2846689"/>
            <a:ext cx="742950" cy="7048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/>
          </a:p>
        </p:txBody>
      </p:sp>
      <p:sp>
        <p:nvSpPr>
          <p:cNvPr id="8" name="Ovál 7"/>
          <p:cNvSpPr>
            <a:spLocks noChangeArrowheads="1"/>
          </p:cNvSpPr>
          <p:nvPr/>
        </p:nvSpPr>
        <p:spPr bwMode="auto">
          <a:xfrm>
            <a:off x="2987824" y="1758611"/>
            <a:ext cx="742950" cy="7048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/>
          </a:p>
        </p:txBody>
      </p:sp>
      <p:sp>
        <p:nvSpPr>
          <p:cNvPr id="9" name="Ovál 8"/>
          <p:cNvSpPr>
            <a:spLocks noChangeArrowheads="1"/>
          </p:cNvSpPr>
          <p:nvPr/>
        </p:nvSpPr>
        <p:spPr bwMode="auto">
          <a:xfrm>
            <a:off x="5441750" y="1863868"/>
            <a:ext cx="742950" cy="7048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/>
          </a:p>
        </p:txBody>
      </p:sp>
      <p:sp>
        <p:nvSpPr>
          <p:cNvPr id="11" name="Ovál 10"/>
          <p:cNvSpPr>
            <a:spLocks noChangeArrowheads="1"/>
          </p:cNvSpPr>
          <p:nvPr/>
        </p:nvSpPr>
        <p:spPr bwMode="auto">
          <a:xfrm>
            <a:off x="5383188" y="3217863"/>
            <a:ext cx="742950" cy="7048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/>
          </a:p>
        </p:txBody>
      </p:sp>
      <p:sp>
        <p:nvSpPr>
          <p:cNvPr id="2" name="Textové pole 119"/>
          <p:cNvSpPr txBox="1">
            <a:spLocks noChangeArrowheads="1"/>
          </p:cNvSpPr>
          <p:nvPr/>
        </p:nvSpPr>
        <p:spPr bwMode="auto">
          <a:xfrm>
            <a:off x="4047525" y="2467631"/>
            <a:ext cx="952500" cy="6572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mateřský podnik</a:t>
            </a:r>
            <a:endParaRPr kumimoji="0" lang="cs-CZ" alt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" name="Textové pole 124"/>
          <p:cNvSpPr txBox="1">
            <a:spLocks noChangeArrowheads="1"/>
          </p:cNvSpPr>
          <p:nvPr/>
        </p:nvSpPr>
        <p:spPr bwMode="auto">
          <a:xfrm>
            <a:off x="4299937" y="1291406"/>
            <a:ext cx="447675" cy="3524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DS</a:t>
            </a:r>
            <a:endParaRPr kumimoji="0" lang="cs-CZ" altLang="cs-CZ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" name="Textové pole 115"/>
          <p:cNvSpPr txBox="1">
            <a:spLocks noChangeArrowheads="1"/>
          </p:cNvSpPr>
          <p:nvPr/>
        </p:nvSpPr>
        <p:spPr bwMode="auto">
          <a:xfrm>
            <a:off x="2935530" y="2963506"/>
            <a:ext cx="447675" cy="3524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DS</a:t>
            </a:r>
            <a:endParaRPr kumimoji="0" lang="cs-CZ" altLang="cs-CZ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" name="Textové pole 113"/>
          <p:cNvSpPr txBox="1">
            <a:spLocks noChangeArrowheads="1"/>
          </p:cNvSpPr>
          <p:nvPr/>
        </p:nvSpPr>
        <p:spPr bwMode="auto">
          <a:xfrm>
            <a:off x="4241031" y="3677123"/>
            <a:ext cx="447675" cy="3524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DS</a:t>
            </a:r>
            <a:endParaRPr kumimoji="0" lang="cs-CZ" altLang="cs-CZ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" name="Textové pole 118"/>
          <p:cNvSpPr txBox="1">
            <a:spLocks noChangeArrowheads="1"/>
          </p:cNvSpPr>
          <p:nvPr/>
        </p:nvSpPr>
        <p:spPr bwMode="auto">
          <a:xfrm>
            <a:off x="5530825" y="3337524"/>
            <a:ext cx="447675" cy="3524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DS</a:t>
            </a:r>
            <a:endParaRPr kumimoji="0" lang="cs-CZ" altLang="cs-CZ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" name="Textové pole 120"/>
          <p:cNvSpPr txBox="1">
            <a:spLocks noChangeArrowheads="1"/>
          </p:cNvSpPr>
          <p:nvPr/>
        </p:nvSpPr>
        <p:spPr bwMode="auto">
          <a:xfrm>
            <a:off x="5626608" y="2001488"/>
            <a:ext cx="447675" cy="3524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DS</a:t>
            </a:r>
            <a:endParaRPr kumimoji="0" lang="cs-CZ" altLang="cs-CZ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" name="Textové pole 121"/>
          <p:cNvSpPr txBox="1">
            <a:spLocks noChangeArrowheads="1"/>
          </p:cNvSpPr>
          <p:nvPr/>
        </p:nvSpPr>
        <p:spPr bwMode="auto">
          <a:xfrm>
            <a:off x="3123600" y="1878957"/>
            <a:ext cx="447675" cy="3524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DS</a:t>
            </a:r>
            <a:endParaRPr kumimoji="0" lang="cs-CZ" altLang="cs-CZ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" name="Rectangle 14"/>
          <p:cNvSpPr>
            <a:spLocks noChangeArrowheads="1"/>
          </p:cNvSpPr>
          <p:nvPr/>
        </p:nvSpPr>
        <p:spPr bwMode="auto">
          <a:xfrm>
            <a:off x="280070" y="96019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cs-CZ" altLang="cs-CZ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22"/>
          <p:cNvSpPr>
            <a:spLocks noChangeArrowheads="1"/>
          </p:cNvSpPr>
          <p:nvPr/>
        </p:nvSpPr>
        <p:spPr bwMode="auto">
          <a:xfrm>
            <a:off x="280070" y="553219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25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4355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2000" b="1" dirty="0" err="1"/>
              <a:t>Regiocentrický</a:t>
            </a:r>
            <a:r>
              <a:rPr lang="cs-CZ" sz="2000" b="1" dirty="0"/>
              <a:t> nebo geocentrický manažerský styl</a:t>
            </a:r>
            <a:r>
              <a:rPr lang="cs-CZ" sz="2000" dirty="0"/>
              <a:t>, který je typický pro většinou současných velkých transnacionálních podniků, se pokouší o globální přístup k řízení podniku. </a:t>
            </a:r>
            <a:endParaRPr lang="cs-CZ" sz="2000" dirty="0" smtClean="0"/>
          </a:p>
          <a:p>
            <a:pPr lvl="0" algn="just"/>
            <a:r>
              <a:rPr lang="cs-CZ" sz="2000" dirty="0" smtClean="0"/>
              <a:t>Tento </a:t>
            </a:r>
            <a:r>
              <a:rPr lang="cs-CZ" sz="2000" dirty="0"/>
              <a:t>manažerský styl neakcentuje jednostranně zájmy mateřského podniku ani zájmy místních dceřiných společností, ale usiluje o globální integraci a rozhodování z hlediska výhodnosti pro podnik jako </a:t>
            </a:r>
            <a:r>
              <a:rPr lang="cs-CZ" sz="2000" dirty="0" smtClean="0"/>
              <a:t>celek. </a:t>
            </a:r>
          </a:p>
          <a:p>
            <a:pPr lvl="0" algn="just"/>
            <a:r>
              <a:rPr lang="cs-CZ" sz="2000" dirty="0" smtClean="0"/>
              <a:t>Strategické </a:t>
            </a:r>
            <a:r>
              <a:rPr lang="cs-CZ" sz="2000" dirty="0"/>
              <a:t>rozhodování je záležitostí společného jednání mateřského podniku a místních organizačních jednotek. </a:t>
            </a:r>
            <a:endParaRPr lang="cs-CZ" sz="2000" dirty="0" smtClean="0"/>
          </a:p>
          <a:p>
            <a:pPr lvl="0" algn="just"/>
            <a:r>
              <a:rPr lang="cs-CZ" sz="2000" dirty="0" smtClean="0"/>
              <a:t>Vytvořené </a:t>
            </a:r>
            <a:r>
              <a:rPr lang="cs-CZ" sz="2000" dirty="0"/>
              <a:t>zisky se redistribuují do těch míst, která znamenají pro podnik jako celek perspektivně větší příležitosti</a:t>
            </a:r>
            <a:r>
              <a:rPr lang="cs-CZ" sz="2000" dirty="0" smtClean="0"/>
              <a:t>. </a:t>
            </a:r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552728" cy="507703"/>
          </a:xfrm>
        </p:spPr>
        <p:txBody>
          <a:bodyPr/>
          <a:lstStyle/>
          <a:p>
            <a:r>
              <a:rPr lang="cs-CZ" dirty="0" smtClean="0"/>
              <a:t>Manažerské přístupy k řízení nadnárodních podniků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005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Ovál 54"/>
          <p:cNvSpPr>
            <a:spLocks noChangeArrowheads="1"/>
          </p:cNvSpPr>
          <p:nvPr/>
        </p:nvSpPr>
        <p:spPr bwMode="auto">
          <a:xfrm>
            <a:off x="3624580" y="1036194"/>
            <a:ext cx="770986" cy="81849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/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2654" y="366099"/>
            <a:ext cx="7920880" cy="3595587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endParaRPr lang="cs-CZ" sz="2000" b="1" dirty="0" smtClean="0"/>
          </a:p>
          <a:p>
            <a:pPr marL="0" lvl="0" indent="0" algn="just">
              <a:buNone/>
            </a:pPr>
            <a:r>
              <a:rPr lang="cs-CZ" sz="2000" b="1" dirty="0" err="1" smtClean="0"/>
              <a:t>Regiocentrický</a:t>
            </a:r>
            <a:r>
              <a:rPr lang="cs-CZ" sz="2000" b="1" dirty="0" smtClean="0"/>
              <a:t> </a:t>
            </a:r>
            <a:r>
              <a:rPr lang="cs-CZ" sz="2000" b="1" dirty="0"/>
              <a:t>nebo geocentrický manažerský </a:t>
            </a:r>
            <a:r>
              <a:rPr lang="cs-CZ" sz="2000" b="1" dirty="0" smtClean="0"/>
              <a:t>styl</a:t>
            </a:r>
            <a:endParaRPr lang="cs-CZ" sz="2000" dirty="0"/>
          </a:p>
          <a:p>
            <a:pPr lvl="0" algn="just"/>
            <a:endParaRPr lang="cs-CZ" sz="2000" dirty="0" smtClean="0"/>
          </a:p>
          <a:p>
            <a:pPr lvl="0"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552728" cy="507703"/>
          </a:xfrm>
        </p:spPr>
        <p:txBody>
          <a:bodyPr/>
          <a:lstStyle/>
          <a:p>
            <a:r>
              <a:rPr lang="cs-CZ" dirty="0" smtClean="0"/>
              <a:t>Manažerské přístupy k řízení nadnárodních podniků</a:t>
            </a:r>
            <a:endParaRPr lang="cs-CZ" dirty="0"/>
          </a:p>
        </p:txBody>
      </p:sp>
      <p:sp>
        <p:nvSpPr>
          <p:cNvPr id="5" name="Ovál 4"/>
          <p:cNvSpPr>
            <a:spLocks noChangeArrowheads="1"/>
          </p:cNvSpPr>
          <p:nvPr/>
        </p:nvSpPr>
        <p:spPr bwMode="auto">
          <a:xfrm>
            <a:off x="3570808" y="3671739"/>
            <a:ext cx="770986" cy="81849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/>
          </a:p>
        </p:txBody>
      </p:sp>
      <p:sp>
        <p:nvSpPr>
          <p:cNvPr id="6" name="Ovál 5"/>
          <p:cNvSpPr>
            <a:spLocks noChangeArrowheads="1"/>
          </p:cNvSpPr>
          <p:nvPr/>
        </p:nvSpPr>
        <p:spPr bwMode="auto">
          <a:xfrm>
            <a:off x="2051452" y="2795269"/>
            <a:ext cx="770986" cy="81849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/>
          </a:p>
        </p:txBody>
      </p:sp>
      <p:sp>
        <p:nvSpPr>
          <p:cNvPr id="7" name="Ovál 6"/>
          <p:cNvSpPr>
            <a:spLocks noChangeArrowheads="1"/>
          </p:cNvSpPr>
          <p:nvPr/>
        </p:nvSpPr>
        <p:spPr bwMode="auto">
          <a:xfrm>
            <a:off x="2234951" y="1234533"/>
            <a:ext cx="770986" cy="81849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/>
          </a:p>
        </p:txBody>
      </p:sp>
      <p:sp>
        <p:nvSpPr>
          <p:cNvPr id="8" name="Ovál 7"/>
          <p:cNvSpPr>
            <a:spLocks noChangeArrowheads="1"/>
          </p:cNvSpPr>
          <p:nvPr/>
        </p:nvSpPr>
        <p:spPr bwMode="auto">
          <a:xfrm>
            <a:off x="5186680" y="2918000"/>
            <a:ext cx="770986" cy="81849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/>
          </a:p>
        </p:txBody>
      </p:sp>
      <p:sp>
        <p:nvSpPr>
          <p:cNvPr id="9" name="Ovál 8"/>
          <p:cNvSpPr>
            <a:spLocks noChangeArrowheads="1"/>
          </p:cNvSpPr>
          <p:nvPr/>
        </p:nvSpPr>
        <p:spPr bwMode="auto">
          <a:xfrm>
            <a:off x="5195924" y="1297824"/>
            <a:ext cx="770986" cy="81849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/>
          </a:p>
        </p:txBody>
      </p:sp>
      <p:sp>
        <p:nvSpPr>
          <p:cNvPr id="2" name="Textové pole 83"/>
          <p:cNvSpPr txBox="1">
            <a:spLocks noChangeArrowheads="1"/>
          </p:cNvSpPr>
          <p:nvPr/>
        </p:nvSpPr>
        <p:spPr bwMode="auto">
          <a:xfrm>
            <a:off x="3491037" y="2304506"/>
            <a:ext cx="988443" cy="76319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mateřský podnik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extové pole 111"/>
          <p:cNvSpPr txBox="1">
            <a:spLocks noChangeArrowheads="1"/>
          </p:cNvSpPr>
          <p:nvPr/>
        </p:nvSpPr>
        <p:spPr bwMode="auto">
          <a:xfrm>
            <a:off x="3777789" y="1209319"/>
            <a:ext cx="464568" cy="40924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DS</a:t>
            </a:r>
            <a:endParaRPr kumimoji="0" lang="cs-CZ" altLang="cs-CZ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" name="Textové pole 77"/>
          <p:cNvSpPr txBox="1">
            <a:spLocks noChangeArrowheads="1"/>
          </p:cNvSpPr>
          <p:nvPr/>
        </p:nvSpPr>
        <p:spPr bwMode="auto">
          <a:xfrm>
            <a:off x="2169247" y="2999892"/>
            <a:ext cx="464568" cy="40924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DS</a:t>
            </a:r>
            <a:endParaRPr kumimoji="0" lang="cs-CZ" altLang="cs-CZ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" name="Textové pole 72"/>
          <p:cNvSpPr txBox="1">
            <a:spLocks noChangeArrowheads="1"/>
          </p:cNvSpPr>
          <p:nvPr/>
        </p:nvSpPr>
        <p:spPr bwMode="auto">
          <a:xfrm>
            <a:off x="3708526" y="3805279"/>
            <a:ext cx="464568" cy="40924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DS</a:t>
            </a:r>
            <a:endParaRPr kumimoji="0" lang="cs-CZ" altLang="cs-CZ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" name="Textové pole 80"/>
          <p:cNvSpPr txBox="1">
            <a:spLocks noChangeArrowheads="1"/>
          </p:cNvSpPr>
          <p:nvPr/>
        </p:nvSpPr>
        <p:spPr bwMode="auto">
          <a:xfrm>
            <a:off x="5378367" y="3029010"/>
            <a:ext cx="464568" cy="40924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DS</a:t>
            </a:r>
            <a:endParaRPr kumimoji="0" lang="cs-CZ" alt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" name="Textové pole 104"/>
          <p:cNvSpPr txBox="1">
            <a:spLocks noChangeArrowheads="1"/>
          </p:cNvSpPr>
          <p:nvPr/>
        </p:nvSpPr>
        <p:spPr bwMode="auto">
          <a:xfrm>
            <a:off x="5363432" y="1445442"/>
            <a:ext cx="464568" cy="40924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DS</a:t>
            </a:r>
            <a:endParaRPr kumimoji="0" lang="cs-CZ" altLang="cs-CZ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" name="Textové pole 105"/>
          <p:cNvSpPr txBox="1">
            <a:spLocks noChangeArrowheads="1"/>
          </p:cNvSpPr>
          <p:nvPr/>
        </p:nvSpPr>
        <p:spPr bwMode="auto">
          <a:xfrm>
            <a:off x="2349275" y="1413943"/>
            <a:ext cx="464568" cy="40924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DS</a:t>
            </a:r>
            <a:endParaRPr kumimoji="0" lang="cs-CZ" alt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7" name="Přímá spojnice se šipkou 16"/>
          <p:cNvCxnSpPr>
            <a:cxnSpLocks noChangeShapeType="1"/>
          </p:cNvCxnSpPr>
          <p:nvPr/>
        </p:nvCxnSpPr>
        <p:spPr bwMode="auto">
          <a:xfrm>
            <a:off x="2932040" y="1376968"/>
            <a:ext cx="632604" cy="2395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Přímá spojnice se šipkou 17"/>
          <p:cNvCxnSpPr>
            <a:cxnSpLocks noChangeShapeType="1"/>
          </p:cNvCxnSpPr>
          <p:nvPr/>
        </p:nvCxnSpPr>
        <p:spPr bwMode="auto">
          <a:xfrm>
            <a:off x="2460143" y="2195222"/>
            <a:ext cx="88960" cy="49773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Přímá spojnice se šipkou 18"/>
          <p:cNvCxnSpPr>
            <a:cxnSpLocks noChangeShapeType="1"/>
          </p:cNvCxnSpPr>
          <p:nvPr/>
        </p:nvCxnSpPr>
        <p:spPr bwMode="auto">
          <a:xfrm flipV="1">
            <a:off x="4518405" y="2018185"/>
            <a:ext cx="668275" cy="321844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Přímá spojnice se šipkou 19"/>
          <p:cNvCxnSpPr>
            <a:cxnSpLocks noChangeShapeType="1"/>
          </p:cNvCxnSpPr>
          <p:nvPr/>
        </p:nvCxnSpPr>
        <p:spPr bwMode="auto">
          <a:xfrm flipV="1">
            <a:off x="2822438" y="2802848"/>
            <a:ext cx="629674" cy="26092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Přímá spojnice se šipkou 20"/>
          <p:cNvCxnSpPr>
            <a:cxnSpLocks noChangeShapeType="1"/>
          </p:cNvCxnSpPr>
          <p:nvPr/>
        </p:nvCxnSpPr>
        <p:spPr bwMode="auto">
          <a:xfrm flipV="1">
            <a:off x="5581417" y="2163893"/>
            <a:ext cx="9244" cy="57797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Přímá spojnice se šipkou 21"/>
          <p:cNvCxnSpPr>
            <a:cxnSpLocks noChangeShapeType="1"/>
          </p:cNvCxnSpPr>
          <p:nvPr/>
        </p:nvCxnSpPr>
        <p:spPr bwMode="auto">
          <a:xfrm flipV="1">
            <a:off x="4517625" y="3686629"/>
            <a:ext cx="683374" cy="40184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Přímá spojnice se šipkou 22"/>
          <p:cNvCxnSpPr>
            <a:cxnSpLocks noChangeShapeType="1"/>
          </p:cNvCxnSpPr>
          <p:nvPr/>
        </p:nvCxnSpPr>
        <p:spPr bwMode="auto">
          <a:xfrm>
            <a:off x="4010073" y="3149213"/>
            <a:ext cx="0" cy="51985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Přímá spojnice se šipkou 23"/>
          <p:cNvCxnSpPr>
            <a:cxnSpLocks noChangeShapeType="1"/>
          </p:cNvCxnSpPr>
          <p:nvPr/>
        </p:nvCxnSpPr>
        <p:spPr bwMode="auto">
          <a:xfrm>
            <a:off x="2863254" y="1944448"/>
            <a:ext cx="523875" cy="24333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Přímá spojnice se šipkou 24"/>
          <p:cNvCxnSpPr>
            <a:cxnSpLocks noChangeShapeType="1"/>
          </p:cNvCxnSpPr>
          <p:nvPr/>
        </p:nvCxnSpPr>
        <p:spPr bwMode="auto">
          <a:xfrm>
            <a:off x="2907733" y="3589707"/>
            <a:ext cx="479396" cy="21557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Přímá spojnice se šipkou 25"/>
          <p:cNvCxnSpPr>
            <a:cxnSpLocks noChangeShapeType="1"/>
          </p:cNvCxnSpPr>
          <p:nvPr/>
        </p:nvCxnSpPr>
        <p:spPr bwMode="auto">
          <a:xfrm>
            <a:off x="4020737" y="1890805"/>
            <a:ext cx="0" cy="32444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Přímá spojnice se šipkou 26"/>
          <p:cNvCxnSpPr>
            <a:cxnSpLocks noChangeShapeType="1"/>
          </p:cNvCxnSpPr>
          <p:nvPr/>
        </p:nvCxnSpPr>
        <p:spPr bwMode="auto">
          <a:xfrm>
            <a:off x="4570679" y="1432260"/>
            <a:ext cx="550519" cy="18281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Přímá spojnice se šipkou 27"/>
          <p:cNvCxnSpPr>
            <a:cxnSpLocks noChangeShapeType="1"/>
          </p:cNvCxnSpPr>
          <p:nvPr/>
        </p:nvCxnSpPr>
        <p:spPr bwMode="auto">
          <a:xfrm>
            <a:off x="4627041" y="2692957"/>
            <a:ext cx="665039" cy="30693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" name="Rectangle 25"/>
          <p:cNvSpPr>
            <a:spLocks noChangeArrowheads="1"/>
          </p:cNvSpPr>
          <p:nvPr/>
        </p:nvSpPr>
        <p:spPr bwMode="auto">
          <a:xfrm>
            <a:off x="-1" y="-1"/>
            <a:ext cx="9489057" cy="530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" name="Rectangle 33"/>
          <p:cNvSpPr>
            <a:spLocks noChangeArrowheads="1"/>
          </p:cNvSpPr>
          <p:nvPr/>
        </p:nvSpPr>
        <p:spPr bwMode="auto">
          <a:xfrm>
            <a:off x="-1" y="457199"/>
            <a:ext cx="9489057" cy="530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12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190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/>
              <a:t>Mezinárodní management obvykle zahrnuje manažery řídící jeden nebo více mixů manažerských rozhodnutí přes národní hranice.</a:t>
            </a:r>
          </a:p>
          <a:p>
            <a:pPr algn="just"/>
            <a:r>
              <a:rPr lang="cs-CZ" sz="2000" dirty="0" smtClean="0"/>
              <a:t>Mezinárodní management také může být popsán jako proces vývoje a implementace efektivních manažerských principů a praktik po celém světě k zajištění dlouhodobě udržitelné konkurenční výhody mezinárodní organizace.</a:t>
            </a:r>
          </a:p>
          <a:p>
            <a:pPr algn="just"/>
            <a:r>
              <a:rPr lang="cs-CZ" sz="2000" dirty="0" smtClean="0"/>
              <a:t>Mezinárodní management realizuje širší přístup k aplikaci základních manažerských principů a koncepcí, které by bylo možné vystopovat zpět do rané podoby manažerských teorií a modelů. Přijetím těchto základních principů řízení k širšímu pojetí, je možné pochopit co manažeři realizují, když řídí mezinárodní organizaci, operující v mezinárodním prostředí.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Podstata mezinárodního managementu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384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190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b="1" dirty="0" smtClean="0"/>
              <a:t>Mezinárodní management můžeme definovat </a:t>
            </a:r>
            <a:r>
              <a:rPr lang="cs-CZ" sz="2000" dirty="0" smtClean="0"/>
              <a:t>jako dosažení organizačních cílů účinně a efektivně, v mezinárodním prostředí prostřednictví manažerských aktivit plánování, organizování, vedení lidí a kontroly zdrojů organizace.</a:t>
            </a:r>
          </a:p>
          <a:p>
            <a:pPr algn="just"/>
            <a:r>
              <a:rPr lang="cs-CZ" sz="2000" dirty="0" smtClean="0"/>
              <a:t>Takto pojatá definice mezinárodního managementu věnuje pozornost akcím (vstupy) manažerů, výsledkům (výstupy) manažerů a mezinárodnímu podnikatelskému prostředí. Z takto pojatého pojetí mezinárodního managementu vyplývají tři významné oblasti vyžadující mimořádnou pozornost:</a:t>
            </a:r>
          </a:p>
          <a:p>
            <a:pPr lvl="1" algn="just"/>
            <a:r>
              <a:rPr lang="cs-CZ" sz="1600" dirty="0" smtClean="0"/>
              <a:t>Funkce managementu: plánování, organizování, vedení a kontrola;</a:t>
            </a:r>
          </a:p>
          <a:p>
            <a:pPr lvl="1" algn="just"/>
            <a:r>
              <a:rPr lang="cs-CZ" sz="1600" dirty="0" smtClean="0"/>
              <a:t>Dosahování cílů organizace účinně a efektivně;</a:t>
            </a:r>
          </a:p>
          <a:p>
            <a:pPr lvl="1" algn="just"/>
            <a:r>
              <a:rPr lang="cs-CZ" sz="1600" dirty="0" smtClean="0"/>
              <a:t>Mezinárodní kontext podnikatelských aktivit.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Podstata mezinárodního managementu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5453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190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900" dirty="0" smtClean="0"/>
              <a:t>Řízení mezinárodních podnikatelských aktivit je komplikovanější než řízení čistě tuzemských podnikatelských aktivit, jelikož řízení mezinárodních podnikatelských aktivit zahrnuje řízení skrz různé země, regiony různými způsoby. Mezinárodní manažeři operují v prostředí různorodé pracovní síly. Pracovní síla je mnohem rozmanitější v závislosti na věku, vyznání víry, náboženství, etnického pozadí nebo pohlaví.</a:t>
            </a:r>
          </a:p>
          <a:p>
            <a:pPr algn="just"/>
            <a:r>
              <a:rPr lang="cs-CZ" sz="1900" dirty="0" smtClean="0"/>
              <a:t>Také politické, </a:t>
            </a:r>
            <a:r>
              <a:rPr lang="cs-CZ" sz="1900" dirty="0" err="1" smtClean="0"/>
              <a:t>socio</a:t>
            </a:r>
            <a:r>
              <a:rPr lang="cs-CZ" sz="1900" dirty="0" smtClean="0"/>
              <a:t>-kulturní a legislativní praktiky se mohou výrazně lišit a dále země se mohou významně lišit v úrovni ekonomického rozvoje.</a:t>
            </a:r>
          </a:p>
          <a:p>
            <a:pPr algn="just"/>
            <a:r>
              <a:rPr lang="cs-CZ" sz="1900" dirty="0" smtClean="0"/>
              <a:t>Mezinárodní manažeři musí být citliví nejenom k těmto diferencím, ale také musí přijmout vhodné principy řízení pro vyrovnání se s nimi.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Specifika mezinárodního managementu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556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190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900" dirty="0" smtClean="0"/>
              <a:t>Mezinárodní manažeři potřebují přistupovat ke svým podnikatelským aktivitám z mezinárodního a globálního hlediska.</a:t>
            </a:r>
          </a:p>
          <a:p>
            <a:pPr algn="just"/>
            <a:r>
              <a:rPr lang="cs-CZ" sz="1900" dirty="0" smtClean="0"/>
              <a:t>Mezinárodní manažeři musí pochopit jejich podnikatelské prostředí a funkční vztahy, a najít nejlepší způsob realizace mezinárodních podnikatelských aktivit, který nemusí být totožný s řízením na tuzemském trhu.</a:t>
            </a:r>
          </a:p>
          <a:p>
            <a:pPr algn="just"/>
            <a:r>
              <a:rPr lang="cs-CZ" sz="1900" dirty="0" smtClean="0"/>
              <a:t>Organizace po celém světě nyní chápou potřebu rozvoje dovedností, schopností a znalostí jejich manažerů, aby byli schopni efektivně konkurovat na mezinárodním trhu.</a:t>
            </a:r>
          </a:p>
          <a:p>
            <a:pPr algn="just"/>
            <a:r>
              <a:rPr lang="cs-CZ" sz="1900" dirty="0" smtClean="0"/>
              <a:t>Je nezbytné rozvíjet dovednosti a znalosti manažerů odpovědných za realizaci mezinárodních aktivit prostřednictvím studia principů a technik mezinárodního managementu. A samozřejmě je velký důraz kladen na aplikaci těchto poznatků do podnikatelské praxe.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Specifika mezinárodního managementu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057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/>
              <a:t>Globální trh představuje množství ziskově orientovaných podnikatelských aktivit realizovaných přes mezinárodním hranice.</a:t>
            </a:r>
          </a:p>
          <a:p>
            <a:pPr algn="just"/>
            <a:r>
              <a:rPr lang="cs-CZ" sz="2000" dirty="0" smtClean="0"/>
              <a:t>Koncepce </a:t>
            </a:r>
            <a:r>
              <a:rPr lang="cs-CZ" sz="2000" dirty="0" err="1" smtClean="0"/>
              <a:t>globalního</a:t>
            </a:r>
            <a:r>
              <a:rPr lang="cs-CZ" sz="2000" dirty="0" smtClean="0"/>
              <a:t> managementu, z pohledu mezinárodních a multinárodních podniků, je chápána jako koncepce vytvářející široké spektrum (rozpětí) demokratizace a rozvoje pro málo rozvinuté země, a samozřejmě dobré trendy pro business a tvorbu zisku.</a:t>
            </a:r>
          </a:p>
          <a:p>
            <a:pPr algn="just"/>
            <a:r>
              <a:rPr lang="cs-CZ" sz="2000" dirty="0" smtClean="0"/>
              <a:t>Globální management vytváří mnoho příležitostí, které převažují nad hrozbami, pro rozvoj a expanzi podniků do celého světa.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Globální trh a globální management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84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err="1" smtClean="0"/>
              <a:t>Cross-cultural</a:t>
            </a:r>
            <a:r>
              <a:rPr lang="cs-CZ" sz="2000" dirty="0" smtClean="0"/>
              <a:t> management je poměrně mladá část managementu a její rozvoj je spjat s rozvojem mezinárodních podnikatelských aktivit.</a:t>
            </a:r>
          </a:p>
          <a:p>
            <a:pPr algn="just"/>
            <a:r>
              <a:rPr lang="cs-CZ" sz="2000" dirty="0" err="1" smtClean="0"/>
              <a:t>Cross-cultural</a:t>
            </a:r>
            <a:r>
              <a:rPr lang="cs-CZ" sz="2000" dirty="0" smtClean="0"/>
              <a:t> management se snaží pochopit diversitu světa a kulturní rozdíly mezi jednotlivými regiony a zeměmi. Dále se zabývá problematikou vlivu kulturních rozdílů na lidské chování v souvislosti s realizaci podnikatelských aktivit.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err="1" smtClean="0"/>
              <a:t>Cross-Cultural</a:t>
            </a:r>
            <a:r>
              <a:rPr lang="cs-CZ" dirty="0" smtClean="0"/>
              <a:t> management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565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9998" y="71223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900" dirty="0" err="1" smtClean="0"/>
              <a:t>Interkulturální</a:t>
            </a:r>
            <a:r>
              <a:rPr lang="cs-CZ" sz="1900" dirty="0" smtClean="0"/>
              <a:t> management se zaměřuje na řízení pracovních sil působící v kulturně odlišném provozním kontextu. </a:t>
            </a:r>
            <a:r>
              <a:rPr lang="cs-CZ" sz="1900" dirty="0" err="1"/>
              <a:t>Interkulturální</a:t>
            </a:r>
            <a:r>
              <a:rPr lang="cs-CZ" sz="1900" dirty="0"/>
              <a:t> </a:t>
            </a:r>
            <a:r>
              <a:rPr lang="cs-CZ" sz="1900" dirty="0" smtClean="0"/>
              <a:t>management se tedy zaměřuje na efektivní řízení rozmanitých skupin lidí. Rozmanitost je dána variantností v etnicitě a odlišné národnosti.</a:t>
            </a:r>
          </a:p>
          <a:p>
            <a:pPr algn="just"/>
            <a:r>
              <a:rPr lang="cs-CZ" sz="1900" dirty="0" err="1" smtClean="0"/>
              <a:t>Interkulturální</a:t>
            </a:r>
            <a:r>
              <a:rPr lang="cs-CZ" sz="1900" dirty="0" smtClean="0"/>
              <a:t> management je procesem koordinovaných aktivit pracovníků, který vede k efektivnímu dosahování cílů organizace a který respektuje různé kultury jejích členů.</a:t>
            </a:r>
          </a:p>
          <a:p>
            <a:pPr algn="just"/>
            <a:r>
              <a:rPr lang="cs-CZ" sz="1900" dirty="0" smtClean="0"/>
              <a:t>Tato oblast managementu je ve zvláštním zájmu manažerů z podniků působících mezinárodně, v různých regionech a zemích.</a:t>
            </a:r>
          </a:p>
          <a:p>
            <a:pPr algn="just"/>
            <a:r>
              <a:rPr lang="cs-CZ" sz="1900" dirty="0" err="1"/>
              <a:t>Interkulturální</a:t>
            </a:r>
            <a:r>
              <a:rPr lang="cs-CZ" sz="1900" dirty="0"/>
              <a:t> </a:t>
            </a:r>
            <a:r>
              <a:rPr lang="cs-CZ" sz="1900" dirty="0" smtClean="0"/>
              <a:t>management vidí kulturu jak v organizaci, tak z vnějšího pohledu, mající vliv na organizaci z externího podnikatelského prostředí.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err="1" smtClean="0"/>
              <a:t>Interkulturální</a:t>
            </a:r>
            <a:r>
              <a:rPr lang="cs-CZ" dirty="0" smtClean="0"/>
              <a:t> management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30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3034</TotalTime>
  <Words>2379</Words>
  <Application>Microsoft Office PowerPoint</Application>
  <PresentationFormat>Předvádění na obrazovce (16:9)</PresentationFormat>
  <Paragraphs>192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Calibri</vt:lpstr>
      <vt:lpstr>Enriqueta</vt:lpstr>
      <vt:lpstr>Times New Roman</vt:lpstr>
      <vt:lpstr>SLU</vt:lpstr>
      <vt:lpstr>Podnikatelské prostředí nadnárodních korporací</vt:lpstr>
      <vt:lpstr>Podstata mezinárodního managementu</vt:lpstr>
      <vt:lpstr>Podstata mezinárodního managementu</vt:lpstr>
      <vt:lpstr>Podstata mezinárodního managementu</vt:lpstr>
      <vt:lpstr>Specifika mezinárodního managementu</vt:lpstr>
      <vt:lpstr>Specifika mezinárodního managementu</vt:lpstr>
      <vt:lpstr>Globální trh a globální management</vt:lpstr>
      <vt:lpstr>Cross-Cultural management</vt:lpstr>
      <vt:lpstr>Interkulturální management</vt:lpstr>
      <vt:lpstr>Mezinárodní management a mezinárodní ekonomické vztahy </vt:lpstr>
      <vt:lpstr>Mezinárodní management a mezinárodní ekonomické vztahy </vt:lpstr>
      <vt:lpstr>Mezinárodní management a mezinárodní ekonomické vztahy </vt:lpstr>
      <vt:lpstr>Mezinárodní podnikatelské aktivity</vt:lpstr>
      <vt:lpstr>Mezinárodní podnikatelské aktivity</vt:lpstr>
      <vt:lpstr>Internacionalizace podnikatelských aktivit</vt:lpstr>
      <vt:lpstr>Postup internacionalizace podnikatelských aktivit</vt:lpstr>
      <vt:lpstr>Důvody k internacionalizaci podnikatelských aktivit</vt:lpstr>
      <vt:lpstr>Rizika spojená s mezinárodními podnikatelskými aktivitami</vt:lpstr>
      <vt:lpstr>Požadavky na manažery v mezinárodním prostředí</vt:lpstr>
      <vt:lpstr>Manažerské přístupy k řízení nadnárodních podniků</vt:lpstr>
      <vt:lpstr>Manažerské přístupy k řízení nadnárodních podniků</vt:lpstr>
      <vt:lpstr>Manažerské přístupy k řízení nadnárodních podniků</vt:lpstr>
      <vt:lpstr>Manažerské přístupy k řízení nadnárodních podniků</vt:lpstr>
      <vt:lpstr>Manažerské přístupy k řízení nadnárodních podniků</vt:lpstr>
      <vt:lpstr>Manažerské přístupy k řízení nadnárodních podniků</vt:lpstr>
      <vt:lpstr>Manažerské přístupy k řízení nadnárodních podniků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409</cp:revision>
  <dcterms:created xsi:type="dcterms:W3CDTF">2016-07-06T15:42:34Z</dcterms:created>
  <dcterms:modified xsi:type="dcterms:W3CDTF">2021-04-26T18:22:36Z</dcterms:modified>
</cp:coreProperties>
</file>