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1"/>
  </p:sldMasterIdLst>
  <p:notesMasterIdLst>
    <p:notesMasterId r:id="rId28"/>
  </p:notesMasterIdLst>
  <p:sldIdLst>
    <p:sldId id="256" r:id="rId2"/>
    <p:sldId id="406" r:id="rId3"/>
    <p:sldId id="413" r:id="rId4"/>
    <p:sldId id="414" r:id="rId5"/>
    <p:sldId id="415" r:id="rId6"/>
    <p:sldId id="416" r:id="rId7"/>
    <p:sldId id="417" r:id="rId8"/>
    <p:sldId id="418" r:id="rId9"/>
    <p:sldId id="419" r:id="rId10"/>
    <p:sldId id="420" r:id="rId11"/>
    <p:sldId id="421" r:id="rId12"/>
    <p:sldId id="422" r:id="rId13"/>
    <p:sldId id="423" r:id="rId14"/>
    <p:sldId id="424" r:id="rId15"/>
    <p:sldId id="425" r:id="rId16"/>
    <p:sldId id="426" r:id="rId17"/>
    <p:sldId id="427" r:id="rId18"/>
    <p:sldId id="407" r:id="rId19"/>
    <p:sldId id="409" r:id="rId20"/>
    <p:sldId id="408" r:id="rId21"/>
    <p:sldId id="403" r:id="rId22"/>
    <p:sldId id="404" r:id="rId23"/>
    <p:sldId id="405" r:id="rId24"/>
    <p:sldId id="410" r:id="rId25"/>
    <p:sldId id="411" r:id="rId26"/>
    <p:sldId id="412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03.05.2021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 nadnárodních korporací</a:t>
            </a:r>
            <a:br>
              <a:rPr lang="cs-CZ" sz="3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3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</a:t>
            </a:r>
            <a:r>
              <a:rPr lang="cs-CZ" sz="1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mezinárodnímu managementu v odlišných geografických  </a:t>
            </a:r>
            <a:r>
              <a:rPr lang="cs-CZ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oblastech</a:t>
            </a:r>
          </a:p>
          <a:p>
            <a:pPr marL="0" indent="0" algn="r">
              <a:buNone/>
            </a:pPr>
            <a:endParaRPr lang="cs-CZ" sz="1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cs-CZ" sz="14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Kultury s nízkým kontextem </a:t>
            </a:r>
            <a:r>
              <a:rPr lang="cs-CZ" sz="2000" dirty="0"/>
              <a:t>jsou typické snahou vyjádřit všechny relevantní informace v komunikaci explicitně, přímo, tak, aby posluchači zbylo co nejméně prostoru pro vlastní dodatečnou interpretaci. </a:t>
            </a:r>
          </a:p>
          <a:p>
            <a:pPr algn="just"/>
            <a:r>
              <a:rPr lang="cs-CZ" sz="2000" i="1" dirty="0"/>
              <a:t>V kulturách s vysokým kontextem </a:t>
            </a:r>
            <a:r>
              <a:rPr lang="cs-CZ" sz="2000" dirty="0"/>
              <a:t>(doprovázené implicitní a nepřímou komunikací) je kontext komunikační situace (atmosféra, neverbální signály apod.) vnímán jako podstatná součást komunikace, v nichž je obsažena podstatná část sdělení. To, co je skutečně slovně vyjádřeno, je doprovázeno implicitní a nepřímou komunikací a mnohoznačných obrazných přirovnání a náznaků.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518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b="1" dirty="0" err="1"/>
              <a:t>Fons</a:t>
            </a:r>
            <a:r>
              <a:rPr lang="cs-CZ" sz="1900" b="1" dirty="0"/>
              <a:t> </a:t>
            </a:r>
            <a:r>
              <a:rPr lang="cs-CZ" sz="1900" b="1" dirty="0" err="1"/>
              <a:t>Trompenaars</a:t>
            </a:r>
            <a:r>
              <a:rPr lang="cs-CZ" sz="1900" b="1" dirty="0"/>
              <a:t> </a:t>
            </a:r>
            <a:r>
              <a:rPr lang="cs-CZ" sz="1900" dirty="0"/>
              <a:t>vytvořil vlastní model kulturních dimenzí, které mají vliv na uvažování a sociální chování příslušníků jednotlivých kultur. </a:t>
            </a:r>
            <a:r>
              <a:rPr lang="cs-CZ" sz="1900" dirty="0" smtClean="0"/>
              <a:t>Podle </a:t>
            </a:r>
            <a:r>
              <a:rPr lang="cs-CZ" sz="1900" dirty="0"/>
              <a:t>této teorie vznikají kulturní rozdíly ve třech základních oblastech lidského života: v postoji lidí k času, v postoji lidí k přírodě, v postoji lidí k ostatním lidem. </a:t>
            </a:r>
          </a:p>
          <a:p>
            <a:pPr algn="just"/>
            <a:r>
              <a:rPr lang="cs-CZ" sz="1900" dirty="0"/>
              <a:t>Na základě těchto tří oblastí lidského života rozlišuje </a:t>
            </a:r>
            <a:r>
              <a:rPr lang="cs-CZ" sz="1900" dirty="0" err="1"/>
              <a:t>Trompenaars</a:t>
            </a:r>
            <a:r>
              <a:rPr lang="cs-CZ" sz="1900" dirty="0"/>
              <a:t> 7 kulturních dimenzí. Jedna z dimenzí „individualismus/kolektivismus“ je stejně popsána jako </a:t>
            </a:r>
            <a:r>
              <a:rPr lang="cs-CZ" sz="1900" dirty="0" err="1"/>
              <a:t>Hofstedem</a:t>
            </a:r>
            <a:r>
              <a:rPr lang="cs-CZ" sz="1900" dirty="0" smtClean="0"/>
              <a:t>.</a:t>
            </a:r>
          </a:p>
          <a:p>
            <a:pPr marL="0" indent="0" algn="just">
              <a:buNone/>
            </a:pPr>
            <a:r>
              <a:rPr lang="cs-CZ" sz="1900" dirty="0" smtClean="0"/>
              <a:t>Do </a:t>
            </a:r>
            <a:r>
              <a:rPr lang="cs-CZ" sz="1900" dirty="0"/>
              <a:t>oblasti „</a:t>
            </a:r>
            <a:r>
              <a:rPr lang="cs-CZ" sz="1900" b="1" i="1" dirty="0"/>
              <a:t>postoj lidí k ostatním lidem</a:t>
            </a:r>
            <a:r>
              <a:rPr lang="cs-CZ" sz="1900" dirty="0"/>
              <a:t>“ patří následující čtyři dimenze:</a:t>
            </a:r>
          </a:p>
          <a:p>
            <a:pPr algn="just"/>
            <a:r>
              <a:rPr lang="cs-CZ" sz="1900" i="1" dirty="0"/>
              <a:t>Universalismus/partikularismus</a:t>
            </a:r>
            <a:r>
              <a:rPr lang="cs-CZ" sz="1900" dirty="0"/>
              <a:t> vyjadřuje, do jaké míry se v určité kultuře vychází z toho, že je možné stanovit všeobecná pravidla lidského soužití a že je možné jejich dodržování za všech okolností požadovat a prosazovat.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19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50" i="1" dirty="0"/>
              <a:t>Neutralita/afektivita</a:t>
            </a:r>
            <a:r>
              <a:rPr lang="cs-CZ" sz="1850" dirty="0"/>
              <a:t> vyjadřuje do jaké míry je v určité kultuře obvyklé vyjádřit silné pocity ve veřejných situacích. </a:t>
            </a:r>
          </a:p>
          <a:p>
            <a:pPr algn="just"/>
            <a:r>
              <a:rPr lang="cs-CZ" sz="1850" i="1" dirty="0"/>
              <a:t>Specifičnost/difúznost</a:t>
            </a:r>
            <a:r>
              <a:rPr lang="cs-CZ" sz="1850" dirty="0"/>
              <a:t> vyjadřuje jakým způsobem je v určité kultuře jiným lidem poskytován přístup k vlastní osobě. </a:t>
            </a:r>
          </a:p>
          <a:p>
            <a:pPr algn="just"/>
            <a:r>
              <a:rPr lang="cs-CZ" sz="1850" i="1" dirty="0"/>
              <a:t>Dosažený status/připisovaný status</a:t>
            </a:r>
            <a:r>
              <a:rPr lang="cs-CZ" sz="1850" dirty="0"/>
              <a:t> vyjadřuje, jak člověk získává v určité kultuře společenský status. </a:t>
            </a:r>
          </a:p>
          <a:p>
            <a:pPr marL="0" indent="0" algn="just">
              <a:buNone/>
            </a:pPr>
            <a:r>
              <a:rPr lang="cs-CZ" sz="1850" dirty="0"/>
              <a:t>S ohledem na </a:t>
            </a:r>
            <a:r>
              <a:rPr lang="cs-CZ" sz="1850" b="1" i="1" dirty="0"/>
              <a:t>postoj lidí k přírodě </a:t>
            </a:r>
            <a:r>
              <a:rPr lang="cs-CZ" sz="1850" dirty="0"/>
              <a:t>rozlišuje </a:t>
            </a:r>
            <a:r>
              <a:rPr lang="cs-CZ" sz="1850" dirty="0" err="1"/>
              <a:t>Fons</a:t>
            </a:r>
            <a:r>
              <a:rPr lang="cs-CZ" sz="1850" dirty="0"/>
              <a:t> </a:t>
            </a:r>
            <a:r>
              <a:rPr lang="cs-CZ" sz="1850" dirty="0" err="1"/>
              <a:t>Trompenaars</a:t>
            </a:r>
            <a:r>
              <a:rPr lang="cs-CZ" sz="1850" dirty="0"/>
              <a:t> tyto kultury: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/>
              <a:t>v kulturách ve kterých se </a:t>
            </a:r>
            <a:r>
              <a:rPr lang="cs-CZ" sz="1850" i="1" dirty="0"/>
              <a:t>lidé snaží přírodu kontrolovat </a:t>
            </a:r>
            <a:r>
              <a:rPr lang="cs-CZ" sz="1850" dirty="0"/>
              <a:t>je příroda považována za moc na člověku nezávislá, se kterou člověk svádí neustálý </a:t>
            </a:r>
            <a:r>
              <a:rPr lang="cs-CZ" sz="1850" dirty="0" smtClean="0"/>
              <a:t>boj</a:t>
            </a:r>
            <a:r>
              <a:rPr lang="cs-CZ" sz="1850" dirty="0"/>
              <a:t>;</a:t>
            </a:r>
            <a:endParaRPr lang="cs-CZ" sz="185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cs-CZ" sz="1850" dirty="0" smtClean="0"/>
              <a:t>u </a:t>
            </a:r>
            <a:r>
              <a:rPr lang="cs-CZ" sz="1850" dirty="0"/>
              <a:t>kultury v nichž se </a:t>
            </a:r>
            <a:r>
              <a:rPr lang="cs-CZ" sz="1850" i="1" dirty="0"/>
              <a:t>lidé snaží žít v souladu s přírodou</a:t>
            </a:r>
            <a:r>
              <a:rPr lang="cs-CZ" sz="1850" dirty="0"/>
              <a:t>, člověk se považuje za součást přírody, které se musí pokusit přizpůsobit tak, aby s ní mohl žít v souladu.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  <a:p>
            <a:pPr algn="just"/>
            <a:endParaRPr lang="cs-CZ" sz="18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50" dirty="0" smtClean="0"/>
          </a:p>
          <a:p>
            <a:pPr algn="just"/>
            <a:endParaRPr lang="cs-CZ" sz="1850" dirty="0"/>
          </a:p>
          <a:p>
            <a:pPr algn="just"/>
            <a:endParaRPr lang="cs-CZ" sz="18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908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000" dirty="0"/>
              <a:t>S ohledem na </a:t>
            </a:r>
            <a:r>
              <a:rPr lang="cs-CZ" sz="2000" b="1" i="1" dirty="0"/>
              <a:t>postoj lidí k času </a:t>
            </a:r>
            <a:r>
              <a:rPr lang="cs-CZ" sz="2000" dirty="0"/>
              <a:t>rozlišuje </a:t>
            </a:r>
            <a:r>
              <a:rPr lang="cs-CZ" sz="2000" dirty="0" err="1"/>
              <a:t>Fons</a:t>
            </a:r>
            <a:r>
              <a:rPr lang="cs-CZ" sz="2000" dirty="0"/>
              <a:t> </a:t>
            </a:r>
            <a:r>
              <a:rPr lang="cs-CZ" sz="2000" dirty="0" err="1"/>
              <a:t>Trompenaars</a:t>
            </a:r>
            <a:r>
              <a:rPr lang="cs-CZ" sz="2000" dirty="0"/>
              <a:t> tři formy kultury:</a:t>
            </a:r>
          </a:p>
          <a:p>
            <a:pPr lvl="0" algn="just"/>
            <a:r>
              <a:rPr lang="cs-CZ" sz="2000" i="1" dirty="0"/>
              <a:t>kultury orientované na minulost </a:t>
            </a:r>
            <a:r>
              <a:rPr lang="cs-CZ" sz="2000" dirty="0"/>
              <a:t>považují minulost za nejdůležitější časovou formu, kterou se snaží člověk opatrovat, předávat ji novým generacím a nechávat ji, aby ovlivňovala </a:t>
            </a:r>
            <a:r>
              <a:rPr lang="cs-CZ" sz="2000" dirty="0" smtClean="0"/>
              <a:t>budoucnost;</a:t>
            </a:r>
            <a:endParaRPr lang="cs-CZ" sz="2000" dirty="0"/>
          </a:p>
          <a:p>
            <a:pPr lvl="0" algn="just"/>
            <a:r>
              <a:rPr lang="cs-CZ" sz="2000" i="1" dirty="0"/>
              <a:t>kultury orientované na budoucnost </a:t>
            </a:r>
            <a:r>
              <a:rPr lang="cs-CZ" sz="2000" dirty="0"/>
              <a:t>považují za nejdůležitější realizace budoucích cílů, které musí být tím více tlačeny dopředu, čím více už bylo </a:t>
            </a:r>
            <a:r>
              <a:rPr lang="cs-CZ" sz="2000" dirty="0" smtClean="0"/>
              <a:t>dosaženo;</a:t>
            </a:r>
            <a:endParaRPr lang="cs-CZ" sz="2000" dirty="0"/>
          </a:p>
          <a:p>
            <a:pPr lvl="0" algn="just"/>
            <a:r>
              <a:rPr lang="cs-CZ" sz="2000" i="1" dirty="0"/>
              <a:t>kultury orientované na přítomnost </a:t>
            </a:r>
            <a:r>
              <a:rPr lang="cs-CZ" sz="2000" dirty="0"/>
              <a:t>považují za důležité především uznání současného okamžiku. 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</a:t>
            </a:r>
            <a:r>
              <a:rPr lang="cs-CZ" dirty="0" err="1" smtClean="0"/>
              <a:t>Fons</a:t>
            </a:r>
            <a:r>
              <a:rPr lang="cs-CZ" dirty="0" smtClean="0"/>
              <a:t> </a:t>
            </a:r>
            <a:r>
              <a:rPr lang="cs-CZ" dirty="0" err="1" smtClean="0"/>
              <a:t>Trompenaars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65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900" i="1" dirty="0"/>
              <a:t>Jacques </a:t>
            </a:r>
            <a:r>
              <a:rPr lang="cs-CZ" sz="1900" i="1" dirty="0" err="1"/>
              <a:t>Demorgon</a:t>
            </a:r>
            <a:r>
              <a:rPr lang="cs-CZ" sz="1900" dirty="0"/>
              <a:t> vytvořil model kulturních dimenzí na základě možných lidských způsobů </a:t>
            </a:r>
            <a:r>
              <a:rPr lang="cs-CZ" sz="1900" dirty="0" smtClean="0"/>
              <a:t>jednání.</a:t>
            </a:r>
          </a:p>
          <a:p>
            <a:pPr marL="0" indent="0" algn="just">
              <a:buNone/>
            </a:pPr>
            <a:r>
              <a:rPr lang="cs-CZ" sz="1900" b="1" i="1" dirty="0" smtClean="0"/>
              <a:t>Konsekutivní/simultánní </a:t>
            </a:r>
            <a:r>
              <a:rPr lang="cs-CZ" sz="1900" b="1" i="1" dirty="0"/>
              <a:t>organizace jednání</a:t>
            </a:r>
            <a:endParaRPr lang="cs-CZ" sz="1900" b="1" dirty="0"/>
          </a:p>
          <a:p>
            <a:pPr algn="just"/>
            <a:r>
              <a:rPr lang="cs-CZ" sz="1900" dirty="0"/>
              <a:t>Při </a:t>
            </a:r>
            <a:r>
              <a:rPr lang="cs-CZ" sz="1900" i="1" dirty="0"/>
              <a:t>konsekutivní organizaci </a:t>
            </a:r>
            <a:r>
              <a:rPr lang="cs-CZ" sz="1900" dirty="0"/>
              <a:t>jednání se člověk soustředí na jeden úkol a plní ho krok za krokem. Přičemž každý nový krok začne teprve tehdy, když ten předchozí je definitivně splněn. Při </a:t>
            </a:r>
            <a:r>
              <a:rPr lang="cs-CZ" sz="1900" i="1" dirty="0"/>
              <a:t>simultánní organizaci </a:t>
            </a:r>
            <a:r>
              <a:rPr lang="cs-CZ" sz="1900" dirty="0"/>
              <a:t>jednání se člověk snaží řešit několik úkolů najednou a akceptuje proto nedostatky, které mohou při jednotlivých jednáních </a:t>
            </a:r>
            <a:r>
              <a:rPr lang="cs-CZ" sz="1900" dirty="0" smtClean="0"/>
              <a:t>vzniknout.</a:t>
            </a:r>
          </a:p>
          <a:p>
            <a:pPr marL="0" indent="0" algn="just">
              <a:buNone/>
            </a:pPr>
            <a:r>
              <a:rPr lang="cs-CZ" sz="1900" b="1" i="1" dirty="0"/>
              <a:t>K</a:t>
            </a:r>
            <a:r>
              <a:rPr lang="cs-CZ" sz="1900" b="1" i="1" dirty="0" smtClean="0"/>
              <a:t>oncentrovaná </a:t>
            </a:r>
            <a:r>
              <a:rPr lang="cs-CZ" sz="1900" b="1" i="1" dirty="0"/>
              <a:t>pozornost/rozptýlená pozornost</a:t>
            </a:r>
            <a:endParaRPr lang="cs-CZ" sz="1900" b="1" dirty="0"/>
          </a:p>
          <a:p>
            <a:pPr algn="just"/>
            <a:r>
              <a:rPr lang="cs-CZ" sz="1900" i="1" dirty="0"/>
              <a:t>Koncentrovaná pozornost </a:t>
            </a:r>
            <a:r>
              <a:rPr lang="cs-CZ" sz="1900" dirty="0"/>
              <a:t>je taková pozornost, která se soustředí pouze na málo věcí, zato velmi přesně a intenzivně. Za </a:t>
            </a:r>
            <a:r>
              <a:rPr lang="cs-CZ" sz="1900" i="1" dirty="0"/>
              <a:t>rozptýlenou pozornost </a:t>
            </a:r>
            <a:r>
              <a:rPr lang="cs-CZ" sz="1900" dirty="0"/>
              <a:t>se považuje taková, kdy pozorovatel vnímá velmi mnoho aspektů jedné situace, ale ne velmi přesně. 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48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900" b="1" i="1" dirty="0" smtClean="0"/>
              <a:t>Explicitní </a:t>
            </a:r>
            <a:r>
              <a:rPr lang="cs-CZ" sz="1900" b="1" i="1" dirty="0"/>
              <a:t>komunikace/implicitní komunikace</a:t>
            </a:r>
            <a:endParaRPr lang="cs-CZ" sz="1900" b="1" dirty="0"/>
          </a:p>
          <a:p>
            <a:pPr algn="just"/>
            <a:r>
              <a:rPr lang="cs-CZ" sz="1900" i="1" dirty="0"/>
              <a:t>Explicitní komunikace </a:t>
            </a:r>
            <a:r>
              <a:rPr lang="cs-CZ" sz="1900" dirty="0"/>
              <a:t>je typická snahou pomocí obšírného výkladu všech relevantních informací co možná </a:t>
            </a:r>
            <a:r>
              <a:rPr lang="cs-CZ" sz="1900" dirty="0" err="1"/>
              <a:t>nejjednoznačněji</a:t>
            </a:r>
            <a:r>
              <a:rPr lang="cs-CZ" sz="1900" dirty="0"/>
              <a:t>. Při </a:t>
            </a:r>
            <a:r>
              <a:rPr lang="cs-CZ" sz="1900" i="1" dirty="0"/>
              <a:t>implicitní komunikaci </a:t>
            </a:r>
            <a:r>
              <a:rPr lang="cs-CZ" sz="1900" dirty="0"/>
              <a:t>zůstává mnoho nevysloveného, co je třeba odvodit z kontextu rozhovoru, ke kterému samozřejmě patří také vztah mezi komunikujícími </a:t>
            </a:r>
            <a:r>
              <a:rPr lang="cs-CZ" sz="1900" dirty="0" smtClean="0"/>
              <a:t>partnery.</a:t>
            </a:r>
          </a:p>
          <a:p>
            <a:pPr marL="0" indent="0" algn="just">
              <a:buNone/>
            </a:pPr>
            <a:r>
              <a:rPr lang="cs-CZ" sz="1900" b="1" i="1" dirty="0" smtClean="0"/>
              <a:t>Objektivní </a:t>
            </a:r>
            <a:r>
              <a:rPr lang="cs-CZ" sz="1900" b="1" i="1" dirty="0"/>
              <a:t>vyjadřování/subjektivní vyjadřování</a:t>
            </a:r>
            <a:endParaRPr lang="cs-CZ" sz="1900" b="1" dirty="0"/>
          </a:p>
          <a:p>
            <a:pPr algn="just"/>
            <a:r>
              <a:rPr lang="cs-CZ" sz="1900" dirty="0"/>
              <a:t>U </a:t>
            </a:r>
            <a:r>
              <a:rPr lang="cs-CZ" sz="1900" i="1" dirty="0"/>
              <a:t>objektivního vyjadřování </a:t>
            </a:r>
            <a:r>
              <a:rPr lang="cs-CZ" sz="1900" dirty="0"/>
              <a:t>mluvčí abstrahuje velmi silně od své osoby a mluví především o vnějších skutečnostech, které se snaží prezentovat co možná </a:t>
            </a:r>
            <a:r>
              <a:rPr lang="cs-CZ" sz="1900" dirty="0" err="1"/>
              <a:t>nekorektněji</a:t>
            </a:r>
            <a:r>
              <a:rPr lang="cs-CZ" sz="1900" dirty="0"/>
              <a:t>. Při </a:t>
            </a:r>
            <a:r>
              <a:rPr lang="cs-CZ" sz="1900" i="1" dirty="0"/>
              <a:t>subjektivním vyjadřování </a:t>
            </a:r>
            <a:r>
              <a:rPr lang="cs-CZ" sz="1900" dirty="0"/>
              <a:t>je sám mluvčí hlavním obsahem komunikace a snaží se zprostředkovat svůj vlastní, osobní pohled nebo názor co možná nejobsáhleji a nejnázorněji.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900" dirty="0" smtClean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70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806489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650" b="1" i="1" dirty="0" smtClean="0"/>
              <a:t>Orientace </a:t>
            </a:r>
            <a:r>
              <a:rPr lang="cs-CZ" sz="1650" b="1" i="1" dirty="0"/>
              <a:t>na úkol/orientace na lidi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orientace na úkol </a:t>
            </a:r>
            <a:r>
              <a:rPr lang="cs-CZ" sz="1650" dirty="0"/>
              <a:t>jsou to samy skutečnosti, které motivují člověka k jednání. Při </a:t>
            </a:r>
            <a:r>
              <a:rPr lang="cs-CZ" sz="1650" i="1" dirty="0"/>
              <a:t>orientaci na lidi </a:t>
            </a:r>
            <a:r>
              <a:rPr lang="cs-CZ" sz="1650" dirty="0"/>
              <a:t>jedná člověk proto, že splnění určitého úkolu má např. určitou souvislost s důležitými </a:t>
            </a:r>
            <a:r>
              <a:rPr lang="cs-CZ" sz="1650" dirty="0" smtClean="0"/>
              <a:t>osobami.</a:t>
            </a:r>
          </a:p>
          <a:p>
            <a:pPr marL="0" indent="0" algn="just">
              <a:buNone/>
            </a:pPr>
            <a:r>
              <a:rPr lang="cs-CZ" sz="1650" b="1" i="1" dirty="0" smtClean="0"/>
              <a:t>Vnější </a:t>
            </a:r>
            <a:r>
              <a:rPr lang="cs-CZ" sz="1650" b="1" i="1" dirty="0"/>
              <a:t>autorita/vnitřní autorita</a:t>
            </a:r>
            <a:endParaRPr lang="cs-CZ" sz="1650" b="1" dirty="0"/>
          </a:p>
          <a:p>
            <a:pPr algn="just"/>
            <a:r>
              <a:rPr lang="cs-CZ" sz="1650" dirty="0"/>
              <a:t>V případě </a:t>
            </a:r>
            <a:r>
              <a:rPr lang="cs-CZ" sz="1650" i="1" dirty="0"/>
              <a:t>vnější autority </a:t>
            </a:r>
            <a:r>
              <a:rPr lang="cs-CZ" sz="1650" dirty="0"/>
              <a:t>závisí vyřízení určitého úkolu na tom, zda existují osoby, které díky své pozici ve vnější hierarchické struktuře mohou splnění určitého úkolu nařídit, mohou na jeho plnění dohlížet, kontrolovat ho a posuzovat. V případě </a:t>
            </a:r>
            <a:r>
              <a:rPr lang="cs-CZ" sz="1650" i="1" dirty="0"/>
              <a:t>vnitřní autority </a:t>
            </a:r>
            <a:r>
              <a:rPr lang="cs-CZ" sz="1650" dirty="0"/>
              <a:t>se úkoly řeší i tehdy, když neexistuje žádná z vnějšku stanovená osoba, která dohlíží na vyřizování úkolů.</a:t>
            </a:r>
          </a:p>
          <a:p>
            <a:pPr marL="0" indent="0" algn="just">
              <a:buNone/>
            </a:pPr>
            <a:r>
              <a:rPr lang="cs-CZ" sz="1650" b="1" i="1" dirty="0"/>
              <a:t>Rozhodování orientované na </a:t>
            </a:r>
            <a:r>
              <a:rPr lang="cs-CZ" sz="1650" b="1" i="1" dirty="0" err="1"/>
              <a:t>dissensus</a:t>
            </a:r>
            <a:r>
              <a:rPr lang="cs-CZ" sz="1650" b="1" i="1" dirty="0"/>
              <a:t>/rozhodování orientované na konsensus</a:t>
            </a:r>
            <a:endParaRPr lang="cs-CZ" sz="1650" b="1" dirty="0"/>
          </a:p>
          <a:p>
            <a:pPr algn="just"/>
            <a:r>
              <a:rPr lang="cs-CZ" sz="1650" i="1" dirty="0" err="1"/>
              <a:t>Dissensusem</a:t>
            </a:r>
            <a:r>
              <a:rPr lang="cs-CZ" sz="1650" dirty="0"/>
              <a:t> (názorovou různorodostí) je míněno oponující chování, které může být reakcí na hierarchicky silné role jednotlivých odpovědných osob. Při způsobu </a:t>
            </a:r>
            <a:r>
              <a:rPr lang="cs-CZ" sz="1650" i="1" dirty="0"/>
              <a:t>rozhodování orientovaného na konsensus </a:t>
            </a:r>
            <a:r>
              <a:rPr lang="cs-CZ" sz="1650" dirty="0"/>
              <a:t>jsou od začátku přednášeny pouze realistické, realizovatelné myšlenky. </a:t>
            </a:r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61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-457200" algn="just">
              <a:buNone/>
            </a:pPr>
            <a:r>
              <a:rPr lang="cs-CZ" sz="1800" b="1" i="1" dirty="0" smtClean="0"/>
              <a:t>Odpovědnost </a:t>
            </a:r>
            <a:r>
              <a:rPr lang="cs-CZ" sz="1800" b="1" i="1" dirty="0"/>
              <a:t>vázána na jednotlivé osoby/spoluodpovědnost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odpovědnosti vázáné na jednotlivé osoby</a:t>
            </a:r>
            <a:r>
              <a:rPr lang="cs-CZ" sz="1800" dirty="0"/>
              <a:t>, nesou osoby odpovídajícím všechny důsledky. V případě </a:t>
            </a:r>
            <a:r>
              <a:rPr lang="cs-CZ" sz="1800" i="1" dirty="0"/>
              <a:t>spoluodpovědnosti</a:t>
            </a:r>
            <a:r>
              <a:rPr lang="cs-CZ" sz="1800" dirty="0"/>
              <a:t> a spolurozhodování se osoby, které nesou odpovědnost, snaží do svých rozhodování zapracovat také názory těch, jichž se tato rozhodování </a:t>
            </a:r>
            <a:r>
              <a:rPr lang="cs-CZ" sz="1800" dirty="0" smtClean="0"/>
              <a:t>týkají.</a:t>
            </a:r>
          </a:p>
          <a:p>
            <a:pPr marL="0" indent="0" algn="just">
              <a:buNone/>
            </a:pPr>
            <a:r>
              <a:rPr lang="cs-CZ" sz="1800" b="1" i="1" dirty="0" smtClean="0"/>
              <a:t>Negativní </a:t>
            </a:r>
            <a:r>
              <a:rPr lang="cs-CZ" sz="1800" b="1" i="1" dirty="0"/>
              <a:t>hodnocení/pozitivní hodnocení</a:t>
            </a:r>
            <a:endParaRPr lang="cs-CZ" sz="1800" b="1" dirty="0"/>
          </a:p>
          <a:p>
            <a:pPr algn="just"/>
            <a:r>
              <a:rPr lang="cs-CZ" sz="1800" dirty="0"/>
              <a:t>V případě </a:t>
            </a:r>
            <a:r>
              <a:rPr lang="cs-CZ" sz="1800" i="1" dirty="0"/>
              <a:t>negativního hodnocení </a:t>
            </a:r>
            <a:r>
              <a:rPr lang="cs-CZ" sz="1800" dirty="0"/>
              <a:t>přistupují lidé k organizacím především s určitou skepsí, odmítáním nebo dokonce odporem, protože od nich neočekávají pro sebe nic dobrého. V případě </a:t>
            </a:r>
            <a:r>
              <a:rPr lang="cs-CZ" sz="1800" i="1" dirty="0"/>
              <a:t>pozitivního hodnocení </a:t>
            </a:r>
            <a:r>
              <a:rPr lang="cs-CZ" sz="1800" dirty="0"/>
              <a:t>jsou instituce a organizace považovány za něco pozitivního, co může jednotlivcům přinést identifikaci, smysl a bezpečnost.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Jacques </a:t>
            </a:r>
            <a:r>
              <a:rPr lang="cs-CZ" dirty="0" err="1" smtClean="0"/>
              <a:t>Demorgon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56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K realizaci těchto opatření a překonávání interkulturních rozdílů se v současné době nastavují interkulturní kompetence. </a:t>
            </a:r>
            <a:r>
              <a:rPr lang="cs-CZ" sz="1700" b="1" dirty="0" smtClean="0"/>
              <a:t>Interkulturní </a:t>
            </a:r>
            <a:r>
              <a:rPr lang="cs-CZ" sz="1700" b="1" dirty="0"/>
              <a:t>kompetence</a:t>
            </a:r>
            <a:r>
              <a:rPr lang="cs-CZ" sz="1700" dirty="0"/>
              <a:t> </a:t>
            </a:r>
            <a:r>
              <a:rPr lang="cs-CZ" sz="1700" dirty="0" smtClean="0"/>
              <a:t>představuje </a:t>
            </a:r>
            <a:r>
              <a:rPr lang="cs-CZ" sz="1700" dirty="0"/>
              <a:t>schopnost vstupovat do interkulturních nebo přímo multikulturních sociálních situací, schopnost pochopit je v existujících kulturních dimenzích, schopnost přiměřeně je zvládat a v jejich kontextu úspěšně řešit věcné úkoly. </a:t>
            </a:r>
            <a:endParaRPr lang="cs-CZ" sz="1700" dirty="0" smtClean="0"/>
          </a:p>
          <a:p>
            <a:pPr marL="0" indent="0" algn="just">
              <a:buNone/>
            </a:pPr>
            <a:r>
              <a:rPr lang="cs-CZ" sz="1700" dirty="0" smtClean="0"/>
              <a:t>Do </a:t>
            </a:r>
            <a:r>
              <a:rPr lang="cs-CZ" sz="1700" dirty="0"/>
              <a:t>oblasti interkulturních kompetencí lze zahrnout:</a:t>
            </a:r>
          </a:p>
          <a:p>
            <a:pPr lvl="0" algn="just"/>
            <a:r>
              <a:rPr lang="cs-CZ" sz="1700" dirty="0"/>
              <a:t>poznání a pochopení cizí kultury v jejím fyzickém a systémovém rozměru;</a:t>
            </a:r>
          </a:p>
          <a:p>
            <a:pPr lvl="0" algn="just"/>
            <a:r>
              <a:rPr lang="cs-CZ" sz="1700" dirty="0"/>
              <a:t>poznání a pochopení kulturních standardů cizí kultury (sociálních hodnot, norem a vzorců jednání);</a:t>
            </a:r>
          </a:p>
          <a:p>
            <a:pPr lvl="0" algn="just"/>
            <a:r>
              <a:rPr lang="cs-CZ" sz="1700" dirty="0"/>
              <a:t>zvládnutí existence dvou různých kulturních vlivů v jedné osobě a ve vazbě na reprezentanta druhé kultury;</a:t>
            </a:r>
          </a:p>
          <a:p>
            <a:pPr algn="just"/>
            <a:r>
              <a:rPr lang="cs-CZ" sz="1700" dirty="0"/>
              <a:t>zobecnění a vytvoření účinného souboru taktik a strategií pro poznání, pochopení a komunikaci s dalšími cizími kulturami. </a:t>
            </a:r>
            <a:endParaRPr lang="cs-CZ" sz="17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15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50" dirty="0"/>
              <a:t>Interkulturní manažerská kompetence je </a:t>
            </a:r>
            <a:r>
              <a:rPr lang="cs-CZ" sz="1650" dirty="0" smtClean="0"/>
              <a:t>vzájemně závislá </a:t>
            </a:r>
            <a:r>
              <a:rPr lang="cs-CZ" sz="1650" dirty="0"/>
              <a:t>s dalšími manažerskými </a:t>
            </a:r>
            <a:r>
              <a:rPr lang="cs-CZ" sz="1650" dirty="0" smtClean="0"/>
              <a:t>kompetencemi, strategickou</a:t>
            </a:r>
            <a:r>
              <a:rPr lang="cs-CZ" sz="1650" dirty="0"/>
              <a:t>, individuální, </a:t>
            </a:r>
            <a:r>
              <a:rPr lang="cs-CZ" sz="1650" dirty="0" smtClean="0"/>
              <a:t>sociální a </a:t>
            </a:r>
            <a:r>
              <a:rPr lang="cs-CZ" sz="1650" dirty="0"/>
              <a:t>odbornou kompetencí, které </a:t>
            </a:r>
            <a:r>
              <a:rPr lang="cs-CZ" sz="1650" dirty="0" smtClean="0"/>
              <a:t>významně podporují úspěšné působení </a:t>
            </a:r>
            <a:r>
              <a:rPr lang="cs-CZ" sz="1650" dirty="0"/>
              <a:t>manažera v mezinárodním </a:t>
            </a:r>
            <a:r>
              <a:rPr lang="cs-CZ" sz="1650" dirty="0" smtClean="0"/>
              <a:t>prostředí. </a:t>
            </a:r>
          </a:p>
          <a:p>
            <a:pPr algn="just"/>
            <a:r>
              <a:rPr lang="cs-CZ" sz="1650" dirty="0"/>
              <a:t>Pod pojmem </a:t>
            </a:r>
            <a:r>
              <a:rPr lang="cs-CZ" sz="1650" b="1" dirty="0"/>
              <a:t>strategická kompetence </a:t>
            </a:r>
            <a:r>
              <a:rPr lang="cs-CZ" sz="1650" dirty="0" smtClean="0"/>
              <a:t>je </a:t>
            </a:r>
            <a:r>
              <a:rPr lang="cs-CZ" sz="1650" dirty="0"/>
              <a:t>chápáno </a:t>
            </a:r>
            <a:r>
              <a:rPr lang="cs-CZ" sz="1650" dirty="0" smtClean="0"/>
              <a:t>finanční řízení, řízení </a:t>
            </a:r>
            <a:r>
              <a:rPr lang="cs-CZ" sz="1650" dirty="0"/>
              <a:t>rizik, </a:t>
            </a:r>
            <a:r>
              <a:rPr lang="cs-CZ" sz="1650" dirty="0" smtClean="0"/>
              <a:t>znalostí</a:t>
            </a:r>
            <a:r>
              <a:rPr lang="cs-CZ" sz="1650" dirty="0"/>
              <a:t>, </a:t>
            </a:r>
            <a:r>
              <a:rPr lang="cs-CZ" sz="1650" dirty="0" smtClean="0"/>
              <a:t>organizační </a:t>
            </a:r>
            <a:r>
              <a:rPr lang="cs-CZ" sz="1650" dirty="0"/>
              <a:t>schopnosti, schopnost </a:t>
            </a:r>
            <a:r>
              <a:rPr lang="cs-CZ" sz="1650" dirty="0" smtClean="0"/>
              <a:t>řešit </a:t>
            </a:r>
            <a:r>
              <a:rPr lang="cs-CZ" sz="1650" dirty="0"/>
              <a:t>problémy, rozhodování a synergie.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Individuální kompetence </a:t>
            </a:r>
            <a:r>
              <a:rPr lang="cs-CZ" sz="1650" dirty="0" smtClean="0"/>
              <a:t>představuje </a:t>
            </a:r>
            <a:r>
              <a:rPr lang="cs-CZ" sz="1650" dirty="0"/>
              <a:t>schopnost vlastní motivace, </a:t>
            </a:r>
            <a:r>
              <a:rPr lang="cs-CZ" sz="1650" dirty="0" smtClean="0"/>
              <a:t>sebeorganizování</a:t>
            </a:r>
            <a:r>
              <a:rPr lang="cs-CZ" sz="1650" dirty="0"/>
              <a:t>, kontroly situace, odolnost </a:t>
            </a:r>
            <a:r>
              <a:rPr lang="cs-CZ" sz="1650" dirty="0" smtClean="0"/>
              <a:t>vůči </a:t>
            </a:r>
            <a:r>
              <a:rPr lang="cs-CZ" sz="1650" dirty="0"/>
              <a:t>stresu, optimistický </a:t>
            </a:r>
            <a:r>
              <a:rPr lang="cs-CZ" sz="1650" dirty="0" smtClean="0"/>
              <a:t>přístup </a:t>
            </a:r>
            <a:r>
              <a:rPr lang="cs-CZ" sz="1650" dirty="0"/>
              <a:t>a schopnost sebekritiky. </a:t>
            </a:r>
            <a:endParaRPr lang="cs-CZ" sz="1650" dirty="0" smtClean="0"/>
          </a:p>
          <a:p>
            <a:pPr algn="just"/>
            <a:r>
              <a:rPr lang="cs-CZ" sz="1650" b="1" dirty="0" smtClean="0"/>
              <a:t>Sociální </a:t>
            </a:r>
            <a:r>
              <a:rPr lang="cs-CZ" sz="1650" b="1" dirty="0"/>
              <a:t>kompetencí </a:t>
            </a:r>
            <a:r>
              <a:rPr lang="cs-CZ" sz="1650" dirty="0" smtClean="0"/>
              <a:t>je chápána schopnost </a:t>
            </a:r>
            <a:r>
              <a:rPr lang="cs-CZ" sz="1650" dirty="0"/>
              <a:t>týmové spolupráce, </a:t>
            </a:r>
            <a:r>
              <a:rPr lang="cs-CZ" sz="1650" dirty="0" smtClean="0"/>
              <a:t>přizpůsobení </a:t>
            </a:r>
            <a:r>
              <a:rPr lang="cs-CZ" sz="1650" dirty="0"/>
              <a:t>se, komunikace, empatie, tolerance a </a:t>
            </a:r>
            <a:r>
              <a:rPr lang="cs-CZ" sz="1650" dirty="0" smtClean="0"/>
              <a:t>řídicí </a:t>
            </a:r>
            <a:r>
              <a:rPr lang="cs-CZ" sz="1650" dirty="0"/>
              <a:t>schopnosti. </a:t>
            </a:r>
          </a:p>
          <a:p>
            <a:pPr algn="just"/>
            <a:r>
              <a:rPr lang="cs-CZ" sz="1650" b="1" dirty="0"/>
              <a:t>Odborná kompetence </a:t>
            </a:r>
            <a:r>
              <a:rPr lang="cs-CZ" sz="1650" dirty="0" smtClean="0"/>
              <a:t>předpokládá </a:t>
            </a:r>
            <a:r>
              <a:rPr lang="cs-CZ" sz="1650" dirty="0"/>
              <a:t>schopnost aplikace získaných znalostí z </a:t>
            </a:r>
            <a:r>
              <a:rPr lang="cs-CZ" sz="1650" dirty="0" smtClean="0"/>
              <a:t>oboru</a:t>
            </a:r>
            <a:r>
              <a:rPr lang="cs-CZ" sz="1650" dirty="0"/>
              <a:t>, </a:t>
            </a:r>
            <a:r>
              <a:rPr lang="cs-CZ" sz="1650" dirty="0" smtClean="0"/>
              <a:t>o řízení podniku</a:t>
            </a:r>
            <a:r>
              <a:rPr lang="cs-CZ" sz="1650" dirty="0"/>
              <a:t>, moderních </a:t>
            </a:r>
            <a:r>
              <a:rPr lang="cs-CZ" sz="1650" dirty="0" smtClean="0"/>
              <a:t>komunikačních </a:t>
            </a:r>
            <a:r>
              <a:rPr lang="cs-CZ" sz="1650" dirty="0"/>
              <a:t>technologiích a mezinárodní pracovní </a:t>
            </a:r>
            <a:r>
              <a:rPr lang="cs-CZ" sz="1650" dirty="0" smtClean="0"/>
              <a:t>zkušenost.</a:t>
            </a:r>
            <a:endParaRPr lang="cs-CZ" sz="1650" dirty="0"/>
          </a:p>
          <a:p>
            <a:pPr algn="just"/>
            <a:endParaRPr lang="cs-CZ" sz="165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650" dirty="0" smtClean="0"/>
          </a:p>
          <a:p>
            <a:pPr algn="just"/>
            <a:endParaRPr lang="cs-CZ" sz="1650" dirty="0"/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46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Management se vždycky bude lišit podle oblasti světa. Je to dáno vývojem společnosti, v té které lokalitě a chápáním světa v těchto lokalitách. V této souvislosti mluvíme o interkulturním managementu, nebo také managementu napříč </a:t>
            </a:r>
            <a:r>
              <a:rPr lang="cs-CZ" sz="1800" dirty="0" smtClean="0"/>
              <a:t>kulturami.</a:t>
            </a:r>
          </a:p>
          <a:p>
            <a:pPr algn="just"/>
            <a:r>
              <a:rPr lang="cs-CZ" sz="1800" dirty="0"/>
              <a:t>Rozdíly v kulturních standardech různých národů se stávají zdrojem mnoha významných lidských nedorozumění a často i bariérou vzájemné spolupráce. </a:t>
            </a: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Interkulturní </a:t>
            </a:r>
            <a:r>
              <a:rPr lang="cs-CZ" sz="1800" dirty="0"/>
              <a:t>přístup by měl respektovat různé kultury a skutečně realizovat tato </a:t>
            </a:r>
            <a:r>
              <a:rPr lang="cs-CZ" sz="1800" dirty="0" smtClean="0"/>
              <a:t>opatření:</a:t>
            </a:r>
            <a:endParaRPr lang="cs-CZ" sz="1800" dirty="0"/>
          </a:p>
          <a:p>
            <a:pPr lvl="0" algn="just"/>
            <a:r>
              <a:rPr lang="cs-CZ" sz="1800" dirty="0"/>
              <a:t>dobře poznat a pochopit cizí kulturu;</a:t>
            </a:r>
          </a:p>
          <a:p>
            <a:pPr lvl="0" algn="just"/>
            <a:r>
              <a:rPr lang="cs-CZ" sz="1800" dirty="0"/>
              <a:t>cizí kulturu respektovat v její odlišnosti a specifičnosti;</a:t>
            </a:r>
          </a:p>
          <a:p>
            <a:pPr algn="just"/>
            <a:r>
              <a:rPr lang="cs-CZ" sz="1800" dirty="0"/>
              <a:t>vytvářet ve vztahu k cizím kulturám vstřícné kroky.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Manažerské přístupy v mezinárodním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18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700" dirty="0" smtClean="0"/>
          </a:p>
          <a:p>
            <a:pPr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kompetence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/>
          <a:srcRect b="24398"/>
          <a:stretch/>
        </p:blipFill>
        <p:spPr>
          <a:xfrm>
            <a:off x="1137320" y="1137414"/>
            <a:ext cx="5976664" cy="330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66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Americký management má od svého zrodu značnou autoritu, která stoupla zejména po druhé světové válce. </a:t>
            </a:r>
            <a:endParaRPr lang="cs-CZ" sz="1800" dirty="0" smtClean="0"/>
          </a:p>
          <a:p>
            <a:pPr algn="just"/>
            <a:r>
              <a:rPr lang="cs-CZ" sz="1800" dirty="0" smtClean="0"/>
              <a:t>Přes </a:t>
            </a:r>
            <a:r>
              <a:rPr lang="cs-CZ" sz="1800" dirty="0"/>
              <a:t>své problémy, které americký management ve svém vývoji překonává, se v poválečném období rychle šířil zejména do zemí západní Evropy, Japonska a </a:t>
            </a:r>
            <a:r>
              <a:rPr lang="cs-CZ" sz="1800" dirty="0" smtClean="0"/>
              <a:t>některých </a:t>
            </a:r>
            <a:r>
              <a:rPr lang="cs-CZ" sz="1800" dirty="0"/>
              <a:t>tzv. nově industrializovaných zemí. </a:t>
            </a:r>
            <a:endParaRPr lang="cs-CZ" sz="1800" dirty="0" smtClean="0"/>
          </a:p>
          <a:p>
            <a:pPr algn="just"/>
            <a:r>
              <a:rPr lang="cs-CZ" sz="1800" dirty="0" smtClean="0"/>
              <a:t>S </a:t>
            </a:r>
            <a:r>
              <a:rPr lang="cs-CZ" sz="1800" dirty="0"/>
              <a:t>uplatňováním principů amerického managementu se současně přebírala i jeho terminologie. </a:t>
            </a:r>
            <a:endParaRPr lang="cs-CZ" sz="1800" dirty="0" smtClean="0"/>
          </a:p>
          <a:p>
            <a:pPr algn="just"/>
            <a:r>
              <a:rPr lang="cs-CZ" sz="1800" dirty="0" smtClean="0"/>
              <a:t>Avšak </a:t>
            </a:r>
            <a:r>
              <a:rPr lang="cs-CZ" sz="1800" dirty="0"/>
              <a:t>určité specifické prvky, vyplývající z národních tradic a zvyklostí, se přes uplatňování amerického managementu zachovaly (např. v managementech Francie, Německa, Itálie, </a:t>
            </a:r>
            <a:r>
              <a:rPr lang="cs-CZ" sz="1800" dirty="0" smtClean="0"/>
              <a:t>Holandska apod.). </a:t>
            </a:r>
          </a:p>
          <a:p>
            <a:pPr algn="just"/>
            <a:r>
              <a:rPr lang="cs-CZ" sz="1800" dirty="0" smtClean="0"/>
              <a:t>Protože </a:t>
            </a:r>
            <a:r>
              <a:rPr lang="cs-CZ" sz="1800" dirty="0"/>
              <a:t>management zemí západní Evropy, přes své národnostní zvláštnosti, uplatňuje v podstatě stejné principy a metody jako americký management, vznikl tzv. euro-americký management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Americký management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22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Uplatňováním amerického managementu v Japonsku (po druhé světové válce), došlo postupně ke vzniku japonského managementu se všemi specifickými rysy a důsledky konkrétního vývoje Japonska. Vznikla tzv. </a:t>
            </a:r>
            <a:r>
              <a:rPr lang="cs-CZ" sz="1800" b="1" dirty="0"/>
              <a:t>japonská škola</a:t>
            </a:r>
            <a:r>
              <a:rPr lang="cs-CZ" sz="1800" dirty="0"/>
              <a:t>, jako protiváha amerického, resp. západního managementu. </a:t>
            </a:r>
          </a:p>
          <a:p>
            <a:pPr algn="just"/>
            <a:r>
              <a:rPr lang="cs-CZ" sz="1800" dirty="0"/>
              <a:t>Zatím co v USA se uplatňují minimální zásahy vlády do činnosti podniků, v Japonsku existuje účinná spolupráce vlády a podniků, vysoko kvalifikovaná centrální regulace ekonomiky, formulování hospodářských programů (cílů) země apod. </a:t>
            </a:r>
            <a:endParaRPr lang="cs-CZ" sz="1800" dirty="0" smtClean="0"/>
          </a:p>
          <a:p>
            <a:pPr algn="just"/>
            <a:r>
              <a:rPr lang="cs-CZ" sz="1800" dirty="0" smtClean="0"/>
              <a:t>Pokud </a:t>
            </a:r>
            <a:r>
              <a:rPr lang="cs-CZ" sz="1800" dirty="0"/>
              <a:t>jde o řízení japonských </a:t>
            </a:r>
            <a:r>
              <a:rPr lang="cs-CZ" sz="1800" dirty="0" smtClean="0"/>
              <a:t>podniků, </a:t>
            </a:r>
            <a:r>
              <a:rPr lang="cs-CZ" sz="1800" dirty="0"/>
              <a:t>tak je zde výraznou charakteristikou kolektivismus, dominance kolektivních cílů a pocitů závaznosti, uplatňuje se zde princip „každému své místo“, člověk se v japonském podniku uplatní svým umem, zkušenostmi, ale má i pocit sociální jistoty, má uspokojiví pocity morální, estetické i </a:t>
            </a:r>
            <a:r>
              <a:rPr lang="cs-CZ" sz="1800" dirty="0" smtClean="0"/>
              <a:t>citové.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385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Zatímco management amerických podniků vychází z vědeckých a pragmatických poznatků, tak management v Japonsku je chápán spíše jako umění než věda. </a:t>
            </a:r>
            <a:endParaRPr lang="cs-CZ" sz="1800" dirty="0" smtClean="0"/>
          </a:p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se hovoří o tzv. japonském stylu řízení, jako jednotným systému řízení uplatňovaném v japonských podnicích. Toto chápání je však příliš zjednodušené, protože japonské podniky uplatňují takový systém řízení, který jim nejvíce vyhovuje.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však realitou, že systémy řízení japonských podniků mají některé společné znaky, jako například kolektivní rozhodování (</a:t>
            </a:r>
            <a:r>
              <a:rPr lang="cs-CZ" sz="1800" dirty="0" err="1"/>
              <a:t>ringi</a:t>
            </a:r>
            <a:r>
              <a:rPr lang="cs-CZ" sz="1800" dirty="0"/>
              <a:t> systém), celoživotní pracovní poměr, systém odměňování a další. </a:t>
            </a:r>
            <a:endParaRPr lang="cs-CZ" sz="1800" dirty="0" smtClean="0"/>
          </a:p>
          <a:p>
            <a:pPr algn="just"/>
            <a:r>
              <a:rPr lang="cs-CZ" sz="1800" dirty="0" smtClean="0"/>
              <a:t>Většina </a:t>
            </a:r>
            <a:r>
              <a:rPr lang="cs-CZ" sz="1800" dirty="0"/>
              <a:t>charakteristických znaků japonského managementu je bezprostředně spojená s řízením v tradičních podnicích</a:t>
            </a:r>
            <a:r>
              <a:rPr lang="cs-CZ" sz="1800" dirty="0" smtClean="0"/>
              <a:t>.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Japonský management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80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Statusový </a:t>
            </a:r>
            <a:r>
              <a:rPr lang="cs-CZ" sz="1800" b="1" dirty="0"/>
              <a:t>systém diferenciace pracovníků </a:t>
            </a:r>
            <a:r>
              <a:rPr lang="cs-CZ" sz="1800" dirty="0"/>
              <a:t>představuje rozdělení pracovníků v podniku na pracovníky řádné (v podniku pracují po dobu celého produktivního věku) a dočasné pracovníky (sloužící na vyrovnávání zaměstnanecké fluktuace). </a:t>
            </a:r>
            <a:endParaRPr lang="cs-CZ" sz="1800" dirty="0" smtClean="0"/>
          </a:p>
          <a:p>
            <a:pPr algn="just"/>
            <a:r>
              <a:rPr lang="cs-CZ" sz="1800" dirty="0" smtClean="0"/>
              <a:t>Řádní </a:t>
            </a:r>
            <a:r>
              <a:rPr lang="cs-CZ" sz="1800" dirty="0"/>
              <a:t>pracovníci jsou uspořádáni do určitých kategorií, které tvoří podmínky pro kariéru. Status tedy podmiňuje funkční zařazení pracovníka. Japonské </a:t>
            </a:r>
            <a:r>
              <a:rPr lang="cs-CZ" sz="1800" dirty="0" err="1"/>
              <a:t>prů-myslové</a:t>
            </a:r>
            <a:r>
              <a:rPr lang="cs-CZ" sz="1800" dirty="0"/>
              <a:t> podniky dodnes nemají vypracovaný systém detailního popisu práce. Individuální úlohy a zodpovědnost pracovníků za jejich plnění nejsou jedno-značně určené. To ale neznamená, že zde panuje chaotická organizace práce. Tradice japonského řízení od počátku zprůmyslňování, tzv. </a:t>
            </a:r>
            <a:r>
              <a:rPr lang="cs-CZ" sz="1800" dirty="0" err="1"/>
              <a:t>ringi</a:t>
            </a:r>
            <a:r>
              <a:rPr lang="cs-CZ" sz="1800" dirty="0"/>
              <a:t> systém </a:t>
            </a:r>
            <a:r>
              <a:rPr lang="cs-CZ" sz="1800" dirty="0" smtClean="0"/>
              <a:t>rozhodování</a:t>
            </a:r>
            <a:r>
              <a:rPr lang="cs-CZ" sz="1800" dirty="0"/>
              <a:t>, zformoval pracovní kolektiv nesoucí plnou zodpovědnost za plnění úloh. Tento kolektivismus je výrazným prvkem i současného řízení v japonských </a:t>
            </a:r>
            <a:r>
              <a:rPr lang="cs-CZ" sz="1800" dirty="0" smtClean="0"/>
              <a:t>podnicích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51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0270" y="71040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odměňování </a:t>
            </a:r>
            <a:r>
              <a:rPr lang="cs-CZ" sz="1800" dirty="0"/>
              <a:t>je založen na délce pracovního poměru a vzdělání </a:t>
            </a:r>
            <a:r>
              <a:rPr lang="cs-CZ" sz="1800" dirty="0" smtClean="0"/>
              <a:t>pracovníka</a:t>
            </a:r>
            <a:r>
              <a:rPr lang="cs-CZ" sz="1800" dirty="0"/>
              <a:t>. Mzda pracovníka v konečném důsledku závisí na tom, ve které kategorii je zařazen. Tento způsob odměňování vyplývá z neexistence popisu práce a kritérií vyjadřujících individuálních výkon pracovníka. </a:t>
            </a:r>
          </a:p>
          <a:p>
            <a:pPr algn="just"/>
            <a:r>
              <a:rPr lang="cs-CZ" sz="1800" b="1" dirty="0" smtClean="0"/>
              <a:t>Metody </a:t>
            </a:r>
            <a:r>
              <a:rPr lang="cs-CZ" sz="1800" b="1" dirty="0"/>
              <a:t>zdokonalování systému řízení </a:t>
            </a:r>
            <a:r>
              <a:rPr lang="cs-CZ" sz="1800" dirty="0"/>
              <a:t>jsou v tradičním japonském podniku </a:t>
            </a:r>
            <a:r>
              <a:rPr lang="cs-CZ" sz="1800" dirty="0" smtClean="0"/>
              <a:t>chápány </a:t>
            </a:r>
            <a:r>
              <a:rPr lang="cs-CZ" sz="1800" dirty="0"/>
              <a:t>jako výchova a zdokonalování práce vedoucích pracovníků. Mezi základní metody zdokonalování řízení v Japonsku patří </a:t>
            </a:r>
          </a:p>
          <a:p>
            <a:pPr lvl="1" algn="just"/>
            <a:r>
              <a:rPr lang="cs-CZ" sz="1800" dirty="0" smtClean="0"/>
              <a:t>výběr </a:t>
            </a:r>
            <a:r>
              <a:rPr lang="cs-CZ" sz="1800" dirty="0"/>
              <a:t>kádrů – do vyšších funkcí jsou jmenováni pracovníci s vyšším vzděláním, zejména pak absolventi známých univerzit a s rychlejším po-stupem studia; </a:t>
            </a:r>
          </a:p>
          <a:p>
            <a:pPr lvl="1" algn="just"/>
            <a:r>
              <a:rPr lang="cs-CZ" sz="1800" dirty="0" smtClean="0"/>
              <a:t>rotace </a:t>
            </a:r>
            <a:r>
              <a:rPr lang="cs-CZ" sz="1800" dirty="0"/>
              <a:t>– patřila svého času mezi nejvíce používanou metodu </a:t>
            </a:r>
            <a:r>
              <a:rPr lang="cs-CZ" sz="1800" dirty="0" smtClean="0"/>
              <a:t>zdokonalování </a:t>
            </a:r>
            <a:r>
              <a:rPr lang="cs-CZ" sz="1800" dirty="0"/>
              <a:t>řízení, jedná se o změnu pracovního zařazení vedoucích pracovníků v pravidelných časových </a:t>
            </a:r>
            <a:r>
              <a:rPr lang="cs-CZ" sz="1800" dirty="0" smtClean="0"/>
              <a:t>intervalech</a:t>
            </a:r>
            <a:r>
              <a:rPr lang="cs-CZ" sz="1800" dirty="0"/>
              <a:t>.</a:t>
            </a:r>
          </a:p>
          <a:p>
            <a:pPr algn="just"/>
            <a:endParaRPr lang="cs-CZ" sz="1800" dirty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658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23528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Trénink vedoucích prostřednictvím </a:t>
            </a:r>
            <a:r>
              <a:rPr lang="cs-CZ" sz="1800" b="1" dirty="0" err="1"/>
              <a:t>ringi</a:t>
            </a:r>
            <a:r>
              <a:rPr lang="cs-CZ" sz="1800" b="1" dirty="0"/>
              <a:t> systému </a:t>
            </a:r>
            <a:r>
              <a:rPr lang="cs-CZ" sz="1800" dirty="0"/>
              <a:t>(„</a:t>
            </a:r>
            <a:r>
              <a:rPr lang="cs-CZ" sz="1800" dirty="0" err="1"/>
              <a:t>rin</a:t>
            </a:r>
            <a:r>
              <a:rPr lang="cs-CZ" sz="1800" dirty="0"/>
              <a:t>“ znamená předložit návrh </a:t>
            </a:r>
            <a:r>
              <a:rPr lang="cs-CZ" sz="1800" dirty="0" smtClean="0"/>
              <a:t>nadřízenému </a:t>
            </a:r>
            <a:r>
              <a:rPr lang="cs-CZ" sz="1800" dirty="0"/>
              <a:t>a získat si jeho souhlas a „</a:t>
            </a:r>
            <a:r>
              <a:rPr lang="cs-CZ" sz="1800" dirty="0" err="1"/>
              <a:t>gi</a:t>
            </a:r>
            <a:r>
              <a:rPr lang="cs-CZ" sz="1800" dirty="0"/>
              <a:t>“ znamená uvažovat, rozhodovat) – průběh tohoto systému je následující: nižší vedoucí pracovník na formuláři </a:t>
            </a:r>
            <a:r>
              <a:rPr lang="cs-CZ" sz="1800" dirty="0" err="1"/>
              <a:t>ringisho</a:t>
            </a:r>
            <a:r>
              <a:rPr lang="cs-CZ" sz="1800" dirty="0"/>
              <a:t> definuje návrh řešení daného systému – následuje cirkulace tohoto dokumentu mezi příslušnými sekcemi - </a:t>
            </a:r>
            <a:r>
              <a:rPr lang="cs-CZ" sz="1800" dirty="0" err="1" smtClean="0"/>
              <a:t>ringisho</a:t>
            </a:r>
            <a:r>
              <a:rPr lang="cs-CZ" sz="1800" dirty="0" smtClean="0"/>
              <a:t> </a:t>
            </a:r>
            <a:r>
              <a:rPr lang="cs-CZ" sz="1800" dirty="0"/>
              <a:t>se postupně dostane k vrcholovému vedení (k prezidentovi apod.) – když prezident vyjádří svůj souhlas, pak rozhodování je ukončeno a </a:t>
            </a:r>
            <a:r>
              <a:rPr lang="cs-CZ" sz="1800" dirty="0" err="1"/>
              <a:t>ringi</a:t>
            </a:r>
            <a:r>
              <a:rPr lang="cs-CZ" sz="1800" dirty="0"/>
              <a:t> dokument se vrátí na </a:t>
            </a:r>
            <a:r>
              <a:rPr lang="cs-CZ" sz="1800" dirty="0" smtClean="0"/>
              <a:t>implementaci </a:t>
            </a:r>
            <a:r>
              <a:rPr lang="cs-CZ" sz="1800" dirty="0"/>
              <a:t>k iniciátorovi.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r>
              <a:rPr lang="cs-CZ" sz="1800" dirty="0"/>
              <a:t>Přestože bylo řízení japonských podniků do určité míry </a:t>
            </a:r>
            <a:r>
              <a:rPr lang="cs-CZ" sz="1800" dirty="0" smtClean="0"/>
              <a:t>ovlivněno americkým managementem, tak </a:t>
            </a:r>
            <a:r>
              <a:rPr lang="cs-CZ" sz="1800" dirty="0"/>
              <a:t>se řada </a:t>
            </a:r>
            <a:r>
              <a:rPr lang="cs-CZ" sz="1800" dirty="0" smtClean="0"/>
              <a:t>japonských </a:t>
            </a:r>
            <a:r>
              <a:rPr lang="cs-CZ" sz="1800" dirty="0"/>
              <a:t>podniků vrátila k tradičnímu systému řízení. Japonci zcela jednoznačně odmítli </a:t>
            </a:r>
            <a:r>
              <a:rPr lang="cs-CZ" sz="1800" dirty="0" smtClean="0"/>
              <a:t>americký </a:t>
            </a:r>
            <a:r>
              <a:rPr lang="cs-CZ" sz="1800" dirty="0"/>
              <a:t>odborářský systém, a tak nemají třeba ústřední odborové orgány. </a:t>
            </a: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Charakteristiky japonského managementu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121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Zapojováním se firem do mezinárodního podnikání vede k intenzifikaci mezinárodních kontaktů, při které dochází k setkávání s různými národními kulturami především prostřednictvím zaměstnanců, obchodních partnerů, místních podniků a organizací. </a:t>
            </a:r>
            <a:endParaRPr lang="cs-CZ" sz="1800" dirty="0" smtClean="0"/>
          </a:p>
          <a:p>
            <a:pPr algn="just"/>
            <a:r>
              <a:rPr lang="cs-CZ" sz="1800" dirty="0" smtClean="0"/>
              <a:t>Kromě </a:t>
            </a:r>
            <a:r>
              <a:rPr lang="cs-CZ" sz="1800" dirty="0"/>
              <a:t>jiných znalostí manažerů v souvislosti s mezinárodními podnikatelskými aktivitami, vzrůstá v posledních létech význam znalostí o jiných kulturách. </a:t>
            </a:r>
            <a:endParaRPr lang="cs-CZ" sz="1800" dirty="0" smtClean="0"/>
          </a:p>
          <a:p>
            <a:pPr algn="just"/>
            <a:r>
              <a:rPr lang="cs-CZ" sz="1800" dirty="0" smtClean="0"/>
              <a:t>Znalosti </a:t>
            </a:r>
            <a:r>
              <a:rPr lang="cs-CZ" sz="1800" dirty="0"/>
              <a:t>o jiných kulturách umožňují do značné míry předvídat reakci druhé strany a zároveň podstatně snižují možnost nepříjemných překvapení. Antropologové, sociologové a odborníci na oblast mezinárodních vztahů analyzují takové faktory jako je spokojenost s prací, pracovní role, interpersonální pracovní vztahy sloužící k identifikaci klastrů zemí, které zpřesňují (přibližují) kulturní hodnoty ovlivňující obchodní praktiky.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56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Odlišné hodnotové preference a způsoby jednání představitelů různých národních kultur způsobují specifické problémy v řízení podniku, které mohou být zvládnuty formováním podnikové kultury a s ní související celkové podnikové strategie. </a:t>
            </a: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dirty="0"/>
              <a:t>formování podnikové kultury a podnikové strategie působících na mezinárodních trzích vystupuje do popředí problém vzájemného vztahu národní a podnikové kultury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Národní kultura je především nositelem základních kulturních vzorců, které mohou výrazně ovlivňovat charakter a podobu podnikové kultury. A zároveň národní kultura ovlivňuje jednání lidí přímo, pomocí mechanismů socializace. </a:t>
            </a:r>
            <a:endParaRPr lang="cs-CZ" sz="1800" dirty="0" smtClean="0"/>
          </a:p>
          <a:p>
            <a:pPr algn="just"/>
            <a:r>
              <a:rPr lang="cs-CZ" sz="1800" dirty="0"/>
              <a:t>Protože podniková kultura vychází z prostředí dané země, je potřeba zvážit, do jaké míry je jednání zaměstnanců ovlivňováno kulturním a sociálním prostředím, v němž se podnik nachází. </a:t>
            </a:r>
            <a:endParaRPr lang="cs-CZ" sz="18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přístup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Výrazné odlišnosti jednotlivých národních kultur v podniku, které jsou snadno a přehledně identifikovatelné se nazývají </a:t>
            </a:r>
            <a:r>
              <a:rPr lang="cs-CZ" sz="1800" b="1" dirty="0" smtClean="0"/>
              <a:t>interkulturní </a:t>
            </a:r>
            <a:r>
              <a:rPr lang="cs-CZ" sz="1800" b="1" dirty="0"/>
              <a:t>dimenze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Interkulturní </a:t>
            </a:r>
            <a:r>
              <a:rPr lang="cs-CZ" sz="1800" dirty="0"/>
              <a:t>dimenze, které významně modifikují interpersonální percepci a ovlivňují oboustranné pochopení a porozumění mezi spolupracovníky (zaměstnanci), mohou podstatně ovlivnit pozitivně nebo negativně úspěch v mezinárodním podnikání. Studium a pochopení těchto kulturních odlišností může přinést úsporu času a celkových nákladů. Studiu </a:t>
            </a:r>
            <a:r>
              <a:rPr lang="cs-CZ" sz="1800" dirty="0" smtClean="0"/>
              <a:t>interkulturních </a:t>
            </a:r>
            <a:r>
              <a:rPr lang="cs-CZ" sz="1800" dirty="0"/>
              <a:t>dimenzí a jejich vlivu na podnikání mezinárodních podniků se zabývá celá řada odborníků. </a:t>
            </a:r>
            <a:endParaRPr lang="cs-CZ" sz="1800" dirty="0" smtClean="0"/>
          </a:p>
          <a:p>
            <a:pPr algn="just"/>
            <a:r>
              <a:rPr lang="cs-CZ" sz="1800" dirty="0" smtClean="0"/>
              <a:t>Mezi </a:t>
            </a:r>
            <a:r>
              <a:rPr lang="cs-CZ" sz="1800" dirty="0"/>
              <a:t>nejvýznamnější osobnosti v oblasti studia </a:t>
            </a:r>
            <a:r>
              <a:rPr lang="cs-CZ" sz="1800" dirty="0" smtClean="0"/>
              <a:t>interkulturních </a:t>
            </a:r>
            <a:r>
              <a:rPr lang="cs-CZ" sz="1800" dirty="0"/>
              <a:t>dimenzí můžeme zařadit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Geerta</a:t>
            </a:r>
            <a:r>
              <a:rPr lang="cs-CZ" sz="1800" dirty="0"/>
              <a:t> </a:t>
            </a:r>
            <a:r>
              <a:rPr lang="cs-CZ" sz="1800" dirty="0" err="1"/>
              <a:t>Hofsteda</a:t>
            </a:r>
            <a:r>
              <a:rPr lang="cs-CZ" sz="1800" dirty="0"/>
              <a:t>, </a:t>
            </a:r>
            <a:r>
              <a:rPr lang="cs-CZ" sz="1800" dirty="0" err="1"/>
              <a:t>američana</a:t>
            </a:r>
            <a:r>
              <a:rPr lang="cs-CZ" sz="1800" dirty="0"/>
              <a:t> Edwarda T. </a:t>
            </a:r>
            <a:r>
              <a:rPr lang="cs-CZ" sz="1800" dirty="0" err="1"/>
              <a:t>Halla</a:t>
            </a:r>
            <a:r>
              <a:rPr lang="cs-CZ" sz="1800" dirty="0"/>
              <a:t>, </a:t>
            </a:r>
            <a:r>
              <a:rPr lang="cs-CZ" sz="1800" dirty="0" err="1"/>
              <a:t>holanďana</a:t>
            </a:r>
            <a:r>
              <a:rPr lang="cs-CZ" sz="1800" dirty="0"/>
              <a:t> </a:t>
            </a:r>
            <a:r>
              <a:rPr lang="cs-CZ" sz="1800" dirty="0" err="1"/>
              <a:t>Fonse</a:t>
            </a:r>
            <a:r>
              <a:rPr lang="cs-CZ" sz="1800" dirty="0"/>
              <a:t> </a:t>
            </a:r>
            <a:r>
              <a:rPr lang="cs-CZ" sz="1800" dirty="0" err="1"/>
              <a:t>Trompenaarse</a:t>
            </a:r>
            <a:r>
              <a:rPr lang="cs-CZ" sz="1800" dirty="0"/>
              <a:t> a </a:t>
            </a:r>
            <a:r>
              <a:rPr lang="cs-CZ" sz="1800" dirty="0" err="1"/>
              <a:t>francouze</a:t>
            </a:r>
            <a:r>
              <a:rPr lang="cs-CZ" sz="1800" dirty="0"/>
              <a:t> Jacquesa </a:t>
            </a:r>
            <a:r>
              <a:rPr lang="cs-CZ" sz="1800" dirty="0" err="1"/>
              <a:t>Demorgona</a:t>
            </a:r>
            <a:r>
              <a:rPr lang="cs-CZ" sz="1800" dirty="0"/>
              <a:t>. </a:t>
            </a:r>
            <a:r>
              <a:rPr lang="cs-CZ" sz="1800" dirty="0" smtClean="0"/>
              <a:t>. 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357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 err="1"/>
              <a:t>Geert</a:t>
            </a:r>
            <a:r>
              <a:rPr lang="cs-CZ" sz="2000" b="1" dirty="0"/>
              <a:t> </a:t>
            </a:r>
            <a:r>
              <a:rPr lang="cs-CZ" sz="2000" b="1" dirty="0" err="1" smtClean="0"/>
              <a:t>Hofstede</a:t>
            </a:r>
            <a:r>
              <a:rPr lang="cs-CZ" sz="2000" b="1" dirty="0" smtClean="0"/>
              <a:t> </a:t>
            </a:r>
            <a:r>
              <a:rPr lang="cs-CZ" sz="2000" dirty="0"/>
              <a:t>identifikoval na základě korelačně statistického a faktorově analytického vyhodnocení čtyři základní kulturní dimenze, které vyjadřují nejobecnější úroveň kulturních rozdílů mezi zeměmi. Kulturní rozdíly vyjádřené v těchto (pomocí) kulturních dimenzích vedou k odlišnému pojetí základních parametrů života lidí a výrazně ovlivňují oblast práce a managementu. </a:t>
            </a:r>
            <a:endParaRPr lang="cs-CZ" sz="2000" dirty="0" smtClean="0"/>
          </a:p>
          <a:p>
            <a:pPr algn="just"/>
            <a:r>
              <a:rPr lang="cs-CZ" sz="2000" i="1" dirty="0"/>
              <a:t>Rozpětí moci v hierarchii</a:t>
            </a:r>
            <a:r>
              <a:rPr lang="cs-CZ" sz="2000" dirty="0"/>
              <a:t> vyjadřuje, do jaké míry jsou v určité kultuře akceptovány mocenské poměry. </a:t>
            </a:r>
          </a:p>
          <a:p>
            <a:pPr algn="just"/>
            <a:r>
              <a:rPr lang="cs-CZ" sz="2000" i="1" dirty="0"/>
              <a:t>Individualismus/kolektivismus</a:t>
            </a:r>
            <a:r>
              <a:rPr lang="cs-CZ" sz="2000" dirty="0"/>
              <a:t> vyjadřuje, do jaké míry se členové určité kultury definují (vnímají, cítí být) jako součást sociální pospolitosti a do jaké míry se cítí být jí zavázání. </a:t>
            </a:r>
            <a:endParaRPr lang="cs-CZ" sz="2000" dirty="0" smtClean="0"/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45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i="1" dirty="0"/>
              <a:t>Vyhýbání se nejistotě</a:t>
            </a:r>
            <a:r>
              <a:rPr lang="cs-CZ" sz="2000" dirty="0"/>
              <a:t> vyjadřuje do jaké míry nejasné a víceznačné situace vyvolávají v určité kultuře nejistotu a obavy. </a:t>
            </a:r>
          </a:p>
          <a:p>
            <a:pPr lvl="0" algn="just"/>
            <a:r>
              <a:rPr lang="cs-CZ" sz="2000" i="1" dirty="0" smtClean="0"/>
              <a:t>Maskulinita/feminita</a:t>
            </a:r>
            <a:r>
              <a:rPr lang="cs-CZ" sz="2000" dirty="0" smtClean="0"/>
              <a:t> </a:t>
            </a:r>
            <a:r>
              <a:rPr lang="cs-CZ" sz="2000" dirty="0"/>
              <a:t>vyjadřuje, do jaké míry jsou v určité kultuře od sebe oddělovány mužské a ženské role a do jaké míry jsou pevně stanovené. </a:t>
            </a:r>
          </a:p>
          <a:p>
            <a:pPr algn="just"/>
            <a:r>
              <a:rPr lang="cs-CZ" sz="2000" i="1" dirty="0"/>
              <a:t>Dlouhodobá orientace</a:t>
            </a:r>
            <a:r>
              <a:rPr lang="cs-CZ" sz="2000" dirty="0"/>
              <a:t> vyjadřuje do jaké míry je v určité kultuře oceňováno dlouhodobé myšlení.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G. </a:t>
            </a:r>
            <a:r>
              <a:rPr lang="cs-CZ" dirty="0" err="1" smtClean="0"/>
              <a:t>Hofstede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55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63215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b="1" dirty="0"/>
              <a:t>Edward T. </a:t>
            </a:r>
            <a:r>
              <a:rPr lang="cs-CZ" sz="2000" b="1" dirty="0" err="1"/>
              <a:t>Hall</a:t>
            </a:r>
            <a:r>
              <a:rPr lang="cs-CZ" sz="2000" b="1" dirty="0"/>
              <a:t> </a:t>
            </a:r>
            <a:r>
              <a:rPr lang="cs-CZ" sz="2000" dirty="0"/>
              <a:t>(1985, 1990) vycházel při definování kulturních dimenzí z antropologického základu a snažil se identifikovat základní dimenze lidského soužití, se kterými se musí potýkat lidé všech kultur. </a:t>
            </a:r>
            <a:endParaRPr lang="cs-CZ" sz="2000" dirty="0" smtClean="0"/>
          </a:p>
          <a:p>
            <a:pPr algn="just"/>
            <a:r>
              <a:rPr lang="cs-CZ" sz="2000" dirty="0" smtClean="0"/>
              <a:t>Podle </a:t>
            </a:r>
            <a:r>
              <a:rPr lang="cs-CZ" sz="2000" dirty="0" err="1"/>
              <a:t>Halla</a:t>
            </a:r>
            <a:r>
              <a:rPr lang="cs-CZ" sz="2000" dirty="0"/>
              <a:t> jsou základními kulturními dimenzemi prostor, čas a komunikace. </a:t>
            </a:r>
            <a:r>
              <a:rPr lang="cs-CZ" sz="2000" dirty="0" smtClean="0"/>
              <a:t>Přičemž </a:t>
            </a:r>
            <a:r>
              <a:rPr lang="cs-CZ" sz="2000" dirty="0"/>
              <a:t>s ohledem na tyto dimenzí je každá kultura nucena vyvíjet určité standardy </a:t>
            </a:r>
            <a:r>
              <a:rPr lang="cs-CZ" sz="2000" dirty="0" smtClean="0"/>
              <a:t>jednání.</a:t>
            </a:r>
          </a:p>
          <a:p>
            <a:pPr marL="0" indent="0" algn="just">
              <a:buNone/>
            </a:pPr>
            <a:r>
              <a:rPr lang="cs-CZ" sz="2000" b="1" i="1" dirty="0" smtClean="0"/>
              <a:t>Na </a:t>
            </a:r>
            <a:r>
              <a:rPr lang="cs-CZ" sz="2000" b="1" i="1" dirty="0"/>
              <a:t>základě dimenze času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kultury s monochronním a </a:t>
            </a:r>
            <a:r>
              <a:rPr lang="cs-CZ" sz="2000" dirty="0" err="1"/>
              <a:t>polychronním</a:t>
            </a:r>
            <a:r>
              <a:rPr lang="cs-CZ" sz="2000" dirty="0"/>
              <a:t> vnímáním času. </a:t>
            </a:r>
          </a:p>
          <a:p>
            <a:pPr algn="just"/>
            <a:r>
              <a:rPr lang="cs-CZ" sz="2000" dirty="0"/>
              <a:t>V </a:t>
            </a:r>
            <a:r>
              <a:rPr lang="cs-CZ" sz="2000" i="1" dirty="0" err="1"/>
              <a:t>monochronně</a:t>
            </a:r>
            <a:r>
              <a:rPr lang="cs-CZ" sz="2000" i="1" dirty="0"/>
              <a:t> orientovaných kulturách </a:t>
            </a:r>
            <a:r>
              <a:rPr lang="cs-CZ" sz="2000" dirty="0"/>
              <a:t>představuje ubíhající čas lineární osu, na které musí být umístěna jednání uskutečňující se v zamýšleném pořadí. 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88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48883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0" algn="just">
              <a:buNone/>
            </a:pPr>
            <a:r>
              <a:rPr lang="cs-CZ" sz="2000" dirty="0" smtClean="0"/>
              <a:t>Na </a:t>
            </a:r>
            <a:r>
              <a:rPr lang="cs-CZ" sz="2000" dirty="0"/>
              <a:t>členy v </a:t>
            </a:r>
            <a:r>
              <a:rPr lang="cs-CZ" sz="2000" dirty="0" err="1"/>
              <a:t>monochronně</a:t>
            </a:r>
            <a:r>
              <a:rPr lang="cs-CZ" sz="2000" dirty="0"/>
              <a:t> orientovaných kulturách jsou kladeny vysoké požadavky na plánovací schopnosti a spolehlivost jedinců a společenských systémů. Typická je nízká míra tolerance vůči časovým kolizím a přerušování jednání.</a:t>
            </a:r>
          </a:p>
          <a:p>
            <a:pPr algn="just"/>
            <a:r>
              <a:rPr lang="cs-CZ" sz="2000" i="1" dirty="0"/>
              <a:t>V </a:t>
            </a:r>
            <a:r>
              <a:rPr lang="cs-CZ" sz="2000" i="1" dirty="0" err="1"/>
              <a:t>polychronně</a:t>
            </a:r>
            <a:r>
              <a:rPr lang="cs-CZ" sz="2000" i="1" dirty="0"/>
              <a:t> orientovaných kulturách </a:t>
            </a:r>
            <a:r>
              <a:rPr lang="cs-CZ" sz="2000" dirty="0"/>
              <a:t>mohou probíhat různá jednání nebo aktivity v jednom okamžiku. V těchto kulturách jsou kladeny na členy vysoké požadavky na časovou flexibilitu a existuje přiměřeně vysoká tolerance vůči časovým kolizím a přerušování</a:t>
            </a:r>
            <a:r>
              <a:rPr lang="cs-CZ" sz="2000" dirty="0" smtClean="0"/>
              <a:t>.</a:t>
            </a:r>
          </a:p>
          <a:p>
            <a:pPr marL="0" indent="0" algn="just">
              <a:buNone/>
            </a:pPr>
            <a:r>
              <a:rPr lang="cs-CZ" sz="2000" b="1" i="1" dirty="0"/>
              <a:t>Na základě dimenze komunikace</a:t>
            </a:r>
            <a:r>
              <a:rPr lang="cs-CZ" sz="2000" b="1" dirty="0"/>
              <a:t> </a:t>
            </a:r>
            <a:r>
              <a:rPr lang="cs-CZ" sz="2000" dirty="0"/>
              <a:t>rozlišuje </a:t>
            </a:r>
            <a:r>
              <a:rPr lang="cs-CZ" sz="2000" dirty="0" err="1"/>
              <a:t>Hall</a:t>
            </a:r>
            <a:r>
              <a:rPr lang="cs-CZ" sz="2000" dirty="0"/>
              <a:t> nízký (slabý) komunikační kontext a vysoký (silný) komunikační kontext. Přívlastky nízký a vysoký posuzují rozsah, v jakém se při komunikaci používá nonverbální kontext.</a:t>
            </a:r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 smtClean="0"/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mezinárodnímu managementu v odlišných geografických oblastech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smtClean="0"/>
              <a:t>Interkulturní dimenze – Edward T. </a:t>
            </a:r>
            <a:r>
              <a:rPr lang="cs-CZ" dirty="0" err="1" smtClean="0"/>
              <a:t>Hall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53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6709</TotalTime>
  <Words>3063</Words>
  <Application>Microsoft Office PowerPoint</Application>
  <PresentationFormat>Předvádění na obrazovce (16:9)</PresentationFormat>
  <Paragraphs>220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SLU</vt:lpstr>
      <vt:lpstr>Podnikatelské prostředí nadnárodních korporací </vt:lpstr>
      <vt:lpstr>Manažerské přístupy v mezinárodním prostředí</vt:lpstr>
      <vt:lpstr>Interkulturní přístup</vt:lpstr>
      <vt:lpstr>Interkulturní přístup</vt:lpstr>
      <vt:lpstr>Interkulturní dimenze</vt:lpstr>
      <vt:lpstr>Interkulturní dimenze – G. Hofstede</vt:lpstr>
      <vt:lpstr>Interkulturní dimenze – G. Hofstede</vt:lpstr>
      <vt:lpstr>Interkulturní dimenze – Edward T. Hall</vt:lpstr>
      <vt:lpstr>Interkulturní dimenze – Edward T. Hall</vt:lpstr>
      <vt:lpstr>Interkulturní dimenze – Edward T. Hall</vt:lpstr>
      <vt:lpstr>Interkulturní dimenze – Fons Trompenaars</vt:lpstr>
      <vt:lpstr>Interkulturní dimenze – Fons Trompenaars</vt:lpstr>
      <vt:lpstr>Interkulturní dimenze – Fons Trompenaars</vt:lpstr>
      <vt:lpstr>Interkulturní dimenze – Jacques Demorgon</vt:lpstr>
      <vt:lpstr>Interkulturní dimenze – Jacques Demorgon</vt:lpstr>
      <vt:lpstr>Interkulturní dimenze – Jacques Demorgon</vt:lpstr>
      <vt:lpstr>Interkulturní dimenze – Jacques Demorgon</vt:lpstr>
      <vt:lpstr>Interkulturní kompetence </vt:lpstr>
      <vt:lpstr>Interkulturní kompetence </vt:lpstr>
      <vt:lpstr>Interkulturní kompetence</vt:lpstr>
      <vt:lpstr>Americký management</vt:lpstr>
      <vt:lpstr>Japonský management </vt:lpstr>
      <vt:lpstr>Japonský management </vt:lpstr>
      <vt:lpstr>Charakteristiky japonského managementu </vt:lpstr>
      <vt:lpstr>Charakteristiky japonského managementu </vt:lpstr>
      <vt:lpstr>Charakteristiky japonského managementu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539</cp:revision>
  <dcterms:created xsi:type="dcterms:W3CDTF">2016-07-06T15:42:34Z</dcterms:created>
  <dcterms:modified xsi:type="dcterms:W3CDTF">2021-05-03T17:54:33Z</dcterms:modified>
</cp:coreProperties>
</file>