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37" r:id="rId3"/>
    <p:sldId id="338" r:id="rId4"/>
    <p:sldId id="339" r:id="rId5"/>
    <p:sldId id="355" r:id="rId6"/>
    <p:sldId id="336" r:id="rId7"/>
    <p:sldId id="356" r:id="rId8"/>
    <p:sldId id="340" r:id="rId9"/>
    <p:sldId id="341" r:id="rId10"/>
    <p:sldId id="342" r:id="rId11"/>
    <p:sldId id="343" r:id="rId12"/>
    <p:sldId id="344" r:id="rId13"/>
    <p:sldId id="345" r:id="rId14"/>
    <p:sldId id="361" r:id="rId15"/>
    <p:sldId id="346" r:id="rId16"/>
    <p:sldId id="347" r:id="rId17"/>
    <p:sldId id="348" r:id="rId18"/>
    <p:sldId id="349" r:id="rId19"/>
    <p:sldId id="350" r:id="rId20"/>
    <p:sldId id="351" r:id="rId21"/>
    <p:sldId id="352" r:id="rId22"/>
    <p:sldId id="359" r:id="rId23"/>
    <p:sldId id="360" r:id="rId24"/>
    <p:sldId id="357" r:id="rId25"/>
    <p:sldId id="353" r:id="rId26"/>
    <p:sldId id="354"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11.04.2021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doingbusiness.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weforum.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md.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eiu.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Hodnocení kvality podnikatelského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7. </a:t>
            </a:r>
            <a:r>
              <a:rPr lang="cs-CZ" sz="140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Na národní úrovni je podnikatelské prostředí regulováno jednotným způsobem většinou pomocí legislativních, politických a ekonomických opatření. </a:t>
            </a:r>
            <a:r>
              <a:rPr lang="cs-CZ" sz="1600" dirty="0" smtClean="0"/>
              <a:t>Na </a:t>
            </a:r>
            <a:r>
              <a:rPr lang="cs-CZ" sz="1600" dirty="0"/>
              <a:t>národní úrovni </a:t>
            </a:r>
            <a:r>
              <a:rPr lang="cs-CZ" sz="1600" dirty="0" smtClean="0"/>
              <a:t>se řadí </a:t>
            </a:r>
            <a:r>
              <a:rPr lang="cs-CZ" sz="1600" dirty="0"/>
              <a:t>mezi lokalizační faktory makroekonomickou a politickou stabilitu země, stabilní cenovou úroveň a tzv. tržní potenciál. Mezi nejběžněji využívané studie k hodnocení obecného prostředí země patří tyto: </a:t>
            </a:r>
          </a:p>
          <a:p>
            <a:pPr algn="just"/>
            <a:r>
              <a:rPr lang="cs-CZ" sz="1600" b="1" dirty="0"/>
              <a:t>Analytická studie </a:t>
            </a:r>
            <a:r>
              <a:rPr lang="cs-CZ" sz="1600" b="1" dirty="0" err="1"/>
              <a:t>Doing</a:t>
            </a:r>
            <a:r>
              <a:rPr lang="cs-CZ" sz="1600" b="1" dirty="0"/>
              <a:t> Business Report</a:t>
            </a:r>
            <a:r>
              <a:rPr lang="cs-CZ" sz="1600" dirty="0"/>
              <a:t> (</a:t>
            </a:r>
            <a:r>
              <a:rPr lang="cs-CZ" sz="1600" u="sng" dirty="0">
                <a:hlinkClick r:id="rId2"/>
              </a:rPr>
              <a:t>www.doingbusiness.org</a:t>
            </a:r>
            <a:r>
              <a:rPr lang="cs-CZ" sz="1600" dirty="0"/>
              <a:t>), který publikuje Světová banka, hodnotí podmínky podnikání ve vybraných zemích pomocí deseti základních ukazatelů: zahájení podnikání, udělování povolení, regulace zaměstnanosti, registrace vlastnictví, získávání úvěrů, ochrana investorů, platba daní, zahraniční obchod, vynutitelnost smluv, ukončení podnikání. Hodnocení je založeno zejména na administrativní, finanční a časové náročností takto definovaných ukazatelů. Hodnocení je založeno zejména na administrativní, finanční a časové náročností takto definovaných ukazatelů. Výsledkem studie je pořadí zemí, podle stanovených kritérií, z hlediska „snadnosti“ realizace podnikatelská </a:t>
            </a:r>
            <a:r>
              <a:rPr lang="cs-CZ" sz="1600" dirty="0" smtClean="0"/>
              <a:t>činnost.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2787376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err="1"/>
              <a:t>Global</a:t>
            </a:r>
            <a:r>
              <a:rPr lang="cs-CZ" sz="1800" b="1" dirty="0"/>
              <a:t> </a:t>
            </a:r>
            <a:r>
              <a:rPr lang="cs-CZ" sz="1800" b="1" dirty="0" err="1"/>
              <a:t>Competitiveness</a:t>
            </a:r>
            <a:r>
              <a:rPr lang="cs-CZ" sz="1800" b="1" dirty="0"/>
              <a:t> Report</a:t>
            </a:r>
            <a:r>
              <a:rPr lang="cs-CZ" sz="1800" dirty="0"/>
              <a:t>, uveřejňovaný </a:t>
            </a:r>
            <a:r>
              <a:rPr lang="cs-CZ" sz="1800" dirty="0" err="1"/>
              <a:t>World</a:t>
            </a:r>
            <a:r>
              <a:rPr lang="cs-CZ" sz="1800" dirty="0"/>
              <a:t> </a:t>
            </a:r>
            <a:r>
              <a:rPr lang="cs-CZ" sz="1800" dirty="0" err="1"/>
              <a:t>Economic</a:t>
            </a:r>
            <a:r>
              <a:rPr lang="cs-CZ" sz="1800" dirty="0"/>
              <a:t> </a:t>
            </a:r>
            <a:r>
              <a:rPr lang="cs-CZ" sz="1800" dirty="0" err="1"/>
              <a:t>Forum</a:t>
            </a:r>
            <a:r>
              <a:rPr lang="cs-CZ" sz="1800" dirty="0"/>
              <a:t> (</a:t>
            </a:r>
            <a:r>
              <a:rPr lang="cs-CZ" sz="1800" u="sng" dirty="0">
                <a:hlinkClick r:id="rId2"/>
              </a:rPr>
              <a:t>www.weforum.org</a:t>
            </a:r>
            <a:r>
              <a:rPr lang="cs-CZ" sz="1800" dirty="0"/>
              <a:t>), hodnotí 148 ekonomik světa pomocí dvanácti základních ukazatelů, tzv. 12 pilířů konkurenceschopnosti, které jsou seskupeny do tří skupin: </a:t>
            </a:r>
          </a:p>
          <a:p>
            <a:pPr lvl="0" algn="just"/>
            <a:r>
              <a:rPr lang="cs-CZ" sz="1800" dirty="0"/>
              <a:t>Skupina základních požadavků (instituce, infrastruktura, makroekonomické prostředí, zdravotnictví a základní školství) – faktory této skupiny jsou chápány jako „klíč pro faktorově řízenou ekonomiku“.</a:t>
            </a:r>
          </a:p>
          <a:p>
            <a:pPr lvl="0" algn="just"/>
            <a:r>
              <a:rPr lang="cs-CZ" sz="1800" dirty="0"/>
              <a:t>Skupina výkonnostních faktorů (vysoké školství a odborná příprava, výkonnost trhu zboží, výkonnost trhu práce, rozvoj finančních trhů, technologická připravenost, velikost trhu) – faktory této skupiny jsou chápány jako „klíč pro výkonnostně řízenou ekonomiku“.</a:t>
            </a:r>
          </a:p>
          <a:p>
            <a:pPr algn="just"/>
            <a:r>
              <a:rPr lang="cs-CZ" sz="1800" dirty="0"/>
              <a:t>Skupina inovačních a sofistikovaných faktorů (inovace, podnikatelská sofistikovanost) – faktory této skupiny jsou chápány jako „klíč pro inovativně řízenou ekonomiku“ </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27716855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err="1"/>
              <a:t>World</a:t>
            </a:r>
            <a:r>
              <a:rPr lang="cs-CZ" sz="2000" b="1" dirty="0"/>
              <a:t> </a:t>
            </a:r>
            <a:r>
              <a:rPr lang="cs-CZ" sz="2000" b="1" dirty="0" err="1"/>
              <a:t>Competitiveness</a:t>
            </a:r>
            <a:r>
              <a:rPr lang="cs-CZ" sz="2000" b="1" dirty="0"/>
              <a:t> </a:t>
            </a:r>
            <a:r>
              <a:rPr lang="cs-CZ" sz="2000" b="1" dirty="0" err="1"/>
              <a:t>Yearbook</a:t>
            </a:r>
            <a:r>
              <a:rPr lang="cs-CZ" sz="2000" dirty="0"/>
              <a:t>, vydávaný IMD Business </a:t>
            </a:r>
            <a:r>
              <a:rPr lang="cs-CZ" sz="2000" dirty="0" err="1"/>
              <a:t>School</a:t>
            </a:r>
            <a:r>
              <a:rPr lang="cs-CZ" sz="2000" dirty="0"/>
              <a:t> ve Švýcarsku (</a:t>
            </a:r>
            <a:r>
              <a:rPr lang="cs-CZ" sz="2000" u="sng" dirty="0">
                <a:hlinkClick r:id="rId2"/>
              </a:rPr>
              <a:t>www.imd.org</a:t>
            </a:r>
            <a:r>
              <a:rPr lang="cs-CZ" sz="2000" dirty="0"/>
              <a:t>), hodnotí konkurenceschopnost zemí na základě jejich ekonomické výkonnosti, výkonnosti vlády, podnikatelské výkonnosti a infrastruktury. Každý z těchto faktorů je dále dekomponován do dalších asi 300 </a:t>
            </a:r>
            <a:r>
              <a:rPr lang="cs-CZ" sz="2000" dirty="0" err="1"/>
              <a:t>subfaktorů</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17602647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Zpráva o konkurenceschopnosti států</a:t>
            </a:r>
            <a:r>
              <a:rPr lang="cs-CZ" sz="2000" dirty="0"/>
              <a:t> </a:t>
            </a:r>
            <a:r>
              <a:rPr lang="cs-CZ" sz="2000" dirty="0" smtClean="0"/>
              <a:t>obsahuje </a:t>
            </a:r>
            <a:r>
              <a:rPr lang="cs-CZ" sz="2000" dirty="0"/>
              <a:t>metodiku hodnocení konkurenceschopnosti národních ekonomik, jejíž součástí je i hodnocení podnikatelského prostředí chápaného jako předpoklad samotného hodnocení konkurenceschopnosti. </a:t>
            </a:r>
            <a:endParaRPr lang="cs-CZ" sz="2000" dirty="0" smtClean="0"/>
          </a:p>
          <a:p>
            <a:pPr lvl="0" algn="just"/>
            <a:r>
              <a:rPr lang="cs-CZ" sz="2000" dirty="0" smtClean="0"/>
              <a:t>Zmíněná </a:t>
            </a:r>
            <a:r>
              <a:rPr lang="cs-CZ" sz="2000" dirty="0"/>
              <a:t>studie vychází z definice konkurenceschopnosti, jež </a:t>
            </a:r>
            <a:r>
              <a:rPr lang="cs-CZ" sz="2000" dirty="0" err="1"/>
              <a:t>Schwab</a:t>
            </a:r>
            <a:r>
              <a:rPr lang="cs-CZ" sz="2000" dirty="0"/>
              <a:t> a Porter (2007) popisují jako soubor ustanovení, politik a faktorů, které determinují úroveň produktivity v zemi. </a:t>
            </a:r>
            <a:endParaRPr lang="cs-CZ" sz="2000" dirty="0" smtClean="0"/>
          </a:p>
          <a:p>
            <a:pPr lvl="0" algn="just"/>
            <a:r>
              <a:rPr lang="cs-CZ" sz="2000" dirty="0" smtClean="0"/>
              <a:t>Hodnocení </a:t>
            </a:r>
            <a:r>
              <a:rPr lang="cs-CZ" sz="2000" dirty="0"/>
              <a:t>konkurenceschopnosti je získáno prostřednictvím sledování dvou základních indexů GCI (</a:t>
            </a:r>
            <a:r>
              <a:rPr lang="cs-CZ" sz="2000" dirty="0" err="1"/>
              <a:t>Global</a:t>
            </a:r>
            <a:r>
              <a:rPr lang="cs-CZ" sz="2000" dirty="0"/>
              <a:t> </a:t>
            </a:r>
            <a:r>
              <a:rPr lang="cs-CZ" sz="2000" dirty="0" err="1"/>
              <a:t>Competitiveness</a:t>
            </a:r>
            <a:r>
              <a:rPr lang="cs-CZ" sz="2000" dirty="0"/>
              <a:t> Index) a NGCI (New </a:t>
            </a:r>
            <a:r>
              <a:rPr lang="cs-CZ" sz="2000" dirty="0" err="1"/>
              <a:t>Global</a:t>
            </a:r>
            <a:r>
              <a:rPr lang="cs-CZ" sz="2000" dirty="0"/>
              <a:t> </a:t>
            </a:r>
            <a:r>
              <a:rPr lang="cs-CZ" sz="2000" dirty="0" err="1"/>
              <a:t>Competitiveness</a:t>
            </a:r>
            <a:r>
              <a:rPr lang="cs-CZ" sz="2000" dirty="0"/>
              <a:t> Index).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883169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smtClean="0"/>
              <a:t>New </a:t>
            </a:r>
            <a:r>
              <a:rPr lang="cs-CZ" sz="2000" dirty="0" err="1"/>
              <a:t>Global</a:t>
            </a:r>
            <a:r>
              <a:rPr lang="cs-CZ" sz="2000" dirty="0"/>
              <a:t> </a:t>
            </a:r>
            <a:r>
              <a:rPr lang="cs-CZ" sz="2000" dirty="0" err="1"/>
              <a:t>Competitiveness</a:t>
            </a:r>
            <a:r>
              <a:rPr lang="cs-CZ" sz="2000" dirty="0"/>
              <a:t> Index (NGCI), vycházející z teorie konkurenceschopnosti Michaela E. </a:t>
            </a:r>
            <a:r>
              <a:rPr lang="cs-CZ" sz="2000" dirty="0" err="1"/>
              <a:t>Portera</a:t>
            </a:r>
            <a:r>
              <a:rPr lang="cs-CZ" sz="2000" dirty="0"/>
              <a:t> (1998), chápe zkoumané faktory podnikatelského prostředí jako tzv. faktory mikroekonomické konkurenceschopnosti. </a:t>
            </a:r>
            <a:endParaRPr lang="cs-CZ" sz="2000" dirty="0" smtClean="0"/>
          </a:p>
          <a:p>
            <a:pPr lvl="0" algn="just"/>
            <a:r>
              <a:rPr lang="cs-CZ" sz="2000" dirty="0" smtClean="0"/>
              <a:t>Výsledkem </a:t>
            </a:r>
            <a:r>
              <a:rPr lang="cs-CZ" sz="2000" dirty="0"/>
              <a:t>studie je pořadí hodnocených zemí dle souhrnného indexu GCI, pořadí zemí dle proměnných jednotlivých pilířů a postavení hodnocených ekonomik v rámci etap konkurenceschopného rozvoje.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4149906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Business </a:t>
            </a:r>
            <a:r>
              <a:rPr lang="cs-CZ" sz="2000" b="1" dirty="0" err="1"/>
              <a:t>Environment</a:t>
            </a:r>
            <a:r>
              <a:rPr lang="cs-CZ" sz="2000" b="1" dirty="0"/>
              <a:t> </a:t>
            </a:r>
            <a:r>
              <a:rPr lang="cs-CZ" sz="2000" b="1" dirty="0" err="1"/>
              <a:t>Rankings</a:t>
            </a:r>
            <a:r>
              <a:rPr lang="cs-CZ" sz="2000" dirty="0"/>
              <a:t>, vytvořené oddělením </a:t>
            </a:r>
            <a:r>
              <a:rPr lang="cs-CZ" sz="2000" dirty="0" err="1"/>
              <a:t>Intelligence</a:t>
            </a:r>
            <a:r>
              <a:rPr lang="cs-CZ" sz="2000" dirty="0"/>
              <a:t> Unit časopisu </a:t>
            </a:r>
            <a:r>
              <a:rPr lang="cs-CZ" sz="2000" dirty="0" err="1"/>
              <a:t>The</a:t>
            </a:r>
            <a:r>
              <a:rPr lang="cs-CZ" sz="2000" dirty="0"/>
              <a:t> </a:t>
            </a:r>
            <a:r>
              <a:rPr lang="cs-CZ" sz="2000" dirty="0" err="1"/>
              <a:t>Economist</a:t>
            </a:r>
            <a:r>
              <a:rPr lang="cs-CZ" sz="2000" dirty="0"/>
              <a:t> (</a:t>
            </a:r>
            <a:r>
              <a:rPr lang="cs-CZ" sz="2000" u="sng" dirty="0">
                <a:hlinkClick r:id="rId2"/>
              </a:rPr>
              <a:t>www.eiu.com</a:t>
            </a:r>
            <a:r>
              <a:rPr lang="cs-CZ" sz="2000" dirty="0"/>
              <a:t>), hodnotí země podle atraktivnosti jejich podnikatelského prostředí. Vytvořené pořadí zemí je realizováno na základě hodnocení 10 různých faktorů: politické prostředí, makroekonomické prostředí, tržní příležitosti, politika volného podnikání a konkurence, politika zahraničních investic, zahraniční trh a kontrola zahraniční směny, daně, financování, pracovní trh a infrastruktura. Tyto vybrané faktory byly hodnocené za minulých pět let a jsou predikovány na příštích pět let.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Hodnocení kvality podnikatelského prostředí na národní úrovni</a:t>
            </a:r>
            <a:endParaRPr lang="cs-CZ" sz="2200" dirty="0"/>
          </a:p>
        </p:txBody>
      </p:sp>
    </p:spTree>
    <p:extLst>
      <p:ext uri="{BB962C8B-B14F-4D97-AF65-F5344CB8AC3E}">
        <p14:creationId xmlns:p14="http://schemas.microsoft.com/office/powerpoint/2010/main" val="1831840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Regiony, v chápání podnikatelského prostředí, je možné charakterizovat především pomocí ukazatelů popisující jejich ekonomický vývoj, inovační potenciál a vybavení regionů potřebnou infrastrukturou a kvalitou lidských zdrojů. </a:t>
            </a:r>
            <a:endParaRPr lang="cs-CZ" sz="2000" dirty="0" smtClean="0"/>
          </a:p>
          <a:p>
            <a:pPr algn="just"/>
            <a:r>
              <a:rPr lang="cs-CZ" sz="2000" dirty="0" smtClean="0"/>
              <a:t>Na </a:t>
            </a:r>
            <a:r>
              <a:rPr lang="cs-CZ" sz="2000" dirty="0"/>
              <a:t>regionální úrovni patří konkrétně mezi lokalizační faktory dostatek kvalifikovaných pracovních sil, dostatek pozemků, cenu pozemků, kvalitu infrastruktury, blízkost vědecké a výzkumné základny, kvalitu životního prostředí a možnosti dopravního </a:t>
            </a:r>
            <a:r>
              <a:rPr lang="cs-CZ" sz="2000" dirty="0" smtClean="0"/>
              <a:t>spojení. </a:t>
            </a:r>
          </a:p>
          <a:p>
            <a:pPr algn="just"/>
            <a:r>
              <a:rPr lang="cs-CZ" sz="2000" dirty="0" smtClean="0"/>
              <a:t>Mezi </a:t>
            </a:r>
            <a:r>
              <a:rPr lang="cs-CZ" sz="2000" dirty="0"/>
              <a:t>studie hodnotící kvalitu regionálního podnikatelského prostředí patří studie Cambridge University Cambridge </a:t>
            </a:r>
            <a:r>
              <a:rPr lang="cs-CZ" sz="2000" dirty="0" err="1"/>
              <a:t>Econometrics</a:t>
            </a:r>
            <a:r>
              <a:rPr lang="cs-CZ" sz="2000" dirty="0"/>
              <a:t> a také práce českého autora Milana </a:t>
            </a:r>
            <a:r>
              <a:rPr lang="cs-CZ" sz="2000" dirty="0" err="1"/>
              <a:t>Viturky</a:t>
            </a:r>
            <a:r>
              <a:rPr lang="cs-CZ" sz="2000" dirty="0"/>
              <a:t> z Masarykovy univerzity v Brně.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2584280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2000" b="1" dirty="0"/>
              <a:t>Cambridge </a:t>
            </a:r>
            <a:r>
              <a:rPr lang="cs-CZ" sz="2000" b="1" dirty="0" err="1"/>
              <a:t>Econometrics</a:t>
            </a:r>
            <a:r>
              <a:rPr lang="cs-CZ" sz="2000" dirty="0"/>
              <a:t>, kde autoři studie definují klíčové faktory regionální konkurenceschopnosti v podobě faktoru infrastruktury a její dostupnosti, faktoru lidských zdrojů a faktoru produktivního prostředí. </a:t>
            </a:r>
          </a:p>
          <a:p>
            <a:pPr lvl="0" algn="just"/>
            <a:r>
              <a:rPr lang="cs-CZ" sz="2000" i="1" dirty="0"/>
              <a:t>Faktor infrastruktury a její dostupnosti </a:t>
            </a:r>
            <a:r>
              <a:rPr lang="cs-CZ" sz="2000" dirty="0"/>
              <a:t>se skládá z ukazatele základní infrastruktury (možnosti silniční, železniční a letecké dopravy v jednotlivých regionech), ukazatele technologické infrastruktury, (přístup k informačním technologiím a internetu), ukazatele znalostní infrastruktura (instituce primárního, sekundárního a terciárního vzdělávání v regionech), ukazatele kvality lokality (kvalita bydlení, životního a kulturního prostředí v lokalitě a její bezpečnost).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36151235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i="1" dirty="0"/>
              <a:t>Faktor lidských zdrojů </a:t>
            </a:r>
            <a:r>
              <a:rPr lang="cs-CZ" sz="2000" dirty="0"/>
              <a:t>zahrnuje ukazatele demografického vývoje (hustota osídlení a migrace obyvatelstva) a ukazatele vysoce kvalifikované pracovní síly. </a:t>
            </a:r>
          </a:p>
          <a:p>
            <a:pPr lvl="0" algn="just"/>
            <a:r>
              <a:rPr lang="cs-CZ" sz="2000" i="1" dirty="0"/>
              <a:t>Faktor produktivního prostředí </a:t>
            </a:r>
            <a:r>
              <a:rPr lang="cs-CZ" sz="2000" dirty="0"/>
              <a:t>zahrnuje ukazatele podnikatelské kultury (bariéry vstupu do odvětví), sektorové koncentrace, internacionalizace, inovačního potenciálu (počet patentů, úroveň vědy a výzkumu v regionech, přítomnost vědecké regionální základny, přítomnost univerzit), vlády, dostupnosti kapitálu a povahy konkurence.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14247311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Na základě vymezených determinant regionální konkurenceschopnosti byla vytvořena následující typologie regionů:</a:t>
            </a:r>
          </a:p>
          <a:p>
            <a:pPr lvl="0" algn="just"/>
            <a:r>
              <a:rPr lang="cs-CZ" sz="1800" i="1" dirty="0"/>
              <a:t>Regiony lokalizace produkce </a:t>
            </a:r>
            <a:r>
              <a:rPr lang="cs-CZ" sz="1800" dirty="0"/>
              <a:t>využívají při dosahování svého ekonomického růstu výhod především levných faktorových vstupů, které podnikům lokalizovaným v takovýchto regionech umožňují dosahovat významných nákladových úspor. Za klíčové vstupy je tak především považována dostatečná vybavenost levnou pracovní silou a základní infrastrukturou.</a:t>
            </a:r>
          </a:p>
          <a:p>
            <a:pPr lvl="0" algn="just"/>
            <a:r>
              <a:rPr lang="cs-CZ" sz="1800" i="1" dirty="0"/>
              <a:t>Regiony jako zdroje </a:t>
            </a:r>
            <a:r>
              <a:rPr lang="cs-CZ" sz="1800" dirty="0"/>
              <a:t>rostoucích výnosů využívají přirozených výhod aglomeračních efektů lokalizovaných podniků v daných regionech. Za klíčové faktory konkurenceschopnosti jsou považovány dostupnost kvalifikované pracovní síly, dělba práce mezi podniky, potenciál dodavatelů schopných uspokojit regionální poptávku a dostatečný tržní </a:t>
            </a:r>
            <a:r>
              <a:rPr lang="cs-CZ" sz="1800" dirty="0" smtClean="0"/>
              <a:t>potenciál.</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2273740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Konkurenceschopnost </a:t>
            </a:r>
            <a:r>
              <a:rPr lang="cs-CZ" sz="2000" b="1" dirty="0" smtClean="0"/>
              <a:t>země </a:t>
            </a:r>
            <a:r>
              <a:rPr lang="cs-CZ" sz="2000" dirty="0" smtClean="0"/>
              <a:t>je </a:t>
            </a:r>
            <a:r>
              <a:rPr lang="cs-CZ" sz="2000" dirty="0"/>
              <a:t>dnes chápána systémově v intencích tzv. participativního modelu, ve kterém jsou konkurenční výhody dané země nebo regionu chápány jako výsledek multidimenzionálního spolupůsobení tržních a politických sil. </a:t>
            </a:r>
            <a:endParaRPr lang="cs-CZ" sz="2000" dirty="0" smtClean="0"/>
          </a:p>
          <a:p>
            <a:pPr algn="just"/>
            <a:r>
              <a:rPr lang="cs-CZ" sz="2000" dirty="0" smtClean="0"/>
              <a:t>V </a:t>
            </a:r>
            <a:r>
              <a:rPr lang="cs-CZ" sz="2000" dirty="0"/>
              <a:t>jeho rámci jsou procesy a faktory ovlivňující konkurenceschopnost posuzovány na čtyřech systémových úrovních: úrovně meta (rozvojová orientace společnosti), makro (stabilní rámec ekonomického rozvoje), </a:t>
            </a:r>
            <a:r>
              <a:rPr lang="cs-CZ" sz="2000" dirty="0" err="1"/>
              <a:t>mezo</a:t>
            </a:r>
            <a:r>
              <a:rPr lang="cs-CZ" sz="2000" dirty="0"/>
              <a:t> (politiky a podpůrné instituce orientované na posilování konkurenceschopnosti) a mikro (podniky a jejich seskupení).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Konkurenceschopnost</a:t>
            </a:r>
            <a:endParaRPr lang="cs-CZ" dirty="0"/>
          </a:p>
        </p:txBody>
      </p:sp>
    </p:spTree>
    <p:extLst>
      <p:ext uri="{BB962C8B-B14F-4D97-AF65-F5344CB8AC3E}">
        <p14:creationId xmlns:p14="http://schemas.microsoft.com/office/powerpoint/2010/main" val="2171897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i="1" dirty="0"/>
              <a:t>Regiony jako centra znalostí </a:t>
            </a:r>
            <a:r>
              <a:rPr lang="cs-CZ" sz="2000" dirty="0"/>
              <a:t>představuje regiony s vysokou hustotou osídlení a s vysokým tempem ekonomického růstu. Představují tedy zejména velké městské regiony otevřené zahraničním investorům, využívající potenciál kvalifikované pracovní síly, široké úrovně vědeckovýzkumné základny, podnikatelského prostředí umožňující existenci inovujících podnikatelských aktivit projevujících se např. v ukazatelích regionální patentové statistiky. Klíčovými faktory konkurenceschopnosti jsou tak schopnosti tvorby inovací, lidské zdroje a přístup k informacím a informačním technologiím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26260703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2000" b="1" dirty="0"/>
              <a:t>Studie Milana </a:t>
            </a:r>
            <a:r>
              <a:rPr lang="cs-CZ" sz="2000" b="1" dirty="0" err="1"/>
              <a:t>Viturky</a:t>
            </a:r>
            <a:r>
              <a:rPr lang="cs-CZ" sz="2000" dirty="0"/>
              <a:t>, který ve své publikaci Konkurenceschopnost regionů a možnosti jejího hodnocení </a:t>
            </a:r>
            <a:r>
              <a:rPr lang="cs-CZ" sz="2000" dirty="0" smtClean="0"/>
              <a:t>porovnává </a:t>
            </a:r>
            <a:r>
              <a:rPr lang="cs-CZ" sz="2000" dirty="0"/>
              <a:t>konkurenční potenciál regionů České republiky na základě kvality podnikatelského prostředí, využití lidských zdrojů a inovačního potenciálu firem. </a:t>
            </a:r>
            <a:endParaRPr lang="cs-CZ" sz="2000" dirty="0" smtClean="0"/>
          </a:p>
          <a:p>
            <a:pPr lvl="0" algn="just"/>
            <a:r>
              <a:rPr lang="cs-CZ" sz="2000" dirty="0" smtClean="0"/>
              <a:t>Faktory </a:t>
            </a:r>
            <a:r>
              <a:rPr lang="cs-CZ" sz="2000" dirty="0"/>
              <a:t>kvality podnikatelského prostředí jsou autorem v textu členěny do následujících šesti skupin (obchodní faktory, pracovní faktory, regionální a lokální faktory, infrastrukturní faktory, cenové faktory a environmentální faktory). Zjištěné faktory tak poskytují informace o tržním prostředí regionů, o kvalitě pracovních sil v regionech, o rozvinutosti podnikatelské a znalostní báze, o dopravních a informačních sítích, o trhu práce a nemovitostí, o kvalitě života.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Hodnocení kvality podnikatelského prostředí na regionální úrovni</a:t>
            </a:r>
            <a:endParaRPr lang="cs-CZ" sz="2200" dirty="0"/>
          </a:p>
        </p:txBody>
      </p:sp>
    </p:spTree>
    <p:extLst>
      <p:ext uri="{BB962C8B-B14F-4D97-AF65-F5344CB8AC3E}">
        <p14:creationId xmlns:p14="http://schemas.microsoft.com/office/powerpoint/2010/main" val="31706456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Kvalita podnikatelského prostředí na regionální úrovni</a:t>
            </a:r>
            <a:endParaRPr lang="cs-CZ" sz="2200" dirty="0"/>
          </a:p>
        </p:txBody>
      </p:sp>
      <p:pic>
        <p:nvPicPr>
          <p:cNvPr id="4" name="Obrázek 3"/>
          <p:cNvPicPr>
            <a:picLocks noChangeAspect="1"/>
          </p:cNvPicPr>
          <p:nvPr/>
        </p:nvPicPr>
        <p:blipFill>
          <a:blip r:embed="rId2"/>
          <a:stretch>
            <a:fillRect/>
          </a:stretch>
        </p:blipFill>
        <p:spPr>
          <a:xfrm>
            <a:off x="1331640" y="771550"/>
            <a:ext cx="6048672" cy="4248472"/>
          </a:xfrm>
          <a:prstGeom prst="rect">
            <a:avLst/>
          </a:prstGeom>
        </p:spPr>
      </p:pic>
    </p:spTree>
    <p:extLst>
      <p:ext uri="{BB962C8B-B14F-4D97-AF65-F5344CB8AC3E}">
        <p14:creationId xmlns:p14="http://schemas.microsoft.com/office/powerpoint/2010/main" val="9826341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Kvalita podnikatelského prostředí na regionální úrovni</a:t>
            </a:r>
            <a:endParaRPr lang="cs-CZ" sz="2200" dirty="0"/>
          </a:p>
        </p:txBody>
      </p:sp>
      <p:pic>
        <p:nvPicPr>
          <p:cNvPr id="2" name="Obrázek 1"/>
          <p:cNvPicPr>
            <a:picLocks noChangeAspect="1"/>
          </p:cNvPicPr>
          <p:nvPr/>
        </p:nvPicPr>
        <p:blipFill>
          <a:blip r:embed="rId2"/>
          <a:stretch>
            <a:fillRect/>
          </a:stretch>
        </p:blipFill>
        <p:spPr>
          <a:xfrm>
            <a:off x="539552" y="771550"/>
            <a:ext cx="7056784" cy="3960440"/>
          </a:xfrm>
          <a:prstGeom prst="rect">
            <a:avLst/>
          </a:prstGeom>
        </p:spPr>
      </p:pic>
    </p:spTree>
    <p:extLst>
      <p:ext uri="{BB962C8B-B14F-4D97-AF65-F5344CB8AC3E}">
        <p14:creationId xmlns:p14="http://schemas.microsoft.com/office/powerpoint/2010/main" val="2375589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Kvalita podnikatelského prostředí České republiky</a:t>
            </a:r>
            <a:endParaRPr lang="cs-CZ" sz="2200" dirty="0"/>
          </a:p>
        </p:txBody>
      </p:sp>
      <p:pic>
        <p:nvPicPr>
          <p:cNvPr id="2" name="Obrázek 1"/>
          <p:cNvPicPr>
            <a:picLocks noChangeAspect="1"/>
          </p:cNvPicPr>
          <p:nvPr/>
        </p:nvPicPr>
        <p:blipFill rotWithShape="1">
          <a:blip r:embed="rId2">
            <a:extLst>
              <a:ext uri="{28A0092B-C50C-407E-A947-70E740481C1C}">
                <a14:useLocalDpi xmlns:a14="http://schemas.microsoft.com/office/drawing/2010/main" val="0"/>
              </a:ext>
            </a:extLst>
          </a:blip>
          <a:srcRect b="8676"/>
          <a:stretch/>
        </p:blipFill>
        <p:spPr>
          <a:xfrm>
            <a:off x="107504" y="771550"/>
            <a:ext cx="8129367" cy="3456384"/>
          </a:xfrm>
          <a:prstGeom prst="rect">
            <a:avLst/>
          </a:prstGeom>
        </p:spPr>
      </p:pic>
    </p:spTree>
    <p:extLst>
      <p:ext uri="{BB962C8B-B14F-4D97-AF65-F5344CB8AC3E}">
        <p14:creationId xmlns:p14="http://schemas.microsoft.com/office/powerpoint/2010/main" val="26175657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Proces výběru země </a:t>
            </a:r>
            <a:r>
              <a:rPr lang="cs-CZ" sz="2000" dirty="0"/>
              <a:t>(nazývá se též jako </a:t>
            </a:r>
            <a:r>
              <a:rPr lang="cs-CZ" sz="2000" dirty="0" err="1"/>
              <a:t>screening</a:t>
            </a:r>
            <a:r>
              <a:rPr lang="cs-CZ" sz="2000" dirty="0"/>
              <a:t>), popř. regionu vhodného pro budoucí aktivity podniku probíhá na základě hodnocení atraktivity a kvality podnikatelského prostředí. Tento proces má několik zásadních </a:t>
            </a:r>
            <a:r>
              <a:rPr lang="cs-CZ" sz="2000" dirty="0" smtClean="0"/>
              <a:t>fází:</a:t>
            </a:r>
            <a:endParaRPr lang="cs-CZ" sz="2000" dirty="0"/>
          </a:p>
          <a:p>
            <a:pPr lvl="0" algn="just"/>
            <a:r>
              <a:rPr lang="cs-CZ" sz="2000" i="1" dirty="0"/>
              <a:t>Počáteční </a:t>
            </a:r>
            <a:r>
              <a:rPr lang="cs-CZ" sz="2000" i="1" dirty="0" err="1"/>
              <a:t>screening</a:t>
            </a:r>
            <a:r>
              <a:rPr lang="cs-CZ" sz="2000" i="1" dirty="0"/>
              <a:t> </a:t>
            </a:r>
            <a:r>
              <a:rPr lang="cs-CZ" sz="2000" dirty="0"/>
              <a:t>– v této fázi dochází k první eliminaci těch zemí na základě nedostatečné poptávky, potřebných zdrojů nebo nepříznivého podnikatelského prostředí.</a:t>
            </a:r>
          </a:p>
          <a:p>
            <a:pPr lvl="0" algn="just"/>
            <a:r>
              <a:rPr lang="cs-CZ" sz="2000" i="1" dirty="0"/>
              <a:t>Posouzení celkového trhu a jeho potenciálu </a:t>
            </a:r>
            <a:r>
              <a:rPr lang="cs-CZ" sz="2000" dirty="0"/>
              <a:t>– u vybraných zemí je posuzována především velikost trhu, růst trhu a kvalita poptávky, dále je hodnocena dostupnost a kvalita zdrojů pro produkční potřeby.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Výběr země na základě konkurenceschopnosti a atraktivity</a:t>
            </a:r>
            <a:endParaRPr lang="cs-CZ" sz="2200" dirty="0"/>
          </a:p>
        </p:txBody>
      </p:sp>
    </p:spTree>
    <p:extLst>
      <p:ext uri="{BB962C8B-B14F-4D97-AF65-F5344CB8AC3E}">
        <p14:creationId xmlns:p14="http://schemas.microsoft.com/office/powerpoint/2010/main" val="371455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i="1" dirty="0"/>
              <a:t>Posouzení celkového podnikatelského prostředí daného státu </a:t>
            </a:r>
            <a:r>
              <a:rPr lang="cs-CZ" sz="2000" dirty="0"/>
              <a:t>– proces posouzení probíhá na základě vybrané analytické metody, nejčastěji se jedná o metodu PEST nebo její alternativy.</a:t>
            </a:r>
          </a:p>
          <a:p>
            <a:pPr lvl="0" algn="just"/>
            <a:r>
              <a:rPr lang="cs-CZ" sz="2000" i="1" dirty="0"/>
              <a:t>Posouzení specifických indikátorů odvětví </a:t>
            </a:r>
            <a:r>
              <a:rPr lang="cs-CZ" sz="2000" dirty="0"/>
              <a:t>(konkurenti a konkurenční síly v odvětví, distribuční sítě, cla, tarify, místní standardy a regulace apod.) a posouzení náročnosti a složitosti realizace podnikatelských aktivit v dané zemi (regulace ohledně zahájení podnikání, fungující finanční a bankovní systém, investice a jejich garance, regulace ohledně trhu práce apod.).</a:t>
            </a:r>
          </a:p>
          <a:p>
            <a:pPr lvl="0" algn="just"/>
            <a:r>
              <a:rPr lang="cs-CZ" sz="2000" i="1" dirty="0"/>
              <a:t>Posouzení možných rizik z pohledu podnikání</a:t>
            </a:r>
            <a:r>
              <a:rPr lang="cs-CZ" sz="2000" dirty="0"/>
              <a:t>, teritoriálních rizik (rizika spojená s konkrétní zemí a územím) a tržních rizik. </a:t>
            </a:r>
          </a:p>
          <a:p>
            <a:pPr lvl="0" algn="just"/>
            <a:r>
              <a:rPr lang="cs-CZ" sz="2000" i="1" dirty="0"/>
              <a:t>Výběr konkrétní země, trhu nebo segmentu trhu</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Výběr země na základě konkurenceschopnosti a atraktivity</a:t>
            </a:r>
            <a:endParaRPr lang="cs-CZ" sz="2200" dirty="0"/>
          </a:p>
        </p:txBody>
      </p:sp>
    </p:spTree>
    <p:extLst>
      <p:ext uri="{BB962C8B-B14F-4D97-AF65-F5344CB8AC3E}">
        <p14:creationId xmlns:p14="http://schemas.microsoft.com/office/powerpoint/2010/main" val="500503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duchu tohoto systémového přístupu je pak regionální konkurenceschopnost chápána jako výsledek společného úsilí o co nejproduktivnější využívání vnitřních zdrojů v interakci s efektivním zapojováním vnějších zdrojů, cílené na trvale udržitelné zvyšování produkčního potenciálu regionů (stimulující tvorbu pozitivních a redukující tvorbu negativních externalit). </a:t>
            </a:r>
            <a:endParaRPr lang="cs-CZ" sz="2000" dirty="0" smtClean="0"/>
          </a:p>
          <a:p>
            <a:pPr algn="just"/>
            <a:r>
              <a:rPr lang="cs-CZ" sz="2000" dirty="0" smtClean="0"/>
              <a:t>Z </a:t>
            </a:r>
            <a:r>
              <a:rPr lang="cs-CZ" sz="2000" dirty="0"/>
              <a:t>věcného pohledu pak současné pojetí konkurenceschopnosti zdůrazňuje zejména význam vzdělanosti, inovací a informační a komunikační infrastruktury generujících dlouhodobé konkurenční výhody.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Konkurenceschopnost</a:t>
            </a:r>
            <a:endParaRPr lang="cs-CZ" dirty="0"/>
          </a:p>
        </p:txBody>
      </p:sp>
    </p:spTree>
    <p:extLst>
      <p:ext uri="{BB962C8B-B14F-4D97-AF65-F5344CB8AC3E}">
        <p14:creationId xmlns:p14="http://schemas.microsoft.com/office/powerpoint/2010/main" val="3044756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Obecně je konkurenceschopnost chápána jako schopnost dané země nebo regionu generovat vysokou úroveň příjmů a zaměstnanost v daných podmínkách národní a mezinárodní konkurence v dlouhém období</a:t>
            </a:r>
            <a:r>
              <a:rPr lang="cs-CZ" sz="2000" dirty="0" smtClean="0"/>
              <a:t>.</a:t>
            </a:r>
          </a:p>
          <a:p>
            <a:pPr algn="just"/>
            <a:r>
              <a:rPr lang="cs-CZ" sz="2000" dirty="0"/>
              <a:t>Konkurenceschopnost daného </a:t>
            </a:r>
            <a:r>
              <a:rPr lang="cs-CZ" sz="2000" dirty="0" smtClean="0"/>
              <a:t>regionu je </a:t>
            </a:r>
            <a:r>
              <a:rPr lang="cs-CZ" sz="2000" dirty="0"/>
              <a:t>založena na výkonnosti a kvalitě podniků a kvalitě podnikatelského prostředí v interakci s makroekonomickým, politickým, právním a sociálním vývojem rámcem ekonomického rozvoje. </a:t>
            </a:r>
          </a:p>
          <a:p>
            <a:pPr algn="just"/>
            <a:r>
              <a:rPr lang="cs-CZ" sz="2000" dirty="0"/>
              <a:t>Atraktivita země/regionu je multidimenzionální pojem, což znamená, že výsledné hodnocení je dáno hodnocením široké škály faktorů, které se vztahují tržnímu potenciálu, velikosti trhu, investičním možnostem apod.</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Konkurenceschopnost</a:t>
            </a:r>
            <a:endParaRPr lang="cs-CZ" dirty="0"/>
          </a:p>
        </p:txBody>
      </p:sp>
    </p:spTree>
    <p:extLst>
      <p:ext uri="{BB962C8B-B14F-4D97-AF65-F5344CB8AC3E}">
        <p14:creationId xmlns:p14="http://schemas.microsoft.com/office/powerpoint/2010/main" val="2696704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smtClean="0"/>
              <a:t>Konkurenceschopnost České republiky</a:t>
            </a:r>
            <a:endParaRPr lang="cs-CZ" sz="22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2656" y="820788"/>
            <a:ext cx="4631552" cy="3908672"/>
          </a:xfrm>
          <a:prstGeom prst="rect">
            <a:avLst/>
          </a:prstGeom>
        </p:spPr>
      </p:pic>
    </p:spTree>
    <p:extLst>
      <p:ext uri="{BB962C8B-B14F-4D97-AF65-F5344CB8AC3E}">
        <p14:creationId xmlns:p14="http://schemas.microsoft.com/office/powerpoint/2010/main" val="3654887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Konkurenceschopnost regionů</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750601"/>
            <a:ext cx="5112568" cy="3837373"/>
          </a:xfrm>
          <a:prstGeom prst="rect">
            <a:avLst/>
          </a:prstGeom>
        </p:spPr>
      </p:pic>
    </p:spTree>
    <p:extLst>
      <p:ext uri="{BB962C8B-B14F-4D97-AF65-F5344CB8AC3E}">
        <p14:creationId xmlns:p14="http://schemas.microsoft.com/office/powerpoint/2010/main" val="1766042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Hodnocení kvality podnikatelského prostředí úzce souvisí s konkurenceschopností a atraktivitou země nebo regionu. </a:t>
            </a:r>
            <a:endParaRPr lang="cs-CZ" sz="2000" dirty="0" smtClean="0"/>
          </a:p>
          <a:p>
            <a:pPr algn="just"/>
            <a:r>
              <a:rPr lang="cs-CZ" sz="2000" dirty="0" smtClean="0"/>
              <a:t>Účelem </a:t>
            </a:r>
            <a:r>
              <a:rPr lang="cs-CZ" sz="2000" dirty="0"/>
              <a:t>hodnocení kvality podnikatelského prostředí je sledování, jak podnikatelské prostředí konkrétního národního státu přispívá k rozvoji aktivit podniků a ke zvyšování konkurenceschopnosti podnikatelských subjektů. </a:t>
            </a:r>
            <a:endParaRPr lang="cs-CZ" sz="2000" dirty="0" smtClean="0"/>
          </a:p>
          <a:p>
            <a:pPr algn="just"/>
            <a:r>
              <a:rPr lang="cs-CZ" sz="2000" dirty="0" smtClean="0"/>
              <a:t>Výsledky </a:t>
            </a:r>
            <a:r>
              <a:rPr lang="cs-CZ" sz="2000" dirty="0"/>
              <a:t>hodnocení kvality podnikatelského prostředí se poté využívají v procesu výběru vhodné země nebo </a:t>
            </a:r>
            <a:r>
              <a:rPr lang="cs-CZ" sz="2000" dirty="0" smtClean="0"/>
              <a:t>regionu.</a:t>
            </a:r>
          </a:p>
          <a:p>
            <a:pPr algn="just"/>
            <a:r>
              <a:rPr lang="cs-CZ" sz="2000" dirty="0" smtClean="0"/>
              <a:t>Podnikatelské </a:t>
            </a:r>
            <a:r>
              <a:rPr lang="cs-CZ" sz="2000" dirty="0"/>
              <a:t>prostředí svou kvalitou a atraktivitou schopnost subjektů úspěšně obstát na trhu a tak dojít k naplnění stanovených cílů podnikání. V souvislosti s kvalitou podnikatelského prostředí hovoříme o konkurenceschopnosti a atraktivnosti země, regionu.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Hodnocení kvality podnikatelského prostředí</a:t>
            </a:r>
            <a:endParaRPr lang="cs-CZ" dirty="0"/>
          </a:p>
        </p:txBody>
      </p:sp>
    </p:spTree>
    <p:extLst>
      <p:ext uri="{BB962C8B-B14F-4D97-AF65-F5344CB8AC3E}">
        <p14:creationId xmlns:p14="http://schemas.microsoft.com/office/powerpoint/2010/main" val="1224796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Politika každého státu se snaží o zlepšování kvality podnikatelského prostředí na dvou základních úrovních, a to na úrovni národní (úroveň státu) a na úrovni regionu (lokální úroveň). </a:t>
            </a:r>
            <a:endParaRPr lang="cs-CZ" sz="2000" dirty="0" smtClean="0"/>
          </a:p>
          <a:p>
            <a:pPr algn="just"/>
            <a:r>
              <a:rPr lang="cs-CZ" sz="2000" dirty="0" smtClean="0"/>
              <a:t>Kvalita </a:t>
            </a:r>
            <a:r>
              <a:rPr lang="cs-CZ" sz="2000" dirty="0"/>
              <a:t>se sleduje pomocí tzv. lokalizačních faktorů, které mají, </a:t>
            </a:r>
            <a:r>
              <a:rPr lang="cs-CZ" sz="2000" dirty="0" smtClean="0"/>
              <a:t>vliv </a:t>
            </a:r>
            <a:r>
              <a:rPr lang="cs-CZ" sz="2000" dirty="0"/>
              <a:t>na lokalizační rozhodování podnikatelských subjektů. </a:t>
            </a:r>
            <a:endParaRPr lang="cs-CZ" sz="2000" dirty="0" smtClean="0"/>
          </a:p>
          <a:p>
            <a:pPr algn="just"/>
            <a:r>
              <a:rPr lang="cs-CZ" sz="2000" dirty="0" smtClean="0"/>
              <a:t>Kvalita </a:t>
            </a:r>
            <a:r>
              <a:rPr lang="cs-CZ" sz="2000" dirty="0"/>
              <a:t>podnikatelského prostředí prostřednictvím vymezených faktorů ovlivňuje produktivitu podniků, konkurenceschopnost jejich produkce v národním i globálním kontextu a zvyšuje primární atraktivitu vymezeného regionu.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Hodnocení kvality podnikatelského prostředí</a:t>
            </a:r>
            <a:endParaRPr lang="cs-CZ" dirty="0"/>
          </a:p>
        </p:txBody>
      </p:sp>
    </p:spTree>
    <p:extLst>
      <p:ext uri="{BB962C8B-B14F-4D97-AF65-F5344CB8AC3E}">
        <p14:creationId xmlns:p14="http://schemas.microsoft.com/office/powerpoint/2010/main" val="737433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smtClean="0"/>
              <a:t>Tyto </a:t>
            </a:r>
            <a:r>
              <a:rPr lang="cs-CZ" sz="2000" dirty="0"/>
              <a:t>faktory, které přispívají k popisu kvality podnikatelského prostředí, jsou rozděleny do čtyř obecných </a:t>
            </a:r>
            <a:r>
              <a:rPr lang="cs-CZ" sz="2000" dirty="0" smtClean="0"/>
              <a:t>skupin:</a:t>
            </a:r>
          </a:p>
          <a:p>
            <a:pPr algn="just"/>
            <a:r>
              <a:rPr lang="cs-CZ" sz="2000" dirty="0" smtClean="0"/>
              <a:t>faktory </a:t>
            </a:r>
            <a:r>
              <a:rPr lang="cs-CZ" sz="2000" dirty="0"/>
              <a:t>vstupů (nabídka výrobních faktorů), </a:t>
            </a:r>
            <a:endParaRPr lang="cs-CZ" sz="2000" dirty="0" smtClean="0"/>
          </a:p>
          <a:p>
            <a:pPr algn="just"/>
            <a:r>
              <a:rPr lang="cs-CZ" sz="2000" dirty="0" smtClean="0"/>
              <a:t>faktory </a:t>
            </a:r>
            <a:r>
              <a:rPr lang="cs-CZ" sz="2000" dirty="0"/>
              <a:t>poptávky (zdůrazněn signální význam domácí poptávky</a:t>
            </a:r>
            <a:r>
              <a:rPr lang="cs-CZ" sz="2000" dirty="0" smtClean="0"/>
              <a:t>),</a:t>
            </a:r>
          </a:p>
          <a:p>
            <a:pPr algn="just"/>
            <a:r>
              <a:rPr lang="cs-CZ" sz="2000" dirty="0" smtClean="0"/>
              <a:t>faktory </a:t>
            </a:r>
            <a:r>
              <a:rPr lang="cs-CZ" sz="2000" dirty="0"/>
              <a:t>generované přítomností příbuzných a podpůrných odvětví (vazby na dělbu práce a integraci </a:t>
            </a:r>
            <a:r>
              <a:rPr lang="cs-CZ" sz="2000" dirty="0" smtClean="0"/>
              <a:t>ekonomiky)</a:t>
            </a:r>
          </a:p>
          <a:p>
            <a:pPr algn="just"/>
            <a:r>
              <a:rPr lang="cs-CZ" sz="2000" dirty="0" smtClean="0"/>
              <a:t>faktory </a:t>
            </a:r>
            <a:r>
              <a:rPr lang="cs-CZ" sz="2000" dirty="0"/>
              <a:t>generované strategiemi a charakterem konkurence podniků (vazby na investiční klima a místní politiky). </a:t>
            </a:r>
            <a:endParaRPr lang="cs-CZ" sz="2000" dirty="0" smtClean="0"/>
          </a:p>
          <a:p>
            <a:pPr marL="0" indent="0" algn="just">
              <a:buNone/>
            </a:pPr>
            <a:r>
              <a:rPr lang="cs-CZ" sz="2000" dirty="0" smtClean="0"/>
              <a:t>Váha </a:t>
            </a:r>
            <a:r>
              <a:rPr lang="cs-CZ" sz="2000" dirty="0"/>
              <a:t>a vnitřní struktura jednotlivých skupin faktorů se přirozeně mění s dosaženým stupněm rozvoje ekonomiky</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Hodnocení kvality podnikatelského prostředí</a:t>
            </a:r>
            <a:endParaRPr lang="cs-CZ" dirty="0"/>
          </a:p>
        </p:txBody>
      </p:sp>
    </p:spTree>
    <p:extLst>
      <p:ext uri="{BB962C8B-B14F-4D97-AF65-F5344CB8AC3E}">
        <p14:creationId xmlns:p14="http://schemas.microsoft.com/office/powerpoint/2010/main" val="3910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2945</TotalTime>
  <Words>2107</Words>
  <Application>Microsoft Office PowerPoint</Application>
  <PresentationFormat>Předvádění na obrazovce (16:9)</PresentationFormat>
  <Paragraphs>108</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Enriqueta</vt:lpstr>
      <vt:lpstr>Times New Roman</vt:lpstr>
      <vt:lpstr>SLU</vt:lpstr>
      <vt:lpstr>Hodnocení kvality podnikatelského prostředí</vt:lpstr>
      <vt:lpstr>Konkurenceschopnost</vt:lpstr>
      <vt:lpstr>Konkurenceschopnost</vt:lpstr>
      <vt:lpstr>Konkurenceschopnost</vt:lpstr>
      <vt:lpstr>Konkurenceschopnost České republiky</vt:lpstr>
      <vt:lpstr>Konkurenceschopnost regionů</vt:lpstr>
      <vt:lpstr>Hodnocení kvality podnikatelského prostředí</vt:lpstr>
      <vt:lpstr>Hodnocení kvality podnikatelského prostředí</vt:lpstr>
      <vt:lpstr>Hodnocení kvality podnikatelského prostředí</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Kvalita podnikatelského prostředí na regionální úrovni</vt:lpstr>
      <vt:lpstr>Kvalita podnikatelského prostředí na regionální úrovni</vt:lpstr>
      <vt:lpstr>Kvalita podnikatelského prostředí České republiky</vt:lpstr>
      <vt:lpstr>Výběr země na základě konkurenceschopnosti a atraktivity</vt:lpstr>
      <vt:lpstr>Výběr země na základě konkurenceschopnosti a atraktivity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319</cp:revision>
  <dcterms:created xsi:type="dcterms:W3CDTF">2016-07-06T15:42:34Z</dcterms:created>
  <dcterms:modified xsi:type="dcterms:W3CDTF">2021-04-11T18:25:52Z</dcterms:modified>
</cp:coreProperties>
</file>