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6" r:id="rId2"/>
    <p:sldId id="257" r:id="rId3"/>
    <p:sldId id="265" r:id="rId4"/>
    <p:sldId id="266" r:id="rId5"/>
    <p:sldId id="267" r:id="rId6"/>
    <p:sldId id="268" r:id="rId7"/>
    <p:sldId id="280" r:id="rId8"/>
    <p:sldId id="269" r:id="rId9"/>
    <p:sldId id="281" r:id="rId10"/>
    <p:sldId id="283" r:id="rId11"/>
    <p:sldId id="284" r:id="rId12"/>
    <p:sldId id="270" r:id="rId13"/>
    <p:sldId id="271" r:id="rId14"/>
    <p:sldId id="272" r:id="rId15"/>
    <p:sldId id="273" r:id="rId16"/>
    <p:sldId id="274" r:id="rId17"/>
    <p:sldId id="276" r:id="rId18"/>
    <p:sldId id="277" r:id="rId19"/>
    <p:sldId id="282" r:id="rId20"/>
    <p:sldId id="285" r:id="rId21"/>
    <p:sldId id="286" r:id="rId22"/>
    <p:sldId id="287" r:id="rId23"/>
    <p:sldId id="288" r:id="rId24"/>
    <p:sldId id="289" r:id="rId25"/>
    <p:sldId id="290" r:id="rId26"/>
    <p:sldId id="291" r:id="rId27"/>
    <p:sldId id="292" r:id="rId28"/>
    <p:sldId id="293" r:id="rId29"/>
    <p:sldId id="294" r:id="rId30"/>
    <p:sldId id="295" r:id="rId31"/>
    <p:sldId id="296" r:id="rId32"/>
    <p:sldId id="263" r:id="rId33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754" y="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microsoft.com/office/2016/11/relationships/changesInfo" Target="changesInfos/changesInfo1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l Stoklasa" userId="7c7ba8f323bf6ffe" providerId="LiveId" clId="{FADCCD9D-8D54-4BC1-A78D-6462648CDFEA}"/>
    <pc:docChg chg="modSld">
      <pc:chgData name="Michal Stoklasa" userId="7c7ba8f323bf6ffe" providerId="LiveId" clId="{FADCCD9D-8D54-4BC1-A78D-6462648CDFEA}" dt="2021-03-17T12:01:24.822" v="0" actId="20577"/>
      <pc:docMkLst>
        <pc:docMk/>
      </pc:docMkLst>
      <pc:sldChg chg="modSp mod">
        <pc:chgData name="Michal Stoklasa" userId="7c7ba8f323bf6ffe" providerId="LiveId" clId="{FADCCD9D-8D54-4BC1-A78D-6462648CDFEA}" dt="2021-03-17T12:01:24.822" v="0" actId="20577"/>
        <pc:sldMkLst>
          <pc:docMk/>
          <pc:sldMk cId="3677277479" sldId="280"/>
        </pc:sldMkLst>
        <pc:spChg chg="mod">
          <ac:chgData name="Michal Stoklasa" userId="7c7ba8f323bf6ffe" providerId="LiveId" clId="{FADCCD9D-8D54-4BC1-A78D-6462648CDFEA}" dt="2021-03-17T12:01:24.822" v="0" actId="20577"/>
          <ac:spMkLst>
            <pc:docMk/>
            <pc:sldMk cId="3677277479" sldId="280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17.03.2021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03543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92781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472215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921588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13852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103368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168432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566664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345369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36455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Výborně zpracovala Machková, viz třeba</a:t>
            </a:r>
            <a:r>
              <a:rPr lang="cs-CZ" baseline="0" dirty="0"/>
              <a:t> zde: http://www.businessinfo.cz/cs/clanky/formy-vstupu-firem-na-mezinarodni-trhy-7689.html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612398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338174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757244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7869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408044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790809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35286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041055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28678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59266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02677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51026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09092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93137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11902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83549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usinessinfo.cz/navody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88032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marketing – formy vstupu na mezinárodní trhy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Michal Stoklasa, Ph.D.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marketing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1B Smlouvy o výhradním prodeji</a:t>
            </a:r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Dodavatel se zavazuje, že zboží určené ve smlouvě nebude v určité oblasti dodávat jiné osobě než odběrateli, tj. výhradnímu prodejci. </a:t>
            </a:r>
          </a:p>
          <a:p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Výhody: rychlý vstup na zahraniční trhy díky možnosti prodeje zboží v již vybudovaných distribučních cestách. Dále pak může výrobce proniknout i na vzdálené trhy, eventuálně na trhy, na kterých nepředpokládá příliš vysoký obrat, avšak chce na nich být přítomen za poměrně nízkých nákladů a rizika. Určitý test potenciálu zahraničního trhu. Zůstává kontrola nad distribucí.</a:t>
            </a:r>
          </a:p>
          <a:p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Nevýhoda: ztráta kontaktu se zákazníkem, možnost selhání distributora (výše minimálního odkupu).</a:t>
            </a:r>
          </a:p>
        </p:txBody>
      </p:sp>
    </p:spTree>
    <p:extLst>
      <p:ext uri="{BB962C8B-B14F-4D97-AF65-F5344CB8AC3E}">
        <p14:creationId xmlns:p14="http://schemas.microsoft.com/office/powerpoint/2010/main" val="42087560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1C Obchodní zastoupení</a:t>
            </a:r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Smlouvou o obchodním zastoupení se zástupce zavazuje dlouhodobě vykonávat činnost směřující k uzavírání určitého druhu smluv nebo sjednávat a uzavírat obchody jménem zastoupeného a na jeho účet. Jde obvykle o nevýhradní zastoupení.</a:t>
            </a:r>
          </a:p>
          <a:p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Pokud bylo sjednáno výhradní zastoupení, pak je zastoupený povinen na stanoveném území pro určený okruh obchodů nepoužívat jiného obchodního zástupce a obchodní zástupce není oprávněn v tomto rozsahu zastupovat jiné osoby nebo uzavírat obchody na vlastní účet či na účet jiné osoby. Uznávací provize</a:t>
            </a:r>
          </a:p>
        </p:txBody>
      </p:sp>
    </p:spTree>
    <p:extLst>
      <p:ext uri="{BB962C8B-B14F-4D97-AF65-F5344CB8AC3E}">
        <p14:creationId xmlns:p14="http://schemas.microsoft.com/office/powerpoint/2010/main" val="33223868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Komisionářskou smlouvou se komisionář zavazuje, že zařídí vlastním jménem pro komitenta na jeho účet určitou obchodní záležitost, a komitent se zavazuje zaplatit mu úplatu. Komisionářská smlouva se liší od smlouvy o zprostředkování tím, že komisionář se zavazuje přímo k uzavření určité konkrétní smlouvy, zatímco zprostředkovatel se zavazuje zprostředkovat příležitost k uzavření smlouvy.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Výhodou použití služeb komisionáře je možnost kontroly nad cenami (komisionář prodává zboží za ceny stanovené komitentem), možnost využití goodwillu komisionáře a jeho obchodních kontaktů a distribučních cest. Nevýhodou může být přílišná samostatnost komisionáře a neuplatnění firemní image na zahraničním trhu.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136904" cy="507703"/>
          </a:xfrm>
        </p:spPr>
        <p:txBody>
          <a:bodyPr/>
          <a:lstStyle/>
          <a:p>
            <a:r>
              <a:rPr lang="cs-CZ" dirty="0"/>
              <a:t>1D Komisionářské a …</a:t>
            </a:r>
          </a:p>
        </p:txBody>
      </p:sp>
    </p:spTree>
    <p:extLst>
      <p:ext uri="{BB962C8B-B14F-4D97-AF65-F5344CB8AC3E}">
        <p14:creationId xmlns:p14="http://schemas.microsoft.com/office/powerpoint/2010/main" val="16618861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Mandátní smlouvou se mandatář zavazuje, že pro mandanta na jeho účet zařídí za úplatu určitou obchodní záležitost uskutečněním právních úkonů jménem mandanta nebo uskutečněním jiné činnosti, a mandant se zavazuje zaplatit mu za to úplatu.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Mandátní smlouva se uzavírá pouze mezi podnikateli a má řadu shodných rysů se smlouvou komisionářskou. Rozdíl spočívá především v tom, že mandatář jedná jménem mandanta.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608512" cy="507703"/>
          </a:xfrm>
        </p:spPr>
        <p:txBody>
          <a:bodyPr/>
          <a:lstStyle/>
          <a:p>
            <a:r>
              <a:rPr lang="cs-CZ" dirty="0"/>
              <a:t>1D … mandátní vztahy</a:t>
            </a:r>
          </a:p>
        </p:txBody>
      </p:sp>
    </p:spTree>
    <p:extLst>
      <p:ext uri="{BB962C8B-B14F-4D97-AF65-F5344CB8AC3E}">
        <p14:creationId xmlns:p14="http://schemas.microsoft.com/office/powerpoint/2010/main" val="5166028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 err="1">
                <a:solidFill>
                  <a:srgbClr val="002060"/>
                </a:solidFill>
              </a:rPr>
              <a:t>Piggyback</a:t>
            </a:r>
            <a:r>
              <a:rPr lang="cs-CZ" sz="2000" dirty="0">
                <a:solidFill>
                  <a:srgbClr val="002060"/>
                </a:solidFill>
              </a:rPr>
              <a:t> znamená spolupráci více firem ze stejného oboru podnikání v oblasti vývozu, při které obvykle velká a známá firma dává za úplatu menším firmám k dispozici své zahraniční distribuční cesty. </a:t>
            </a:r>
          </a:p>
          <a:p>
            <a:r>
              <a:rPr lang="cs-CZ" sz="2000" dirty="0">
                <a:solidFill>
                  <a:srgbClr val="002060"/>
                </a:solidFill>
              </a:rPr>
              <a:t>Výhodou pro malé firmy je možnost využití jména a zkušeností velké firmy, která poskytuje svému partnerovi řadu marketingových a logistických služeb.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Výhodou pro velkou firmu je možnost nabízet zákazníkům kompletní sortiment a úplata, kterou získává od svých obchodních partnerů.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536504" cy="507703"/>
          </a:xfrm>
        </p:spPr>
        <p:txBody>
          <a:bodyPr/>
          <a:lstStyle/>
          <a:p>
            <a:r>
              <a:rPr lang="cs-CZ" dirty="0"/>
              <a:t>1E </a:t>
            </a:r>
            <a:r>
              <a:rPr lang="cs-CZ" dirty="0" err="1"/>
              <a:t>Piggyback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89773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pPr lvl="0"/>
            <a:r>
              <a:rPr lang="cs-CZ" sz="1800" dirty="0">
                <a:solidFill>
                  <a:srgbClr val="002060"/>
                </a:solidFill>
              </a:rPr>
              <a:t>Čisté přímé obchodní metody se obvykle používají nejčastěji v průmyslovém marketingu při vývozu strojů, výrobních zařízení a investičních celků. Dodávky těchto výrobků jsou velmi komplikované a je s nimi spojena nutnost poskytovat celou řadu odborných služeb, u kterých je bezprostřední přítomnost výrobce na zahraničním trhu nutná.</a:t>
            </a:r>
          </a:p>
          <a:p>
            <a:pPr lvl="0"/>
            <a:r>
              <a:rPr lang="cs-CZ" sz="1800" dirty="0">
                <a:solidFill>
                  <a:srgbClr val="002060"/>
                </a:solidFill>
              </a:rPr>
              <a:t>Výhodou je možnost kontroly nad realizací vlastní marketingové strategie na mezinárodních trzích. Vývozce by měl docilovat vyšších cen, protože sám zabezpečuje celou realizaci, a nese tudíž veškeré náklady i rizika mezinárodního obchodu.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256584" cy="507703"/>
          </a:xfrm>
        </p:spPr>
        <p:txBody>
          <a:bodyPr/>
          <a:lstStyle/>
          <a:p>
            <a:r>
              <a:rPr lang="cs-CZ" dirty="0"/>
              <a:t>1F Přímý vývoz</a:t>
            </a:r>
          </a:p>
        </p:txBody>
      </p:sp>
    </p:spTree>
    <p:extLst>
      <p:ext uri="{BB962C8B-B14F-4D97-AF65-F5344CB8AC3E}">
        <p14:creationId xmlns:p14="http://schemas.microsoft.com/office/powerpoint/2010/main" val="28632836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15566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MSP nemají zdroje a zkušenosti – založí vývozní sdružení (exportní alianci).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Obvykle se jedná o sdružení vývozců ze stejného oboru podnikání, jejichž nabídka se může vhodně doplňovat (nábytkářský průmysl, textilní průmysl, strojírenské výrobky). Právní forma závisí na zvyklostech a právním řádu země původu.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Sdružení obvykle přebírá funkci vývozního oddělení (provádí výzkum zahraničních trhů, zpracovává nabídky, vyřizuje objednávky, zajišťuje mezinárodní logistiku, sleduje výběrová řízení) a zastupuje své členy v zahraničí (vyhledává vhodné místní zástupce, řídí zastupitelskou síť, zprostředkovává účast na zahraničních výstavách a veletrzích, zajišťuje komunikaci se zahraničními trhy).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1G Sdružení malých vývozců</a:t>
            </a:r>
          </a:p>
        </p:txBody>
      </p:sp>
    </p:spTree>
    <p:extLst>
      <p:ext uri="{BB962C8B-B14F-4D97-AF65-F5344CB8AC3E}">
        <p14:creationId xmlns:p14="http://schemas.microsoft.com/office/powerpoint/2010/main" val="34612879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Hlavními výhodami, které vyplývají z účasti ve sdružení exportních firem, jsou úspora nákladů, možnost omezení exportních rizik, lepší vyjednávací pozice, a tudíž možnost docilování výhodnějších cen, využívání image sdružení atp.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Nevýhodou může být nevyváženost vztahů v rámci sdružení, a tedy možnost nerovnoprávného zacházení s méně významnými členy a ztráta určité míry samostatnosti.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Často se exportní aktivity malého podniku rozrostou a ten se rozhodne zřídit si vlastní exportní oddělení a účast ve sdružení se stane impulzem pro rozvoj samostatných mezinárodních podnikatelských aktivit.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V ČR je podpora exportních aliancí součástí proexportní politiky.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968552" cy="507703"/>
          </a:xfrm>
        </p:spPr>
        <p:txBody>
          <a:bodyPr/>
          <a:lstStyle/>
          <a:p>
            <a:r>
              <a:rPr lang="cs-CZ" dirty="0"/>
              <a:t>1G Sdružení malých vývozců</a:t>
            </a:r>
          </a:p>
        </p:txBody>
      </p:sp>
    </p:spTree>
    <p:extLst>
      <p:ext uri="{BB962C8B-B14F-4D97-AF65-F5344CB8AC3E}">
        <p14:creationId xmlns:p14="http://schemas.microsoft.com/office/powerpoint/2010/main" val="19820866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1059582"/>
            <a:ext cx="8280920" cy="273630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Využívají firmy v případech, kdy se rozhodnou, že nebudou v zahraničí investovat, ale přesto chtějí v rámci rozvoje mezinárodních podnikatelských aktivit zvýraznit přítomnost svých výrobků či služeb na cílovém trhu jiným způsobem než vývozními operacemi.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704856" cy="507703"/>
          </a:xfrm>
        </p:spPr>
        <p:txBody>
          <a:bodyPr/>
          <a:lstStyle/>
          <a:p>
            <a:r>
              <a:rPr lang="cs-CZ" dirty="0"/>
              <a:t>2 Formy nenáročné na kapitálové investice</a:t>
            </a:r>
          </a:p>
        </p:txBody>
      </p:sp>
    </p:spTree>
    <p:extLst>
      <p:ext uri="{BB962C8B-B14F-4D97-AF65-F5344CB8AC3E}">
        <p14:creationId xmlns:p14="http://schemas.microsoft.com/office/powerpoint/2010/main" val="4432065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„Termín licence označuje povolení, svolení k činnosti, která je jinak zakázána (z lat. </a:t>
            </a:r>
            <a:r>
              <a:rPr lang="cs-CZ" sz="2000" dirty="0" err="1">
                <a:solidFill>
                  <a:srgbClr val="002060"/>
                </a:solidFill>
              </a:rPr>
              <a:t>licere</a:t>
            </a:r>
            <a:r>
              <a:rPr lang="cs-CZ" sz="2000" dirty="0">
                <a:solidFill>
                  <a:srgbClr val="002060"/>
                </a:solidFill>
              </a:rPr>
              <a:t>, svolovat). V oblasti práv k nehmotným statkům se pojem licence využívá k vyjádření svolení k užití nehmotného statku jinou osobou, například při výrobě podle vynálezu chráněného patentem.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Poskytneme když: firma nemá možnost zavést výrobu, R&amp;D má nové řešení, bariéry neumožňují přímý vývoz, trh je politicky nestabilní, trh je malý, prodej práv k průmyslovému vlastnictví je spojen s výhodným kooperačním či jiným vývozem zboží, dochází k porušení práv.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536504" cy="507703"/>
          </a:xfrm>
        </p:spPr>
        <p:txBody>
          <a:bodyPr/>
          <a:lstStyle/>
          <a:p>
            <a:r>
              <a:rPr lang="cs-CZ" dirty="0"/>
              <a:t>2A Licenční obchody 1</a:t>
            </a:r>
          </a:p>
        </p:txBody>
      </p:sp>
    </p:spTree>
    <p:extLst>
      <p:ext uri="{BB962C8B-B14F-4D97-AF65-F5344CB8AC3E}">
        <p14:creationId xmlns:p14="http://schemas.microsoft.com/office/powerpoint/2010/main" val="2486728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Vývozní a dovozní operace</a:t>
            </a:r>
          </a:p>
          <a:p>
            <a:endParaRPr lang="cs-CZ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Formy nenáročné na kapitálové investice</a:t>
            </a:r>
          </a:p>
          <a:p>
            <a:endParaRPr lang="cs-CZ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Kapitálové vstupy na zahraniční trhy</a:t>
            </a:r>
          </a:p>
          <a:p>
            <a:endParaRPr lang="cs-CZ" altLang="cs-CZ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Rizika spojená s formami vstupů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Obsah přednášky</a:t>
            </a: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Licence nakupujeme když: nemáme vlastní R&amp;D, zahraniční patenty jsou lepší, než my dokážeme vyvinout, část našich produktů má na zahraničním trhu patent.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Na spotřebním trhu mohou být marže tak nízké, že se vyplatí prodávat patenty a nechat asijské firmy vyrábět.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Některé trhy se patenty chrání. Např. Čína má vlastní standard na Wi-Fi. Chci-li prodávat jakýkoliv přístroj schopný se připojit – musím nakoupit patent.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536504" cy="507703"/>
          </a:xfrm>
        </p:spPr>
        <p:txBody>
          <a:bodyPr/>
          <a:lstStyle/>
          <a:p>
            <a:r>
              <a:rPr lang="cs-CZ" dirty="0"/>
              <a:t>2A Licenční obchody 2</a:t>
            </a:r>
          </a:p>
        </p:txBody>
      </p:sp>
    </p:spTree>
    <p:extLst>
      <p:ext uri="{BB962C8B-B14F-4D97-AF65-F5344CB8AC3E}">
        <p14:creationId xmlns:p14="http://schemas.microsoft.com/office/powerpoint/2010/main" val="4791478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002060"/>
                </a:solidFill>
              </a:rPr>
              <a:t>Typy licencí:</a:t>
            </a:r>
          </a:p>
          <a:p>
            <a:pPr lvl="1"/>
            <a:r>
              <a:rPr lang="cs-CZ" sz="2000" dirty="0">
                <a:solidFill>
                  <a:srgbClr val="002060"/>
                </a:solidFill>
              </a:rPr>
              <a:t>Patenty - udělují se na vynálezy, které splňují zákonné požadavky: jsou světově nové, tj. nejsou součástí dosavadního stavu techniky, jsou výsledkem vynálezecké činnosti a jsou průmyslově využitelné.</a:t>
            </a:r>
          </a:p>
          <a:p>
            <a:pPr lvl="1"/>
            <a:r>
              <a:rPr lang="cs-CZ" sz="2000" dirty="0">
                <a:solidFill>
                  <a:srgbClr val="002060"/>
                </a:solidFill>
              </a:rPr>
              <a:t>Průmyslové vzory - vnější úprava výrobku.</a:t>
            </a:r>
          </a:p>
          <a:p>
            <a:pPr lvl="1"/>
            <a:r>
              <a:rPr lang="cs-CZ" sz="2000" dirty="0">
                <a:solidFill>
                  <a:srgbClr val="002060"/>
                </a:solidFill>
              </a:rPr>
              <a:t>Užitné vzory - technické řešení výrobku.</a:t>
            </a:r>
          </a:p>
          <a:p>
            <a:pPr lvl="1"/>
            <a:r>
              <a:rPr lang="cs-CZ" sz="2000" dirty="0">
                <a:solidFill>
                  <a:srgbClr val="002060"/>
                </a:solidFill>
              </a:rPr>
              <a:t>Ochranná označení - právo k využití ochranné známky či obchodního jména firmy. </a:t>
            </a:r>
          </a:p>
          <a:p>
            <a:pPr lvl="1"/>
            <a:r>
              <a:rPr lang="cs-CZ" sz="2000" dirty="0">
                <a:solidFill>
                  <a:srgbClr val="002060"/>
                </a:solidFill>
              </a:rPr>
              <a:t>Licence k využívání know-how - tzv. nepravá licence. V těchto případech lze udělovat výlučné nebo nevýlučné licence.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536504" cy="507703"/>
          </a:xfrm>
        </p:spPr>
        <p:txBody>
          <a:bodyPr/>
          <a:lstStyle/>
          <a:p>
            <a:r>
              <a:rPr lang="cs-CZ" dirty="0"/>
              <a:t>2A Licenční obchody 3</a:t>
            </a:r>
          </a:p>
        </p:txBody>
      </p:sp>
    </p:spTree>
    <p:extLst>
      <p:ext uri="{BB962C8B-B14F-4D97-AF65-F5344CB8AC3E}">
        <p14:creationId xmlns:p14="http://schemas.microsoft.com/office/powerpoint/2010/main" val="35692127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Z</a:t>
            </a:r>
            <a:r>
              <a:rPr lang="en-US" sz="2000" dirty="0" err="1">
                <a:solidFill>
                  <a:srgbClr val="002060"/>
                </a:solidFill>
              </a:rPr>
              <a:t>aložena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na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rozdělení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výrobního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programu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mezi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výrobce</a:t>
            </a:r>
            <a:r>
              <a:rPr lang="en-US" sz="2000" dirty="0">
                <a:solidFill>
                  <a:srgbClr val="002060"/>
                </a:solidFill>
              </a:rPr>
              <a:t> z </a:t>
            </a:r>
            <a:r>
              <a:rPr lang="en-US" sz="2000" dirty="0" err="1">
                <a:solidFill>
                  <a:srgbClr val="002060"/>
                </a:solidFill>
              </a:rPr>
              <a:t>různých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zemí</a:t>
            </a:r>
            <a:r>
              <a:rPr lang="en-US" sz="2000" dirty="0">
                <a:solidFill>
                  <a:srgbClr val="002060"/>
                </a:solidFill>
              </a:rPr>
              <a:t>, </a:t>
            </a:r>
            <a:r>
              <a:rPr lang="en-US" sz="2000" dirty="0" err="1">
                <a:solidFill>
                  <a:srgbClr val="002060"/>
                </a:solidFill>
              </a:rPr>
              <a:t>aniž</a:t>
            </a:r>
            <a:r>
              <a:rPr lang="en-US" sz="2000" dirty="0">
                <a:solidFill>
                  <a:srgbClr val="002060"/>
                </a:solidFill>
              </a:rPr>
              <a:t> by </a:t>
            </a:r>
            <a:r>
              <a:rPr lang="en-US" sz="2000" dirty="0" err="1">
                <a:solidFill>
                  <a:srgbClr val="002060"/>
                </a:solidFill>
              </a:rPr>
              <a:t>došlo</a:t>
            </a:r>
            <a:r>
              <a:rPr lang="en-US" sz="2000" dirty="0">
                <a:solidFill>
                  <a:srgbClr val="002060"/>
                </a:solidFill>
              </a:rPr>
              <a:t> k </a:t>
            </a:r>
            <a:r>
              <a:rPr lang="en-US" sz="2000" dirty="0" err="1">
                <a:solidFill>
                  <a:srgbClr val="002060"/>
                </a:solidFill>
              </a:rPr>
              <a:t>jejich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kapitálovému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propojení</a:t>
            </a:r>
            <a:r>
              <a:rPr lang="en-US" sz="2000" dirty="0">
                <a:solidFill>
                  <a:srgbClr val="002060"/>
                </a:solidFill>
              </a:rPr>
              <a:t>, </a:t>
            </a:r>
            <a:r>
              <a:rPr lang="en-US" sz="2000" dirty="0" err="1">
                <a:solidFill>
                  <a:srgbClr val="002060"/>
                </a:solidFill>
              </a:rPr>
              <a:t>nebo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dokonce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sloučení</a:t>
            </a:r>
            <a:r>
              <a:rPr lang="en-US" sz="2000" dirty="0">
                <a:solidFill>
                  <a:srgbClr val="002060"/>
                </a:solidFill>
              </a:rPr>
              <a:t>. </a:t>
            </a:r>
            <a:endParaRPr lang="cs-CZ" sz="2000" dirty="0">
              <a:solidFill>
                <a:srgbClr val="002060"/>
              </a:solidFill>
            </a:endParaRPr>
          </a:p>
          <a:p>
            <a:r>
              <a:rPr lang="cs-CZ" sz="2000" dirty="0">
                <a:solidFill>
                  <a:srgbClr val="002060"/>
                </a:solidFill>
              </a:rPr>
              <a:t>V</a:t>
            </a:r>
            <a:r>
              <a:rPr lang="en-US" sz="2000" dirty="0" err="1">
                <a:solidFill>
                  <a:srgbClr val="002060"/>
                </a:solidFill>
              </a:rPr>
              <a:t>yuž</a:t>
            </a:r>
            <a:r>
              <a:rPr lang="cs-CZ" sz="2000" dirty="0">
                <a:solidFill>
                  <a:srgbClr val="002060"/>
                </a:solidFill>
              </a:rPr>
              <a:t>i</a:t>
            </a:r>
            <a:r>
              <a:rPr lang="en-US" sz="2000" dirty="0">
                <a:solidFill>
                  <a:srgbClr val="002060"/>
                </a:solidFill>
              </a:rPr>
              <a:t>t </a:t>
            </a:r>
            <a:r>
              <a:rPr lang="en-US" sz="2000" dirty="0" err="1">
                <a:solidFill>
                  <a:srgbClr val="002060"/>
                </a:solidFill>
              </a:rPr>
              <a:t>rozdíl</a:t>
            </a:r>
            <a:r>
              <a:rPr lang="en-US" sz="2000" dirty="0">
                <a:solidFill>
                  <a:srgbClr val="002060"/>
                </a:solidFill>
              </a:rPr>
              <a:t> v </a:t>
            </a:r>
            <a:r>
              <a:rPr lang="en-US" sz="2000" dirty="0" err="1">
                <a:solidFill>
                  <a:srgbClr val="002060"/>
                </a:solidFill>
              </a:rPr>
              <a:t>nákladovosti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jednotlivých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komponentů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nebo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finálních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výrobků</a:t>
            </a:r>
            <a:r>
              <a:rPr lang="en-US" sz="2000" dirty="0">
                <a:solidFill>
                  <a:srgbClr val="002060"/>
                </a:solidFill>
              </a:rPr>
              <a:t>, v </a:t>
            </a:r>
            <a:r>
              <a:rPr lang="en-US" sz="2000" dirty="0" err="1">
                <a:solidFill>
                  <a:srgbClr val="002060"/>
                </a:solidFill>
              </a:rPr>
              <a:t>dostupnosti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výrobních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zdrojů</a:t>
            </a:r>
            <a:r>
              <a:rPr lang="en-US" sz="2000" dirty="0">
                <a:solidFill>
                  <a:srgbClr val="002060"/>
                </a:solidFill>
              </a:rPr>
              <a:t>, </a:t>
            </a:r>
            <a:r>
              <a:rPr lang="en-US" sz="2000" dirty="0" err="1">
                <a:solidFill>
                  <a:srgbClr val="002060"/>
                </a:solidFill>
              </a:rPr>
              <a:t>zdrojů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financování</a:t>
            </a:r>
            <a:r>
              <a:rPr lang="en-US" sz="2000" dirty="0">
                <a:solidFill>
                  <a:srgbClr val="002060"/>
                </a:solidFill>
              </a:rPr>
              <a:t>, v </a:t>
            </a:r>
            <a:r>
              <a:rPr lang="en-US" sz="2000" dirty="0" err="1">
                <a:solidFill>
                  <a:srgbClr val="002060"/>
                </a:solidFill>
              </a:rPr>
              <a:t>disponibilitě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výzkumně-vývojových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kapacit</a:t>
            </a:r>
            <a:r>
              <a:rPr lang="en-US" sz="2000" dirty="0">
                <a:solidFill>
                  <a:srgbClr val="002060"/>
                </a:solidFill>
              </a:rPr>
              <a:t>, a </a:t>
            </a:r>
            <a:r>
              <a:rPr lang="en-US" sz="2000" dirty="0" err="1">
                <a:solidFill>
                  <a:srgbClr val="002060"/>
                </a:solidFill>
              </a:rPr>
              <a:t>tudíž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mohou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dosáhnout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snížení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celkových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nákladů</a:t>
            </a:r>
            <a:r>
              <a:rPr lang="en-US" sz="2000" dirty="0">
                <a:solidFill>
                  <a:srgbClr val="002060"/>
                </a:solidFill>
              </a:rPr>
              <a:t>, </a:t>
            </a:r>
            <a:r>
              <a:rPr lang="en-US" sz="2000" dirty="0" err="1">
                <a:solidFill>
                  <a:srgbClr val="002060"/>
                </a:solidFill>
              </a:rPr>
              <a:t>které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jim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umožní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realizovat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výrobky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na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světovém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trhu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za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konkurenceschopné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ceny</a:t>
            </a:r>
            <a:r>
              <a:rPr lang="en-US" sz="2000" dirty="0">
                <a:solidFill>
                  <a:srgbClr val="002060"/>
                </a:solidFill>
              </a:rPr>
              <a:t>. </a:t>
            </a:r>
            <a:r>
              <a:rPr lang="en-US" sz="2000" dirty="0" err="1">
                <a:solidFill>
                  <a:srgbClr val="002060"/>
                </a:solidFill>
              </a:rPr>
              <a:t>Důležitým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momentem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může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být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i</a:t>
            </a:r>
            <a:r>
              <a:rPr lang="en-US" sz="2000" dirty="0">
                <a:solidFill>
                  <a:srgbClr val="002060"/>
                </a:solidFill>
              </a:rPr>
              <a:t> </a:t>
            </a:r>
            <a:r>
              <a:rPr lang="en-US" sz="2000" dirty="0" err="1">
                <a:solidFill>
                  <a:srgbClr val="002060"/>
                </a:solidFill>
              </a:rPr>
              <a:t>zvýšení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kvality</a:t>
            </a:r>
            <a:r>
              <a:rPr lang="en-US" sz="2000" dirty="0">
                <a:solidFill>
                  <a:srgbClr val="002060"/>
                </a:solidFill>
              </a:rPr>
              <a:t> a </a:t>
            </a:r>
            <a:r>
              <a:rPr lang="en-US" sz="2000" dirty="0" err="1">
                <a:solidFill>
                  <a:srgbClr val="002060"/>
                </a:solidFill>
              </a:rPr>
              <a:t>užitné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hodnoty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finálního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výrobku</a:t>
            </a:r>
            <a:r>
              <a:rPr lang="en-US" sz="2000" dirty="0">
                <a:solidFill>
                  <a:srgbClr val="002060"/>
                </a:solidFill>
              </a:rPr>
              <a:t>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536504" cy="507703"/>
          </a:xfrm>
        </p:spPr>
        <p:txBody>
          <a:bodyPr/>
          <a:lstStyle/>
          <a:p>
            <a:r>
              <a:rPr lang="cs-CZ" dirty="0"/>
              <a:t>2B Výrobní kooperace</a:t>
            </a:r>
          </a:p>
        </p:txBody>
      </p:sp>
    </p:spTree>
    <p:extLst>
      <p:ext uri="{BB962C8B-B14F-4D97-AF65-F5344CB8AC3E}">
        <p14:creationId xmlns:p14="http://schemas.microsoft.com/office/powerpoint/2010/main" val="4947405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 err="1">
                <a:solidFill>
                  <a:srgbClr val="002060"/>
                </a:solidFill>
              </a:rPr>
              <a:t>Franchising</a:t>
            </a:r>
            <a:r>
              <a:rPr lang="cs-CZ" sz="2000" dirty="0">
                <a:solidFill>
                  <a:srgbClr val="002060"/>
                </a:solidFill>
              </a:rPr>
              <a:t> je smluvní vztah mezi partnery, ve kterém </a:t>
            </a:r>
            <a:r>
              <a:rPr lang="cs-CZ" sz="2000" dirty="0" err="1">
                <a:solidFill>
                  <a:srgbClr val="002060"/>
                </a:solidFill>
              </a:rPr>
              <a:t>franšizér</a:t>
            </a:r>
            <a:r>
              <a:rPr lang="cs-CZ" sz="2000" dirty="0">
                <a:solidFill>
                  <a:srgbClr val="002060"/>
                </a:solidFill>
              </a:rPr>
              <a:t> (poskytovatel franšízy) opravňuje a zavazuje jednotlivé </a:t>
            </a:r>
            <a:r>
              <a:rPr lang="cs-CZ" sz="2000" dirty="0" err="1">
                <a:solidFill>
                  <a:srgbClr val="002060"/>
                </a:solidFill>
              </a:rPr>
              <a:t>franšízanty</a:t>
            </a:r>
            <a:r>
              <a:rPr lang="cs-CZ" sz="2000" dirty="0">
                <a:solidFill>
                  <a:srgbClr val="002060"/>
                </a:solidFill>
              </a:rPr>
              <a:t> (nabyvatele) užívat obchodní jméno a/nebo ochrannou známku a právo užívat předmět podnikání své společnosti, tj. poskytuje své know-how, včetně systému řízení, zabezpečování služeb a poskytování prodejní a technické pomoci, a nabyvatel (</a:t>
            </a:r>
            <a:r>
              <a:rPr lang="cs-CZ" sz="2000" dirty="0" err="1">
                <a:solidFill>
                  <a:srgbClr val="002060"/>
                </a:solidFill>
              </a:rPr>
              <a:t>franšízant</a:t>
            </a:r>
            <a:r>
              <a:rPr lang="cs-CZ" sz="2000" dirty="0">
                <a:solidFill>
                  <a:srgbClr val="002060"/>
                </a:solidFill>
              </a:rPr>
              <a:t>) se zavazuje zaplatit smluvně stanovenou odměnu a dodržovat komerční politiku poskytovatele.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Časté v maloobchodě, hotelnictví, rychlé občerstvení, čerpací stanice apod.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536504" cy="507703"/>
          </a:xfrm>
        </p:spPr>
        <p:txBody>
          <a:bodyPr/>
          <a:lstStyle/>
          <a:p>
            <a:r>
              <a:rPr lang="cs-CZ" dirty="0"/>
              <a:t>2C </a:t>
            </a:r>
            <a:r>
              <a:rPr lang="cs-CZ" dirty="0" err="1"/>
              <a:t>Franchising</a:t>
            </a:r>
            <a:r>
              <a:rPr lang="cs-CZ" dirty="0"/>
              <a:t> 1</a:t>
            </a:r>
          </a:p>
        </p:txBody>
      </p:sp>
    </p:spTree>
    <p:extLst>
      <p:ext uri="{BB962C8B-B14F-4D97-AF65-F5344CB8AC3E}">
        <p14:creationId xmlns:p14="http://schemas.microsoft.com/office/powerpoint/2010/main" val="11441290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Nabyvatel franšízy je samostatný podnikatel. Je to tedy kombinace tržní síly zavedeného know-how velké firmy s iniciativou soukromého vlastníka s nutnou odpovědností za dosažené výsledky hospodaření.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Poskytovatel franšízy určuje podnikatelskou strategii, zabezpečuje školení a další vzdělávání zaměstnanců, poskytuje pomoc např. v oblasti právních služeb, vedení účetnictví či logistice. Často i oblast zásobování, technické vybavení provozovny, pomoc při zajištění financování apod.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536504" cy="507703"/>
          </a:xfrm>
        </p:spPr>
        <p:txBody>
          <a:bodyPr/>
          <a:lstStyle/>
          <a:p>
            <a:r>
              <a:rPr lang="cs-CZ" dirty="0"/>
              <a:t>2C </a:t>
            </a:r>
            <a:r>
              <a:rPr lang="cs-CZ" dirty="0" err="1"/>
              <a:t>Franchising</a:t>
            </a:r>
            <a:r>
              <a:rPr lang="cs-CZ" dirty="0"/>
              <a:t> 2</a:t>
            </a:r>
          </a:p>
        </p:txBody>
      </p:sp>
    </p:spTree>
    <p:extLst>
      <p:ext uri="{BB962C8B-B14F-4D97-AF65-F5344CB8AC3E}">
        <p14:creationId xmlns:p14="http://schemas.microsoft.com/office/powerpoint/2010/main" val="39609294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Zvláštní smluvní typ používaný firmami z vyspělých zemí se specifickým know-how.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Předmětem je poskytnutí řídících znalostí a manažerů (investiční celky na klíč).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V podstatě se jedná o přenos osvědčené koncepce řízení do zahraničí.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Odměnou může být procento z docíleného obratu, podíl na zisku, možnost získat akcie apod.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536504" cy="507703"/>
          </a:xfrm>
        </p:spPr>
        <p:txBody>
          <a:bodyPr/>
          <a:lstStyle/>
          <a:p>
            <a:r>
              <a:rPr lang="cs-CZ" dirty="0"/>
              <a:t>2D Smlouvy o řízení</a:t>
            </a:r>
          </a:p>
        </p:txBody>
      </p:sp>
    </p:spTree>
    <p:extLst>
      <p:ext uri="{BB962C8B-B14F-4D97-AF65-F5344CB8AC3E}">
        <p14:creationId xmlns:p14="http://schemas.microsoft.com/office/powerpoint/2010/main" val="267900811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Podstatou je zpracování nebo přepracování surovin, materiálů či polotovarů do vyššího stupně finality, popř. do podoby hotového výrobku.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Důvodem jsou nižší náklady v zahraničí (mzdové, energetické, materiálové, dopravní).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536504" cy="507703"/>
          </a:xfrm>
        </p:spPr>
        <p:txBody>
          <a:bodyPr/>
          <a:lstStyle/>
          <a:p>
            <a:r>
              <a:rPr lang="cs-CZ" dirty="0"/>
              <a:t>2E Zušlechťovací operace</a:t>
            </a:r>
          </a:p>
        </p:txBody>
      </p:sp>
    </p:spTree>
    <p:extLst>
      <p:ext uri="{BB962C8B-B14F-4D97-AF65-F5344CB8AC3E}">
        <p14:creationId xmlns:p14="http://schemas.microsoft.com/office/powerpoint/2010/main" val="125318004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Nejvyšším stupněm internacionalizace firemních aktivit a vzhledem k investiční náročnosti jsou charakteristické zejména pro velké firmy.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Nejčastěji mají formu přímých anebo portfoliových investic.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Přímou zahraniční investici můžeme charakterizovat jako investici, jejímž účelem je založení, získání nebo rozšíření trvalých ekonomických vztahů mezi investorem jedné země a podnikem se sídlem v jiné zemi.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Zahraniční investoři přinášejí do země kapitál nutný pro modernizaci a restrukturalizaci podniků, progresivní technologie, technické i manažerské know-how, mohou umožnit vytváření nových pracovních příležitostí, usnadnit vstup výrobků na zahraniční trhy atp.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536504" cy="507703"/>
          </a:xfrm>
        </p:spPr>
        <p:txBody>
          <a:bodyPr/>
          <a:lstStyle/>
          <a:p>
            <a:r>
              <a:rPr lang="cs-CZ" dirty="0"/>
              <a:t>3 Kapitálové vstupy</a:t>
            </a:r>
          </a:p>
        </p:txBody>
      </p:sp>
    </p:spTree>
    <p:extLst>
      <p:ext uri="{BB962C8B-B14F-4D97-AF65-F5344CB8AC3E}">
        <p14:creationId xmlns:p14="http://schemas.microsoft.com/office/powerpoint/2010/main" val="1918321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Akvizice (</a:t>
            </a:r>
            <a:r>
              <a:rPr lang="cs-CZ" sz="2000" dirty="0" err="1">
                <a:solidFill>
                  <a:srgbClr val="002060"/>
                </a:solidFill>
              </a:rPr>
              <a:t>takeover</a:t>
            </a:r>
            <a:r>
              <a:rPr lang="cs-CZ" sz="2000" dirty="0">
                <a:solidFill>
                  <a:srgbClr val="002060"/>
                </a:solidFill>
              </a:rPr>
              <a:t>) - může být charakterizována jako převzetí fungujícího podniku nebo jeho části. Ve firemní praxi se můžeme setkat buď s tzv. přátelským převzetím, jehož cílem je posílení pozice firmy a využití synergického efektu, anebo s tzv. převzetím nepřátelským, jehož cílem může být likvidace konkurence.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Fúze (</a:t>
            </a:r>
            <a:r>
              <a:rPr lang="cs-CZ" sz="2000" dirty="0" err="1">
                <a:solidFill>
                  <a:srgbClr val="002060"/>
                </a:solidFill>
              </a:rPr>
              <a:t>merger</a:t>
            </a:r>
            <a:r>
              <a:rPr lang="cs-CZ" sz="2000" dirty="0">
                <a:solidFill>
                  <a:srgbClr val="002060"/>
                </a:solidFill>
              </a:rPr>
              <a:t>) - může mít formu sloučení nebo splynutí. Sloučení znamená spojení obchodních společností, při kterém zaniká slučovaná společnost bez likvidace aktiv a pasiv, protože aktiva i pasiva přecházejí na společnost, se kterou se zanikající společnost slučuje. Splynutím se rozumí spojení obchodních společností, při kterém splývající společnosti zanikají a vzniká nový právní subjekt.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536504" cy="507703"/>
          </a:xfrm>
        </p:spPr>
        <p:txBody>
          <a:bodyPr/>
          <a:lstStyle/>
          <a:p>
            <a:r>
              <a:rPr lang="cs-CZ" dirty="0"/>
              <a:t>Formy přímých investic</a:t>
            </a:r>
          </a:p>
        </p:txBody>
      </p:sp>
    </p:spTree>
    <p:extLst>
      <p:ext uri="{BB962C8B-B14F-4D97-AF65-F5344CB8AC3E}">
        <p14:creationId xmlns:p14="http://schemas.microsoft.com/office/powerpoint/2010/main" val="173910150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Investice na zelené louce (</a:t>
            </a:r>
            <a:r>
              <a:rPr lang="cs-CZ" sz="2000" dirty="0" err="1">
                <a:solidFill>
                  <a:srgbClr val="002060"/>
                </a:solidFill>
              </a:rPr>
              <a:t>greenfield</a:t>
            </a:r>
            <a:r>
              <a:rPr lang="cs-CZ" sz="2000" dirty="0">
                <a:solidFill>
                  <a:srgbClr val="002060"/>
                </a:solidFill>
              </a:rPr>
              <a:t> </a:t>
            </a:r>
            <a:r>
              <a:rPr lang="cs-CZ" sz="2000" dirty="0" err="1">
                <a:solidFill>
                  <a:srgbClr val="002060"/>
                </a:solidFill>
              </a:rPr>
              <a:t>investment</a:t>
            </a:r>
            <a:r>
              <a:rPr lang="cs-CZ" sz="2000" dirty="0">
                <a:solidFill>
                  <a:srgbClr val="002060"/>
                </a:solidFill>
              </a:rPr>
              <a:t>) - jsou nově založené a nově postavené podniky. Investice na zelené louce mohou mít oproti akvizicím pro hostitelskou zemi určité výhody. Obvykle přinášejí do země více kapitálu, více nových moderních technologií, zvyšují konkurenci na trhu a jsou větším přínosem z hlediska tvorby pracovních míst.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Společné podnikání (joint venture) - je spojení prostředků dvou nebo více subjektů do společného vlastnictví. Jedná se o formu podnikání, jejímž cílem je realizace společného podnikatelského záměru, podílení se na vytvořeném zisku, podstupování podnikatelských rizik a krytí případných ztrát.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536504" cy="507703"/>
          </a:xfrm>
        </p:spPr>
        <p:txBody>
          <a:bodyPr/>
          <a:lstStyle/>
          <a:p>
            <a:r>
              <a:rPr lang="cs-CZ" dirty="0"/>
              <a:t>Formy přímých investic</a:t>
            </a:r>
          </a:p>
        </p:txBody>
      </p:sp>
    </p:spTree>
    <p:extLst>
      <p:ext uri="{BB962C8B-B14F-4D97-AF65-F5344CB8AC3E}">
        <p14:creationId xmlns:p14="http://schemas.microsoft.com/office/powerpoint/2010/main" val="823581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43558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002060"/>
                </a:solidFill>
              </a:rPr>
              <a:t>Forma vstupu – klíčové rozhodnutí.</a:t>
            </a:r>
          </a:p>
          <a:p>
            <a:r>
              <a:rPr lang="cs-CZ" sz="2400" dirty="0">
                <a:solidFill>
                  <a:srgbClr val="002060"/>
                </a:solidFill>
              </a:rPr>
              <a:t>Ovlivňuje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celá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řada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faktorů</a:t>
            </a:r>
            <a:r>
              <a:rPr lang="en-US" sz="2400" dirty="0">
                <a:solidFill>
                  <a:srgbClr val="002060"/>
                </a:solidFill>
              </a:rPr>
              <a:t>: </a:t>
            </a:r>
            <a:r>
              <a:rPr lang="en-US" sz="2400" dirty="0" err="1">
                <a:solidFill>
                  <a:srgbClr val="002060"/>
                </a:solidFill>
              </a:rPr>
              <a:t>rizikovost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podnikání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na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cílovém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zahraničním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trhu</a:t>
            </a:r>
            <a:r>
              <a:rPr lang="en-US" sz="2400" dirty="0">
                <a:solidFill>
                  <a:srgbClr val="002060"/>
                </a:solidFill>
              </a:rPr>
              <a:t>, </a:t>
            </a:r>
            <a:r>
              <a:rPr lang="en-US" sz="2400" dirty="0" err="1">
                <a:solidFill>
                  <a:srgbClr val="002060"/>
                </a:solidFill>
              </a:rPr>
              <a:t>celková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konkurenceschopnost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firmy</a:t>
            </a:r>
            <a:r>
              <a:rPr lang="en-US" sz="2400" dirty="0">
                <a:solidFill>
                  <a:srgbClr val="002060"/>
                </a:solidFill>
              </a:rPr>
              <a:t> v </a:t>
            </a:r>
            <a:r>
              <a:rPr lang="en-US" sz="2400" dirty="0" err="1">
                <a:solidFill>
                  <a:srgbClr val="002060"/>
                </a:solidFill>
              </a:rPr>
              <a:t>mezinárodním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prostředí</a:t>
            </a:r>
            <a:r>
              <a:rPr lang="en-US" sz="2400" dirty="0">
                <a:solidFill>
                  <a:srgbClr val="002060"/>
                </a:solidFill>
              </a:rPr>
              <a:t>, </a:t>
            </a:r>
            <a:r>
              <a:rPr lang="en-US" sz="2400" dirty="0" err="1">
                <a:solidFill>
                  <a:srgbClr val="002060"/>
                </a:solidFill>
              </a:rPr>
              <a:t>potenciál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cílového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trhu</a:t>
            </a:r>
            <a:r>
              <a:rPr lang="cs-CZ" sz="2400" dirty="0">
                <a:solidFill>
                  <a:srgbClr val="002060"/>
                </a:solidFill>
              </a:rPr>
              <a:t>, zkušenosti managementu, kapitál, zdroje</a:t>
            </a:r>
            <a:r>
              <a:rPr lang="en-US" sz="2400" dirty="0">
                <a:solidFill>
                  <a:srgbClr val="002060"/>
                </a:solidFill>
              </a:rPr>
              <a:t> a </a:t>
            </a:r>
            <a:r>
              <a:rPr lang="en-US" sz="2400" dirty="0" err="1">
                <a:solidFill>
                  <a:srgbClr val="002060"/>
                </a:solidFill>
              </a:rPr>
              <a:t>další</a:t>
            </a:r>
            <a:r>
              <a:rPr lang="cs-CZ" sz="2400" dirty="0">
                <a:solidFill>
                  <a:srgbClr val="002060"/>
                </a:solidFill>
              </a:rPr>
              <a:t>.</a:t>
            </a:r>
          </a:p>
          <a:p>
            <a:r>
              <a:rPr lang="en-US" sz="2400" dirty="0" err="1">
                <a:solidFill>
                  <a:srgbClr val="002060"/>
                </a:solidFill>
              </a:rPr>
              <a:t>Formy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vstupů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podniku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na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zahraniční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trhy</a:t>
            </a:r>
            <a:r>
              <a:rPr lang="en-US" sz="2400" dirty="0">
                <a:solidFill>
                  <a:srgbClr val="002060"/>
                </a:solidFill>
              </a:rPr>
              <a:t> je </a:t>
            </a:r>
            <a:r>
              <a:rPr lang="en-US" sz="2400" dirty="0" err="1">
                <a:solidFill>
                  <a:srgbClr val="002060"/>
                </a:solidFill>
              </a:rPr>
              <a:t>možné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členit</a:t>
            </a:r>
            <a:r>
              <a:rPr lang="en-US" sz="2400" dirty="0">
                <a:solidFill>
                  <a:srgbClr val="002060"/>
                </a:solidFill>
              </a:rPr>
              <a:t> do </a:t>
            </a:r>
            <a:r>
              <a:rPr lang="en-US" sz="2400" dirty="0" err="1">
                <a:solidFill>
                  <a:srgbClr val="002060"/>
                </a:solidFill>
              </a:rPr>
              <a:t>tří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velkých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skupin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na</a:t>
            </a:r>
            <a:r>
              <a:rPr lang="en-US" sz="2400" dirty="0">
                <a:solidFill>
                  <a:srgbClr val="002060"/>
                </a:solidFill>
              </a:rPr>
              <a:t>:</a:t>
            </a:r>
          </a:p>
          <a:p>
            <a:pPr lvl="1"/>
            <a:r>
              <a:rPr lang="en-US" sz="2000" dirty="0" err="1">
                <a:solidFill>
                  <a:srgbClr val="002060"/>
                </a:solidFill>
              </a:rPr>
              <a:t>vývozní</a:t>
            </a:r>
            <a:r>
              <a:rPr lang="en-US" sz="2000" dirty="0">
                <a:solidFill>
                  <a:srgbClr val="002060"/>
                </a:solidFill>
              </a:rPr>
              <a:t> a </a:t>
            </a:r>
            <a:r>
              <a:rPr lang="en-US" sz="2000" dirty="0" err="1">
                <a:solidFill>
                  <a:srgbClr val="002060"/>
                </a:solidFill>
              </a:rPr>
              <a:t>dovozní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operace</a:t>
            </a:r>
            <a:r>
              <a:rPr lang="en-US" sz="2000" dirty="0">
                <a:solidFill>
                  <a:srgbClr val="002060"/>
                </a:solidFill>
              </a:rPr>
              <a:t> (</a:t>
            </a:r>
            <a:r>
              <a:rPr lang="en-US" sz="2000" dirty="0" err="1">
                <a:solidFill>
                  <a:srgbClr val="002060"/>
                </a:solidFill>
              </a:rPr>
              <a:t>mezinárodní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obchodní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metody</a:t>
            </a:r>
            <a:r>
              <a:rPr lang="en-US" sz="2000" dirty="0">
                <a:solidFill>
                  <a:srgbClr val="002060"/>
                </a:solidFill>
              </a:rPr>
              <a:t>),</a:t>
            </a:r>
          </a:p>
          <a:p>
            <a:pPr lvl="1"/>
            <a:r>
              <a:rPr lang="en-US" sz="2000" dirty="0" err="1">
                <a:solidFill>
                  <a:srgbClr val="002060"/>
                </a:solidFill>
              </a:rPr>
              <a:t>formy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nenáročné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na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kapitálové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investice</a:t>
            </a:r>
            <a:r>
              <a:rPr lang="cs-CZ" sz="2000" dirty="0">
                <a:solidFill>
                  <a:srgbClr val="002060"/>
                </a:solidFill>
              </a:rPr>
              <a:t>,</a:t>
            </a:r>
            <a:endParaRPr lang="en-US" sz="2000" dirty="0">
              <a:solidFill>
                <a:srgbClr val="002060"/>
              </a:solidFill>
            </a:endParaRPr>
          </a:p>
          <a:p>
            <a:pPr lvl="1"/>
            <a:r>
              <a:rPr lang="en-US" sz="2000" dirty="0" err="1">
                <a:solidFill>
                  <a:srgbClr val="002060"/>
                </a:solidFill>
              </a:rPr>
              <a:t>kapitálové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vstupy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podniků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na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zahraniční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err="1">
                <a:solidFill>
                  <a:srgbClr val="002060"/>
                </a:solidFill>
              </a:rPr>
              <a:t>trhy</a:t>
            </a:r>
            <a:r>
              <a:rPr lang="en-US" sz="2000" dirty="0">
                <a:solidFill>
                  <a:srgbClr val="002060"/>
                </a:solidFill>
              </a:rPr>
              <a:t>.</a:t>
            </a:r>
          </a:p>
          <a:p>
            <a:endParaRPr lang="cs-CZ" sz="16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76664" cy="507703"/>
          </a:xfrm>
        </p:spPr>
        <p:txBody>
          <a:bodyPr/>
          <a:lstStyle/>
          <a:p>
            <a:r>
              <a:rPr lang="cs-CZ" dirty="0"/>
              <a:t>Formy vstupu firem na mezinárodní trhy</a:t>
            </a:r>
          </a:p>
        </p:txBody>
      </p:sp>
    </p:spTree>
    <p:extLst>
      <p:ext uri="{BB962C8B-B14F-4D97-AF65-F5344CB8AC3E}">
        <p14:creationId xmlns:p14="http://schemas.microsoft.com/office/powerpoint/2010/main" val="202708771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Spojení velkých, kapitálově silných firem  z vyspělých zemí.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Běžné v automobilovém průmyslu, telekomunikačním, informatice, leteckém průmyslu.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Cílem strategické aliance může dále být společný vývoj nebo výroba určitých komponentů, které jsou následně používány při kompletaci finálních výrobků obou partnerů.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V ČR např. TPCA od PSA.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536504" cy="507703"/>
          </a:xfrm>
        </p:spPr>
        <p:txBody>
          <a:bodyPr/>
          <a:lstStyle/>
          <a:p>
            <a:r>
              <a:rPr lang="cs-CZ" dirty="0"/>
              <a:t>Strategické aliance</a:t>
            </a:r>
          </a:p>
        </p:txBody>
      </p:sp>
    </p:spTree>
    <p:extLst>
      <p:ext uri="{BB962C8B-B14F-4D97-AF65-F5344CB8AC3E}">
        <p14:creationId xmlns:p14="http://schemas.microsoft.com/office/powerpoint/2010/main" val="327024408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43558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002060"/>
                </a:solidFill>
              </a:rPr>
              <a:t>Jedním z limitujících faktorů pro volbu vhodné metody je i míra rizika, která je s každou z uvedených metod spojena. Platí, že riziko vstupu stoupá s přímými metodami a s kapitálově náročnějšími metodami. Na druhou stranu zároveň stejným směrem se zvyšují i strategické možnosti podniku a s tím spojený očekávaný zisk.</a:t>
            </a:r>
          </a:p>
          <a:p>
            <a:r>
              <a:rPr lang="cs-CZ" sz="2400" dirty="0">
                <a:solidFill>
                  <a:srgbClr val="002060"/>
                </a:solidFill>
              </a:rPr>
              <a:t>Časté kategorie rizik:</a:t>
            </a:r>
          </a:p>
          <a:p>
            <a:pPr lvl="1"/>
            <a:r>
              <a:rPr lang="cs-CZ" sz="2000" dirty="0">
                <a:solidFill>
                  <a:srgbClr val="002060"/>
                </a:solidFill>
              </a:rPr>
              <a:t>Teritoriální - politická, finanční a makro situace země.</a:t>
            </a:r>
          </a:p>
          <a:p>
            <a:pPr lvl="1"/>
            <a:r>
              <a:rPr lang="cs-CZ" sz="2000" dirty="0">
                <a:solidFill>
                  <a:srgbClr val="002060"/>
                </a:solidFill>
              </a:rPr>
              <a:t>Komerční - ekonomická a finanční situace kupujících.</a:t>
            </a:r>
          </a:p>
          <a:p>
            <a:pPr lvl="1"/>
            <a:r>
              <a:rPr lang="cs-CZ" sz="2000" dirty="0">
                <a:solidFill>
                  <a:srgbClr val="002060"/>
                </a:solidFill>
              </a:rPr>
              <a:t>Měnové a kurzové.</a:t>
            </a:r>
          </a:p>
          <a:p>
            <a:pPr lvl="1"/>
            <a:r>
              <a:rPr lang="cs-CZ" sz="2000" dirty="0">
                <a:solidFill>
                  <a:srgbClr val="002060"/>
                </a:solidFill>
              </a:rPr>
              <a:t>Přepravní.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536504" cy="507703"/>
          </a:xfrm>
        </p:spPr>
        <p:txBody>
          <a:bodyPr/>
          <a:lstStyle/>
          <a:p>
            <a:r>
              <a:rPr lang="cs-CZ" dirty="0"/>
              <a:t>4 Rizika spojená s formami vstupů</a:t>
            </a:r>
          </a:p>
        </p:txBody>
      </p:sp>
    </p:spTree>
    <p:extLst>
      <p:ext uri="{BB962C8B-B14F-4D97-AF65-F5344CB8AC3E}">
        <p14:creationId xmlns:p14="http://schemas.microsoft.com/office/powerpoint/2010/main" val="398127145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Konec prezentace</a:t>
            </a:r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2699792" y="1779662"/>
            <a:ext cx="3888432" cy="237626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 </a:t>
            </a:r>
            <a:r>
              <a:rPr 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3345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b="1" dirty="0">
                <a:solidFill>
                  <a:srgbClr val="002060"/>
                </a:solidFill>
              </a:rPr>
              <a:t>Aktivní</a:t>
            </a:r>
            <a:r>
              <a:rPr lang="cs-CZ" sz="2000" dirty="0">
                <a:solidFill>
                  <a:srgbClr val="002060"/>
                </a:solidFill>
              </a:rPr>
              <a:t>:  výhodnější ekonomické podmínky v zahraničí, unikátní výrobky, rozšíření tržního podílu, zlepšení obchodně-politického klimatu, devalvace měny, nová poptávka po zboží, úspory z rozsahu, vytvoření image mezinárodní firmy.</a:t>
            </a:r>
          </a:p>
          <a:p>
            <a:r>
              <a:rPr lang="cs-CZ" sz="2000" b="1" dirty="0">
                <a:solidFill>
                  <a:srgbClr val="002060"/>
                </a:solidFill>
              </a:rPr>
              <a:t>Pasivní</a:t>
            </a:r>
            <a:r>
              <a:rPr lang="cs-CZ" sz="2000" dirty="0">
                <a:solidFill>
                  <a:srgbClr val="002060"/>
                </a:solidFill>
              </a:rPr>
              <a:t>: konkurenční tlaky (vstup konkurence na domácí trh), vytížení výrobních kapacit, klesající domácí prodeje a zisky (restriktivní opatření, zhoršení obchodně-politického klimatu), omezení rizika, nadvýroba, blízkost zákazníků, nasycené domácí trhy.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912768" cy="507703"/>
          </a:xfrm>
        </p:spPr>
        <p:txBody>
          <a:bodyPr/>
          <a:lstStyle/>
          <a:p>
            <a:r>
              <a:rPr lang="cs-CZ" dirty="0"/>
              <a:t>Nejdůležitější motivy vstupu na zahraniční trhy</a:t>
            </a:r>
          </a:p>
        </p:txBody>
      </p:sp>
    </p:spTree>
    <p:extLst>
      <p:ext uri="{BB962C8B-B14F-4D97-AF65-F5344CB8AC3E}">
        <p14:creationId xmlns:p14="http://schemas.microsoft.com/office/powerpoint/2010/main" val="2337102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800" dirty="0">
                <a:solidFill>
                  <a:srgbClr val="002060"/>
                </a:solidFill>
              </a:rPr>
              <a:t>Důvody vstupu firem na mezinárodní trhy se dají ale i zobecnit do těchto kategorií:</a:t>
            </a:r>
          </a:p>
          <a:p>
            <a:pPr lvl="1"/>
            <a:r>
              <a:rPr lang="cs-CZ" sz="2400" dirty="0">
                <a:solidFill>
                  <a:srgbClr val="002060"/>
                </a:solidFill>
              </a:rPr>
              <a:t>zvyšování prodejů a vše s tím spojené,</a:t>
            </a:r>
          </a:p>
          <a:p>
            <a:pPr lvl="1"/>
            <a:r>
              <a:rPr lang="cs-CZ" sz="2400" dirty="0">
                <a:solidFill>
                  <a:srgbClr val="002060"/>
                </a:solidFill>
              </a:rPr>
              <a:t>získávání zdrojů,</a:t>
            </a:r>
          </a:p>
          <a:p>
            <a:pPr lvl="1"/>
            <a:r>
              <a:rPr lang="cs-CZ" sz="2400" dirty="0">
                <a:solidFill>
                  <a:srgbClr val="002060"/>
                </a:solidFill>
              </a:rPr>
              <a:t>diversifikace dodavatelů a odběratelů,</a:t>
            </a:r>
          </a:p>
          <a:p>
            <a:pPr lvl="1"/>
            <a:r>
              <a:rPr lang="cs-CZ" sz="2400" dirty="0">
                <a:solidFill>
                  <a:srgbClr val="002060"/>
                </a:solidFill>
              </a:rPr>
              <a:t>minimalizace konkurenčních rizik.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128792" cy="507703"/>
          </a:xfrm>
        </p:spPr>
        <p:txBody>
          <a:bodyPr/>
          <a:lstStyle/>
          <a:p>
            <a:r>
              <a:rPr lang="cs-CZ" dirty="0"/>
              <a:t>Důvody a faktory pro vstup na mezinárodní trhy</a:t>
            </a:r>
          </a:p>
        </p:txBody>
      </p:sp>
    </p:spTree>
    <p:extLst>
      <p:ext uri="{BB962C8B-B14F-4D97-AF65-F5344CB8AC3E}">
        <p14:creationId xmlns:p14="http://schemas.microsoft.com/office/powerpoint/2010/main" val="11991585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>
                <a:solidFill>
                  <a:srgbClr val="002060"/>
                </a:solidFill>
              </a:rPr>
              <a:t>Řešíme: volba cílové země/trhu a jejich segmentace, určení strategie (metody) vstupu a načasování vstupu.</a:t>
            </a:r>
          </a:p>
          <a:p>
            <a:r>
              <a:rPr lang="cs-CZ" sz="1800" dirty="0">
                <a:solidFill>
                  <a:srgbClr val="002060"/>
                </a:solidFill>
              </a:rPr>
              <a:t>Volba cílové země/trhu - složitý proces, závislý na mnoha faktorech. Z drtivé většiny ovlivněn stavem samotného podniku. Můžeme provést obecnou segmentaci trhu v rámci EU/světa - kulturní dimenze/geografická/jazyková blízkost:</a:t>
            </a:r>
          </a:p>
          <a:p>
            <a:pPr lvl="1"/>
            <a:r>
              <a:rPr lang="cs-CZ" sz="1600" dirty="0">
                <a:solidFill>
                  <a:srgbClr val="002060"/>
                </a:solidFill>
              </a:rPr>
              <a:t>Rakousko, Německo, Švýcarsko, Itálie, Velká Británie, Irsko – velmi bohaté anglosasky a německy hovořící evropské země, celkem jde o 205 mil. zákazníků.</a:t>
            </a:r>
          </a:p>
          <a:p>
            <a:pPr lvl="1"/>
            <a:r>
              <a:rPr lang="cs-CZ" sz="1600" dirty="0">
                <a:solidFill>
                  <a:srgbClr val="002060"/>
                </a:solidFill>
              </a:rPr>
              <a:t>Belgie, Francie, Řecko, Portugalsko, Španělsko – především románské země s typickým charakterem místních obyvatel, momentálně v krizi, celkem jde o 180 mil. zákazníků.</a:t>
            </a:r>
            <a:endParaRPr lang="cs-CZ" sz="1600" i="1" dirty="0">
              <a:solidFill>
                <a:srgbClr val="002060"/>
              </a:solidFill>
            </a:endParaRPr>
          </a:p>
          <a:p>
            <a:pPr lvl="1"/>
            <a:r>
              <a:rPr lang="cs-CZ" sz="1600" dirty="0">
                <a:solidFill>
                  <a:srgbClr val="002060"/>
                </a:solidFill>
              </a:rPr>
              <a:t>Dánsko, Švédsko, Finsko, Nizozemsko, Norko –skandinávské země, velmi vyspělé ekonomiky a nároční (specifičtí) spotřebitelé, celkem jde o 40 mil. zákazníků.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dirty="0"/>
              <a:t>PROCES VÝBĚRU TRHU A STRATEGIE VSTUPU NA TENTO TRH</a:t>
            </a:r>
          </a:p>
        </p:txBody>
      </p:sp>
    </p:spTree>
    <p:extLst>
      <p:ext uri="{BB962C8B-B14F-4D97-AF65-F5344CB8AC3E}">
        <p14:creationId xmlns:p14="http://schemas.microsoft.com/office/powerpoint/2010/main" val="117607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800" dirty="0">
                <a:solidFill>
                  <a:srgbClr val="002060"/>
                </a:solidFill>
              </a:rPr>
              <a:t>Výborně zpracovaná sekce </a:t>
            </a:r>
            <a:r>
              <a:rPr lang="cs-CZ" sz="2800" dirty="0">
                <a:solidFill>
                  <a:srgbClr val="002060"/>
                </a:solidFill>
                <a:hlinkClick r:id="rId3"/>
              </a:rPr>
              <a:t>návody</a:t>
            </a:r>
            <a:r>
              <a:rPr lang="cs-CZ" sz="2800" dirty="0">
                <a:solidFill>
                  <a:srgbClr val="002060"/>
                </a:solidFill>
              </a:rPr>
              <a:t>.</a:t>
            </a:r>
          </a:p>
          <a:p>
            <a:r>
              <a:rPr lang="cs-CZ" sz="2800" dirty="0">
                <a:solidFill>
                  <a:srgbClr val="002060"/>
                </a:solidFill>
              </a:rPr>
              <a:t>Lze vyfiltrovat teritorium – zahraničí.</a:t>
            </a:r>
          </a:p>
          <a:p>
            <a:r>
              <a:rPr lang="cs-CZ" sz="2800" dirty="0">
                <a:solidFill>
                  <a:srgbClr val="002060"/>
                </a:solidFill>
              </a:rPr>
              <a:t>Obsahuje pro každou zemi na světě (!!!) např.: základní charakteristiku, ekonomický přehled, zahraniční obchod a investice, vztahy země s EU, obchodní a ekonomickou spolupráci s ČR, mapu oborových příležitostí a další.</a:t>
            </a:r>
            <a:endParaRPr lang="cs-CZ" sz="24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688632" cy="507703"/>
          </a:xfrm>
        </p:spPr>
        <p:txBody>
          <a:bodyPr/>
          <a:lstStyle/>
          <a:p>
            <a:r>
              <a:rPr lang="cs-CZ" dirty="0"/>
              <a:t>Zdroj informací – businessinfo.cz</a:t>
            </a:r>
          </a:p>
        </p:txBody>
      </p:sp>
    </p:spTree>
    <p:extLst>
      <p:ext uri="{BB962C8B-B14F-4D97-AF65-F5344CB8AC3E}">
        <p14:creationId xmlns:p14="http://schemas.microsoft.com/office/powerpoint/2010/main" val="36772774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43558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Tradiční a nejjednodušší forma vstupu na zahraniční trhy. Chápáno jako forma nevyžadující žádné investice. ALE! Bez investic nebo s investicemi (pobočky, kanceláře). Kromě nejjednodušších forem dělám výzkum a přizpůsobuji strategii.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Podle podmínek zahraničních trhů je třeba adaptovat výrobkovou politiku, zajistit nezbytné doprovodné služby a financovat náklady s nimi spojené, vybudovat distribuční cesty, stanovit vhodnou cenovou strategii a v neposlední řadě vložit značné prostředky do komunikační politiky.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Podniky mohou při vývozu využít různé obchodní metody, jejichž volba záleží na řadě faktorů, zejména pak na obchodněpolitických podmínkách, charakteru výrobků a služeb, výběru obchodního partnera a efektivnosti realizace zahraničněobchodních operací, tj. na poměru vynaložených nákladů a rizik k docilovaným cenám.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pt-BR" dirty="0"/>
              <a:t>1 Vývozní a dovozní operace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97836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1A Prostřednické vztahy</a:t>
            </a:r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Prostředník obchoduje vlastním jménem, na vlastní účet a podniká na vlastní riziko. </a:t>
            </a:r>
          </a:p>
          <a:p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Prostředníci prodávají nakoupené zboží dalším odběratelům a jejich odměnou je rozdíl mezi nákupní a prodejní cenou, tzv. cenová marže.</a:t>
            </a:r>
          </a:p>
          <a:p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Výhodné pro MSP (nezřizují specializovaná oddělení) a výrobní podniky. </a:t>
            </a:r>
          </a:p>
          <a:p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Výhody: nižší náklady oběhu a eliminace rizik vyplývajících z mezinárodního obchodu, možnost vývozu na trhy, které by bylo příliš nákladné zpracovávat přímo. </a:t>
            </a:r>
          </a:p>
          <a:p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Hlavní nevýhodou může být ztráta bezprostředního kontaktu se zákazníkem, a tudíž ztráta kontroly nad mezinárodní marketingovou strategií.</a:t>
            </a:r>
          </a:p>
        </p:txBody>
      </p:sp>
    </p:spTree>
    <p:extLst>
      <p:ext uri="{BB962C8B-B14F-4D97-AF65-F5344CB8AC3E}">
        <p14:creationId xmlns:p14="http://schemas.microsoft.com/office/powerpoint/2010/main" val="4204969840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2591</TotalTime>
  <Words>2652</Words>
  <Application>Microsoft Office PowerPoint</Application>
  <PresentationFormat>Předvádění na obrazovce (16:9)</PresentationFormat>
  <Paragraphs>188</Paragraphs>
  <Slides>32</Slides>
  <Notes>27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6" baseType="lpstr">
      <vt:lpstr>Arial</vt:lpstr>
      <vt:lpstr>Calibri</vt:lpstr>
      <vt:lpstr>Times New Roman</vt:lpstr>
      <vt:lpstr>SLU</vt:lpstr>
      <vt:lpstr>Mezinárodní marketing – formy vstupu na mezinárodní trhy</vt:lpstr>
      <vt:lpstr>Obsah přednášky</vt:lpstr>
      <vt:lpstr>Formy vstupu firem na mezinárodní trhy</vt:lpstr>
      <vt:lpstr>Nejdůležitější motivy vstupu na zahraniční trhy</vt:lpstr>
      <vt:lpstr>Důvody a faktory pro vstup na mezinárodní trhy</vt:lpstr>
      <vt:lpstr>PROCES VÝBĚRU TRHU A STRATEGIE VSTUPU NA TENTO TRH</vt:lpstr>
      <vt:lpstr>Zdroj informací – businessinfo.cz</vt:lpstr>
      <vt:lpstr>1 Vývozní a dovozní operace</vt:lpstr>
      <vt:lpstr>1A Prostřednické vztahy</vt:lpstr>
      <vt:lpstr>1B Smlouvy o výhradním prodeji</vt:lpstr>
      <vt:lpstr>1C Obchodní zastoupení</vt:lpstr>
      <vt:lpstr>1D Komisionářské a …</vt:lpstr>
      <vt:lpstr>1D … mandátní vztahy</vt:lpstr>
      <vt:lpstr>1E Piggyback</vt:lpstr>
      <vt:lpstr>1F Přímý vývoz</vt:lpstr>
      <vt:lpstr>1G Sdružení malých vývozců</vt:lpstr>
      <vt:lpstr>1G Sdružení malých vývozců</vt:lpstr>
      <vt:lpstr>2 Formy nenáročné na kapitálové investice</vt:lpstr>
      <vt:lpstr>2A Licenční obchody 1</vt:lpstr>
      <vt:lpstr>2A Licenční obchody 2</vt:lpstr>
      <vt:lpstr>2A Licenční obchody 3</vt:lpstr>
      <vt:lpstr>2B Výrobní kooperace</vt:lpstr>
      <vt:lpstr>2C Franchising 1</vt:lpstr>
      <vt:lpstr>2C Franchising 2</vt:lpstr>
      <vt:lpstr>2D Smlouvy o řízení</vt:lpstr>
      <vt:lpstr>2E Zušlechťovací operace</vt:lpstr>
      <vt:lpstr>3 Kapitálové vstupy</vt:lpstr>
      <vt:lpstr>Formy přímých investic</vt:lpstr>
      <vt:lpstr>Formy přímých investic</vt:lpstr>
      <vt:lpstr>Strategické aliance</vt:lpstr>
      <vt:lpstr>4 Rizika spojená s formami vstupů</vt:lpstr>
      <vt:lpstr>Konec prezentace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Michal Stoklasa</cp:lastModifiedBy>
  <cp:revision>86</cp:revision>
  <dcterms:created xsi:type="dcterms:W3CDTF">2016-07-06T15:42:34Z</dcterms:created>
  <dcterms:modified xsi:type="dcterms:W3CDTF">2021-03-17T12:01:28Z</dcterms:modified>
</cp:coreProperties>
</file>