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69" r:id="rId3"/>
    <p:sldId id="270" r:id="rId4"/>
    <p:sldId id="257" r:id="rId5"/>
    <p:sldId id="276" r:id="rId6"/>
    <p:sldId id="258" r:id="rId7"/>
    <p:sldId id="274" r:id="rId8"/>
    <p:sldId id="275" r:id="rId9"/>
    <p:sldId id="280" r:id="rId10"/>
    <p:sldId id="277" r:id="rId11"/>
    <p:sldId id="278" r:id="rId12"/>
    <p:sldId id="279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7" r:id="rId21"/>
    <p:sldId id="266" r:id="rId22"/>
    <p:sldId id="268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9"/>
  </p:normalViewPr>
  <p:slideViewPr>
    <p:cSldViewPr>
      <p:cViewPr varScale="1">
        <p:scale>
          <a:sx n="110" d="100"/>
          <a:sy n="110" d="100"/>
        </p:scale>
        <p:origin x="48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C0DD46-BAA1-7640-9A2E-D3C3F5A9F388}" type="datetimeFigureOut">
              <a:rPr lang="cs-CZ" smtClean="0"/>
              <a:t>02.03.2021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D3CAEE-1A86-6249-BE3D-7E990C6F53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4149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02.03.2021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02.03.2021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02.03.2021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8A2481B-5154-415F-B752-558547769AA3}" type="datetimeFigureOut">
              <a:rPr lang="cs-CZ" smtClean="0"/>
              <a:pPr/>
              <a:t>02.03.2021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02.03.2021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02.03.2021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02.03.2021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8A2481B-5154-415F-B752-558547769AA3}" type="datetimeFigureOut">
              <a:rPr lang="cs-CZ" smtClean="0"/>
              <a:pPr/>
              <a:t>02.03.2021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02.03.2021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8A2481B-5154-415F-B752-558547769AA3}" type="datetimeFigureOut">
              <a:rPr lang="cs-CZ" smtClean="0"/>
              <a:pPr/>
              <a:t>02.03.2021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8A2481B-5154-415F-B752-558547769AA3}" type="datetimeFigureOut">
              <a:rPr lang="cs-CZ" smtClean="0"/>
              <a:pPr/>
              <a:t>02.03.2021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02.03.2021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ketingovenoviny.cz/" TargetMode="External"/><Relationship Id="rId4" Type="http://schemas.openxmlformats.org/officeDocument/2006/relationships/hyperlink" Target="http://www.m-journal.cz/cs/" TargetMode="External"/><Relationship Id="rId5" Type="http://schemas.openxmlformats.org/officeDocument/2006/relationships/hyperlink" Target="http://strategie.e15.cz/" TargetMode="External"/><Relationship Id="rId6" Type="http://schemas.openxmlformats.org/officeDocument/2006/relationships/hyperlink" Target="http://tyinternety.cz/" TargetMode="External"/><Relationship Id="rId7" Type="http://schemas.openxmlformats.org/officeDocument/2006/relationships/hyperlink" Target="http://www.markething.cz/" TargetMode="External"/><Relationship Id="rId8" Type="http://schemas.openxmlformats.org/officeDocument/2006/relationships/hyperlink" Target="http://mashable.com/" TargetMode="External"/><Relationship Id="rId9" Type="http://schemas.openxmlformats.org/officeDocument/2006/relationships/hyperlink" Target="http://www.forbes.cz/" TargetMode="External"/><Relationship Id="rId10" Type="http://schemas.openxmlformats.org/officeDocument/2006/relationships/hyperlink" Target="http://www.engadget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facebook.com/groups/1656268444620875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ZHgfp83k-10&amp;fbclid=IwAR08V1YHdGZmKMawqhjqfSi2JuLGDBhcUnqwQmxGTSYFCxhdLLMJq_d9YKg&amp;app=deskto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/>
              <a:t>Mezinárodní marketing</a:t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1. seminář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  <a:p>
            <a:pPr algn="ctr"/>
            <a:r>
              <a:rPr lang="cs-CZ" dirty="0" smtClean="0"/>
              <a:t>Daniel Kvíčala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Mezinárodní marketing vs. tuzemský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Co to je?</a:t>
            </a:r>
          </a:p>
          <a:p>
            <a:r>
              <a:rPr lang="cs-CZ" dirty="0"/>
              <a:t>Jaké jsou rozdíly?</a:t>
            </a:r>
            <a:endParaRPr lang="en-US" dirty="0"/>
          </a:p>
        </p:txBody>
      </p:sp>
      <p:pic>
        <p:nvPicPr>
          <p:cNvPr id="5" name="Picture 2" descr="C:\Users\Admin\AppData\Local\Microsoft\Windows\Temporary Internet Files\Content.IE5\9N6UD5I0\MCj04344110000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3214688"/>
            <a:ext cx="2781300" cy="312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4172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Tři koncepce mezinárodního marketingu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Exportní marketing.</a:t>
            </a:r>
          </a:p>
          <a:p>
            <a:r>
              <a:rPr lang="cs-CZ" dirty="0"/>
              <a:t>Globální marketing.</a:t>
            </a:r>
          </a:p>
          <a:p>
            <a:r>
              <a:rPr lang="cs-CZ" dirty="0"/>
              <a:t>Interkulturní marketing.</a:t>
            </a:r>
            <a:endParaRPr lang="en-US" dirty="0"/>
          </a:p>
        </p:txBody>
      </p:sp>
      <p:pic>
        <p:nvPicPr>
          <p:cNvPr id="4" name="Picture 2" descr="C:\Users\Admin\AppData\Local\Microsoft\Windows\Temporary Internet Files\Content.IE5\SEY1VM16\MCj04344030000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3143250"/>
            <a:ext cx="2192337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9098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Nejdůležitější motivy vstupu na zahraniční trhy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Aktivní motivy vstupu?</a:t>
            </a:r>
          </a:p>
          <a:p>
            <a:r>
              <a:rPr lang="cs-CZ" dirty="0"/>
              <a:t>Pasivní motivy vstupu?</a:t>
            </a:r>
            <a:endParaRPr lang="en-US" dirty="0"/>
          </a:p>
        </p:txBody>
      </p:sp>
      <p:pic>
        <p:nvPicPr>
          <p:cNvPr id="4" name="Picture 2" descr="C:\Users\Admin\AppData\Local\Microsoft\Windows\Temporary Internet Files\Content.IE5\9N6UD5I0\MCj04344110000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3214688"/>
            <a:ext cx="2781300" cy="312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0810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Mezinárodní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Mezinárodní marketing je podnikatelská filosofie zaměřená na uspokojování potřeb a přání zákazníků na mezinárodních trzích. Cílem mezinárodní marketingové strategie je vytvářet maximální hodnotu pro firemní partnery díky optimalizaci zdrojů a vyhledávání podnikatelských příležitostí na mezinárodních trzích.  (</a:t>
            </a:r>
            <a:r>
              <a:rPr lang="cs-CZ" dirty="0" err="1"/>
              <a:t>Machková</a:t>
            </a:r>
            <a:r>
              <a:rPr lang="cs-CZ" dirty="0"/>
              <a:t>, 2006)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Tuzemský (domácí)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Je orientovaný na národní (domácí) trh. </a:t>
            </a:r>
          </a:p>
          <a:p>
            <a:r>
              <a:rPr lang="cs-CZ" dirty="0"/>
              <a:t>V domácím prostředí čelí firma poměrně známým a identifikovatelným vlivům (konkurence, ekonomické a sociální prostředí, legislativa apod.). </a:t>
            </a:r>
          </a:p>
          <a:p>
            <a:r>
              <a:rPr lang="cs-CZ" dirty="0"/>
              <a:t>Rovněž chování a preference zákazníků, kteří mohou být tvořeni více segmenty, je mnohem lépe zjistitelné.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Podstatné rozdíly mezi tuzemským a mezinárodním marketingem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cs-CZ" dirty="0"/>
              <a:t>Sociální a kulturní odlišnosti a jejich vliv na chování a rozhodování spotřebitelů.</a:t>
            </a:r>
          </a:p>
          <a:p>
            <a:pPr>
              <a:lnSpc>
                <a:spcPct val="90000"/>
              </a:lnSpc>
              <a:defRPr/>
            </a:pPr>
            <a:r>
              <a:rPr lang="cs-CZ" dirty="0"/>
              <a:t>Odlišnosti v obchodních jednáních.</a:t>
            </a:r>
          </a:p>
          <a:p>
            <a:pPr>
              <a:lnSpc>
                <a:spcPct val="90000"/>
              </a:lnSpc>
              <a:defRPr/>
            </a:pPr>
            <a:r>
              <a:rPr lang="cs-CZ" dirty="0"/>
              <a:t>Jazykové bariéry.</a:t>
            </a:r>
          </a:p>
          <a:p>
            <a:pPr>
              <a:lnSpc>
                <a:spcPct val="90000"/>
              </a:lnSpc>
              <a:defRPr/>
            </a:pPr>
            <a:r>
              <a:rPr lang="cs-CZ" dirty="0"/>
              <a:t>Legislativní předpisy.</a:t>
            </a:r>
          </a:p>
          <a:p>
            <a:pPr>
              <a:lnSpc>
                <a:spcPct val="90000"/>
              </a:lnSpc>
              <a:defRPr/>
            </a:pPr>
            <a:r>
              <a:rPr lang="cs-CZ" dirty="0"/>
              <a:t>Potenciální dosah cca 190 zemí.</a:t>
            </a:r>
          </a:p>
          <a:p>
            <a:pPr>
              <a:lnSpc>
                <a:spcPct val="90000"/>
              </a:lnSpc>
              <a:defRPr/>
            </a:pPr>
            <a:r>
              <a:rPr lang="cs-CZ" dirty="0"/>
              <a:t>Převládající snaha upřednostňování domácích výrobků zejména ve vyspělých zemích.</a:t>
            </a:r>
          </a:p>
          <a:p>
            <a:pPr>
              <a:lnSpc>
                <a:spcPct val="90000"/>
              </a:lnSpc>
              <a:defRPr/>
            </a:pPr>
            <a:r>
              <a:rPr lang="cs-CZ" dirty="0"/>
              <a:t>Pouze relativní vypovídací schopnost marketingového výzkumu v zahraničí v oblasti jak primárních tak sekundárních zdrojů informací.</a:t>
            </a:r>
          </a:p>
          <a:p>
            <a:pPr>
              <a:lnSpc>
                <a:spcPct val="90000"/>
              </a:lnSpc>
              <a:defRPr/>
            </a:pPr>
            <a:r>
              <a:rPr lang="cs-CZ" dirty="0"/>
              <a:t>Samotná práce v cizím prostředí.</a:t>
            </a:r>
          </a:p>
          <a:p>
            <a:pPr>
              <a:lnSpc>
                <a:spcPct val="90000"/>
              </a:lnSpc>
              <a:defRPr/>
            </a:pPr>
            <a:r>
              <a:rPr lang="cs-CZ" dirty="0"/>
              <a:t>Vliv profesionálních lobby.</a:t>
            </a:r>
          </a:p>
          <a:p>
            <a:pPr>
              <a:lnSpc>
                <a:spcPct val="90000"/>
              </a:lnSpc>
              <a:defRPr/>
            </a:pPr>
            <a:r>
              <a:rPr lang="cs-CZ" dirty="0"/>
              <a:t>Vyšší náklady oběhu.</a:t>
            </a:r>
          </a:p>
          <a:p>
            <a:pPr>
              <a:lnSpc>
                <a:spcPct val="90000"/>
              </a:lnSpc>
              <a:defRPr/>
            </a:pPr>
            <a:r>
              <a:rPr lang="cs-CZ" dirty="0"/>
              <a:t>Řízení akcí na dálku.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Tři koncepce mezinárodního marketingu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V českém slovníku synonym se uvádí, že „mezinárodní = globální = světový = internacionální“.</a:t>
            </a:r>
          </a:p>
          <a:p>
            <a:pPr>
              <a:defRPr/>
            </a:pPr>
            <a:endParaRPr lang="cs-CZ" sz="2800" dirty="0"/>
          </a:p>
          <a:p>
            <a:pPr>
              <a:defRPr/>
            </a:pPr>
            <a:r>
              <a:rPr lang="cs-CZ" sz="2800" dirty="0"/>
              <a:t>Vývozní (exportní marketing).</a:t>
            </a:r>
          </a:p>
          <a:p>
            <a:pPr>
              <a:defRPr/>
            </a:pPr>
            <a:endParaRPr lang="cs-CZ" sz="2800" dirty="0"/>
          </a:p>
          <a:p>
            <a:pPr>
              <a:defRPr/>
            </a:pPr>
            <a:r>
              <a:rPr lang="cs-CZ" sz="2800" dirty="0"/>
              <a:t>Globální marketing.</a:t>
            </a:r>
          </a:p>
          <a:p>
            <a:pPr>
              <a:defRPr/>
            </a:pPr>
            <a:endParaRPr lang="cs-CZ" sz="2800" dirty="0"/>
          </a:p>
          <a:p>
            <a:pPr>
              <a:defRPr/>
            </a:pPr>
            <a:r>
              <a:rPr lang="cs-CZ" sz="2800" dirty="0"/>
              <a:t>Interkulturní marketing (</a:t>
            </a:r>
            <a:r>
              <a:rPr lang="cs-CZ" sz="2800" dirty="0" err="1"/>
              <a:t>euromarketing</a:t>
            </a:r>
            <a:r>
              <a:rPr lang="cs-CZ" sz="2800" dirty="0"/>
              <a:t>, </a:t>
            </a:r>
            <a:r>
              <a:rPr lang="cs-CZ" sz="2800" dirty="0" err="1"/>
              <a:t>cross</a:t>
            </a:r>
            <a:r>
              <a:rPr lang="cs-CZ" sz="2800" dirty="0"/>
              <a:t>-kulturní, </a:t>
            </a:r>
            <a:r>
              <a:rPr lang="cs-CZ" sz="2800" dirty="0" err="1"/>
              <a:t>etnomarketing</a:t>
            </a:r>
            <a:r>
              <a:rPr lang="cs-CZ" sz="2800" dirty="0"/>
              <a:t>).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Vývozní (exportní)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Je základní, nejnižší formou mezinárodního marketingu, kdy je zboží prodáváno přes národní hranice. </a:t>
            </a:r>
          </a:p>
          <a:p>
            <a:r>
              <a:rPr lang="cs-CZ" dirty="0"/>
              <a:t>Hlavní odlišnosti exportního marketingu od národního marketingu spatřujeme v nutnosti </a:t>
            </a:r>
            <a:r>
              <a:rPr lang="cs-CZ" b="1" dirty="0"/>
              <a:t>výběru trhů</a:t>
            </a:r>
            <a:r>
              <a:rPr lang="cs-CZ" dirty="0"/>
              <a:t>, </a:t>
            </a:r>
            <a:r>
              <a:rPr lang="cs-CZ" b="1" dirty="0"/>
              <a:t>volby distribuce </a:t>
            </a:r>
            <a:r>
              <a:rPr lang="cs-CZ" dirty="0"/>
              <a:t>a případné </a:t>
            </a:r>
            <a:r>
              <a:rPr lang="cs-CZ" b="1" dirty="0"/>
              <a:t>modifikace produktu </a:t>
            </a:r>
            <a:r>
              <a:rPr lang="cs-CZ" dirty="0"/>
              <a:t>podle požadavků zákazníků. </a:t>
            </a:r>
          </a:p>
          <a:p>
            <a:r>
              <a:rPr lang="cs-CZ" dirty="0"/>
              <a:t>Marketingové strategie jsou orientované především na prodej a na distribuci.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Postup podniku při provádění vývozního marketingu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cs-CZ" dirty="0"/>
              <a:t>Podnik provede výzkum trhu u předem vytipovaných zemí.</a:t>
            </a:r>
          </a:p>
          <a:p>
            <a:pPr>
              <a:lnSpc>
                <a:spcPct val="90000"/>
              </a:lnSpc>
              <a:defRPr/>
            </a:pPr>
            <a:r>
              <a:rPr lang="cs-CZ" dirty="0"/>
              <a:t>Vybere jednu zemi či skupinu zemí, které nejlépe odpovídají jeho možnostem.</a:t>
            </a:r>
          </a:p>
          <a:p>
            <a:pPr>
              <a:lnSpc>
                <a:spcPct val="90000"/>
              </a:lnSpc>
              <a:defRPr/>
            </a:pPr>
            <a:r>
              <a:rPr lang="cs-CZ" dirty="0"/>
              <a:t>Zvolí obchodní metodu pro vývoz zboží.</a:t>
            </a:r>
          </a:p>
          <a:p>
            <a:pPr>
              <a:lnSpc>
                <a:spcPct val="90000"/>
              </a:lnSpc>
              <a:defRPr/>
            </a:pPr>
            <a:r>
              <a:rPr lang="cs-CZ" dirty="0"/>
              <a:t>Rozhodne se pro obchodní strategii a připraví marketingový mix.</a:t>
            </a:r>
          </a:p>
          <a:p>
            <a:pPr>
              <a:lnSpc>
                <a:spcPct val="90000"/>
              </a:lnSpc>
              <a:defRPr/>
            </a:pPr>
            <a:r>
              <a:rPr lang="cs-CZ" dirty="0"/>
              <a:t>Vypracuje konkrétní nabídku pro daný zvolený trh.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Globální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cs-CZ" dirty="0"/>
              <a:t>Marketingové aktivity společností  jsou globální a pokrývají celý svět. </a:t>
            </a:r>
          </a:p>
          <a:p>
            <a:pPr>
              <a:lnSpc>
                <a:spcPct val="90000"/>
              </a:lnSpc>
              <a:defRPr/>
            </a:pPr>
            <a:r>
              <a:rPr lang="cs-CZ" dirty="0"/>
              <a:t>Snaží se o dosažení úspor z rozsahu vývojem výrobku, který bude prodáván za rozumnou cenu na celém globálním trhu. </a:t>
            </a:r>
          </a:p>
          <a:p>
            <a:pPr>
              <a:lnSpc>
                <a:spcPct val="90000"/>
              </a:lnSpc>
              <a:defRPr/>
            </a:pPr>
            <a:r>
              <a:rPr lang="cs-CZ" dirty="0"/>
              <a:t>Vycházejí z toho, že světové trhy se postupně sbližují ve smyslu společných základních vlastností a stejných způsobů uspokojení potřeb (homogenizace nabídky).</a:t>
            </a:r>
          </a:p>
          <a:p>
            <a:pPr>
              <a:lnSpc>
                <a:spcPct val="90000"/>
              </a:lnSpc>
              <a:defRPr/>
            </a:pPr>
            <a:r>
              <a:rPr lang="cs-CZ" dirty="0"/>
              <a:t>Vytvářejí se tak významné tržní segmenty s podobnou poptávkou po určitých základních produktech na celém světě (homogenizace poptávky) </a:t>
            </a:r>
          </a:p>
          <a:p>
            <a:pPr>
              <a:lnSpc>
                <a:spcPct val="90000"/>
              </a:lnSpc>
              <a:defRPr/>
            </a:pPr>
            <a:r>
              <a:rPr lang="cs-CZ" dirty="0"/>
              <a:t>Některá rozhodnutí jsou aplikovatelná na celém světě, jiná vyžadují posouzení místních vlivů. Firma vytváří globální marketingovou strategii. Přesto se však ceny, distribuční kanály a reklama mohou na různých trzích lišit.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 semináře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Podmínky předmětu.</a:t>
            </a:r>
          </a:p>
          <a:p>
            <a:r>
              <a:rPr lang="cs-CZ" dirty="0"/>
              <a:t>Studijní literatura</a:t>
            </a:r>
          </a:p>
          <a:p>
            <a:endParaRPr lang="cs-CZ" dirty="0"/>
          </a:p>
          <a:p>
            <a:r>
              <a:rPr lang="cs-CZ" dirty="0"/>
              <a:t>1. Definice mezinárodního marketingu a odlišnosti od tuzemského marketingu.</a:t>
            </a:r>
          </a:p>
          <a:p>
            <a:r>
              <a:rPr lang="cs-CZ" dirty="0"/>
              <a:t>2. Tři koncepce mezinárodního marketingu.</a:t>
            </a:r>
          </a:p>
          <a:p>
            <a:r>
              <a:rPr lang="cs-CZ" dirty="0"/>
              <a:t>3. Nejdůležitější motivy vstupu na zahraniční trhy.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Předpoklady globálního marketingu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cs-CZ" dirty="0"/>
              <a:t>Homogenizace potřeb i chování spotřebitelů- tento jev je umožněn zejména moderními komunikačními prostředky (satelitní televize, internet) a rozvojem cestovního ruchu.</a:t>
            </a:r>
          </a:p>
          <a:p>
            <a:pPr>
              <a:lnSpc>
                <a:spcPct val="90000"/>
              </a:lnSpc>
              <a:defRPr/>
            </a:pPr>
            <a:r>
              <a:rPr lang="cs-CZ" dirty="0"/>
              <a:t>Spotřebitelé preferují výrobky standardní kvality za přijatelnou cenu.</a:t>
            </a:r>
          </a:p>
          <a:p>
            <a:pPr>
              <a:lnSpc>
                <a:spcPct val="90000"/>
              </a:lnSpc>
              <a:defRPr/>
            </a:pPr>
            <a:r>
              <a:rPr lang="cs-CZ" dirty="0"/>
              <a:t>Velkosériová výroba umožňuje snížení nákladů a výsledným efektem je tzv. úspora z rozsahu.</a:t>
            </a:r>
          </a:p>
          <a:p>
            <a:pPr>
              <a:lnSpc>
                <a:spcPct val="90000"/>
              </a:lnSpc>
              <a:defRPr/>
            </a:pPr>
            <a:r>
              <a:rPr lang="cs-CZ" dirty="0"/>
              <a:t>Nedostatky koncepce: nebere v úvahu odlišné sociálně-kulturní zvyklosti spotřebitelů, neumožňuje rychlou reakci na změny trhu a konkurence. Je i do jisté míry demotivující pro pracovníky dceřiných společností v zahraničí těchto nadnárodních firem, neboť jim centrály silně omezují vlastní rozhodování.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Interkulturní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Firma musí zkoumat a adaptovat se na odlišné mezinárodní marketingové prostředí (kulturní, sociální, ekonomické, politické, legislativní a demografické a geografické) a podle nich vytváří specifický marketingový mix.</a:t>
            </a:r>
          </a:p>
          <a:p>
            <a:pPr>
              <a:defRPr/>
            </a:pPr>
            <a:r>
              <a:rPr lang="cs-CZ" dirty="0"/>
              <a:t>Spotřební chování je ovlivňováno sociálními a kulturními faktory a ukazuje, že čím je společnost vyspělejší a bohatší, tím více se liší potřeby a přání jednotlivců</a:t>
            </a:r>
            <a:r>
              <a:rPr lang="cs-CZ" dirty="0" smtClean="0"/>
              <a:t>.</a:t>
            </a:r>
            <a:endParaRPr 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Nejdůležitější motivy vstupu na zahraniční trhy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defRPr/>
            </a:pPr>
            <a:r>
              <a:rPr lang="cs-CZ" b="1" dirty="0"/>
              <a:t>Aktivní:</a:t>
            </a:r>
            <a:r>
              <a:rPr lang="cs-CZ" dirty="0"/>
              <a:t>  výhodnější ekonomické podmínky v zahraničí, unikátní výrobky, rozšíření tržního podílu, zlepšení obchodně-politického klimatu, devalvace měny, nová poptávka po zboží, úspory z rozsahu, vytvoření image mezinárodní firmy.</a:t>
            </a:r>
          </a:p>
          <a:p>
            <a:pPr marL="609600" indent="-609600">
              <a:lnSpc>
                <a:spcPct val="90000"/>
              </a:lnSpc>
              <a:defRPr/>
            </a:pPr>
            <a:r>
              <a:rPr lang="cs-CZ" b="1" dirty="0"/>
              <a:t>Pasivní: </a:t>
            </a:r>
            <a:r>
              <a:rPr lang="cs-CZ" dirty="0"/>
              <a:t>konkurenční tlaky (vstup konkurence na domácí trh), vytížení výrobních kapacit, klesající domácí prodeje a zisky (restriktivní opatření, zhoršení obchodně-politického klimatu), omezení rizika, nadvýroba, blízkost zákazníků, nasycené domácí trhy.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Kdo jsem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Věčný student OPF</a:t>
            </a:r>
            <a:endParaRPr lang="cs-CZ" dirty="0"/>
          </a:p>
          <a:p>
            <a:r>
              <a:rPr lang="cs-CZ" dirty="0" smtClean="0"/>
              <a:t>Odkojený v Business </a:t>
            </a:r>
            <a:r>
              <a:rPr lang="cs-CZ" dirty="0" err="1" smtClean="0"/>
              <a:t>Gate</a:t>
            </a:r>
            <a:endParaRPr lang="cs-CZ" dirty="0"/>
          </a:p>
          <a:p>
            <a:r>
              <a:rPr lang="cs-CZ" dirty="0" smtClean="0"/>
              <a:t>Agentura Dva Mluvčí – </a:t>
            </a:r>
            <a:r>
              <a:rPr lang="cs-CZ" dirty="0" err="1" smtClean="0"/>
              <a:t>Veolia</a:t>
            </a:r>
            <a:r>
              <a:rPr lang="cs-CZ" dirty="0" smtClean="0"/>
              <a:t>, Bushman, MSK, Strážnické brambůrky, 4Ever </a:t>
            </a:r>
            <a:r>
              <a:rPr lang="cs-CZ" dirty="0" err="1" smtClean="0"/>
              <a:t>bikes</a:t>
            </a:r>
            <a:r>
              <a:rPr lang="cs-CZ" dirty="0" smtClean="0"/>
              <a:t>, Flagranti</a:t>
            </a:r>
            <a:endParaRPr lang="cs-CZ" dirty="0"/>
          </a:p>
          <a:p>
            <a:r>
              <a:rPr lang="cs-CZ" dirty="0" smtClean="0"/>
              <a:t>Slavoj</a:t>
            </a:r>
            <a:endParaRPr lang="cs-CZ" dirty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465063"/>
            <a:ext cx="2180084" cy="322361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4" t="15781"/>
          <a:stretch/>
        </p:blipFill>
        <p:spPr>
          <a:xfrm>
            <a:off x="6372200" y="3341556"/>
            <a:ext cx="2302892" cy="334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619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Podmínky předmětu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Vypracování </a:t>
            </a:r>
            <a:r>
              <a:rPr lang="cs-CZ" dirty="0"/>
              <a:t>a prezentace seminární práce v týmu 4 studentů – celkem max. 15 bodů. </a:t>
            </a:r>
          </a:p>
          <a:p>
            <a:r>
              <a:rPr lang="cs-CZ" dirty="0"/>
              <a:t>Písemný test – max. 40 bodů. </a:t>
            </a:r>
          </a:p>
          <a:p>
            <a:r>
              <a:rPr lang="cs-CZ" dirty="0"/>
              <a:t>Bonusy – odborník z praxe, dotazník atd. Uvidí se, co a jak.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108256"/>
              </p:ext>
            </p:extLst>
          </p:nvPr>
        </p:nvGraphicFramePr>
        <p:xfrm>
          <a:off x="4427984" y="4054655"/>
          <a:ext cx="3384376" cy="25237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37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206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20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Známka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Počet bodů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24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A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55 – 52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24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B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51 – 48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24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C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47 – 43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24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D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42 – 38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24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E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37 - 33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Zase seminární práce? :/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Seminární práce je zde nastavena velmi lehce, viz samostatný dokument.</a:t>
            </a:r>
          </a:p>
          <a:p>
            <a:endParaRPr lang="cs-CZ" dirty="0"/>
          </a:p>
          <a:p>
            <a:r>
              <a:rPr lang="cs-CZ" dirty="0"/>
              <a:t>Vypracováním seminární práce se naučíte celý předmět = lehká zkouška.</a:t>
            </a:r>
          </a:p>
          <a:p>
            <a:endParaRPr lang="cs-CZ" dirty="0"/>
          </a:p>
          <a:p>
            <a:r>
              <a:rPr lang="cs-CZ" dirty="0"/>
              <a:t>Vypracování probíhá v týmu = učíte se spolupracovat, řídit, delegovat atd.</a:t>
            </a:r>
          </a:p>
          <a:p>
            <a:endParaRPr lang="cs-CZ" dirty="0"/>
          </a:p>
          <a:p>
            <a:r>
              <a:rPr lang="cs-CZ" dirty="0"/>
              <a:t>Prezentace vás budou provázet celým životem, tady máte možnost si to vyzkoušet v bezpečném prostředí (nepřijdete o práci, když to nebude top).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950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Studijní literatura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Skripta</a:t>
            </a:r>
            <a:r>
              <a:rPr lang="cs-CZ" dirty="0"/>
              <a:t> </a:t>
            </a:r>
            <a:r>
              <a:rPr lang="cs-CZ" dirty="0" err="1"/>
              <a:t>Starzyczná</a:t>
            </a:r>
            <a:r>
              <a:rPr lang="cs-CZ" dirty="0"/>
              <a:t> a Stoklasa (v </a:t>
            </a:r>
            <a:r>
              <a:rPr lang="cs-CZ" dirty="0" err="1"/>
              <a:t>Moodlu</a:t>
            </a:r>
            <a:r>
              <a:rPr lang="cs-CZ" dirty="0"/>
              <a:t>). </a:t>
            </a:r>
          </a:p>
          <a:p>
            <a:endParaRPr lang="cs-CZ" dirty="0">
              <a:solidFill>
                <a:srgbClr val="FF0000"/>
              </a:solidFill>
            </a:endParaRPr>
          </a:p>
          <a:p>
            <a:r>
              <a:rPr lang="cs-CZ" dirty="0">
                <a:solidFill>
                  <a:srgbClr val="FF0000"/>
                </a:solidFill>
              </a:rPr>
              <a:t>Prezentace</a:t>
            </a:r>
            <a:r>
              <a:rPr lang="cs-CZ" dirty="0"/>
              <a:t> v </a:t>
            </a:r>
            <a:r>
              <a:rPr lang="cs-CZ" dirty="0" err="1"/>
              <a:t>Moodlu</a:t>
            </a:r>
            <a:r>
              <a:rPr lang="cs-CZ" dirty="0"/>
              <a:t>/IS.</a:t>
            </a:r>
          </a:p>
          <a:p>
            <a:endParaRPr lang="cs-CZ" dirty="0"/>
          </a:p>
          <a:p>
            <a:r>
              <a:rPr lang="cs-CZ" dirty="0"/>
              <a:t>Závěrečný test bude z učiva probíraného na přednáškách! Vždy se </a:t>
            </a:r>
            <a:r>
              <a:rPr lang="cs-CZ" dirty="0" smtClean="0"/>
              <a:t>ptáme </a:t>
            </a:r>
            <a:r>
              <a:rPr lang="cs-CZ" dirty="0"/>
              <a:t>na praktické aplikace – vysvětlení na příkladech.   </a:t>
            </a:r>
          </a:p>
          <a:p>
            <a:endParaRPr lang="cs-CZ" dirty="0"/>
          </a:p>
          <a:p>
            <a:r>
              <a:rPr lang="cs-CZ" dirty="0"/>
              <a:t>Nebudu vyžadovat doslovné definice a členění, stačí svými slovy obsah. Důležité je učivo pochopit.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sledovat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03232" cy="4873752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FB skupina </a:t>
            </a:r>
            <a:r>
              <a:rPr lang="cs-CZ" dirty="0">
                <a:solidFill>
                  <a:srgbClr val="FF0000"/>
                </a:solidFill>
                <a:hlinkClick r:id="rId2"/>
              </a:rPr>
              <a:t>Marketing OPF Karviná</a:t>
            </a:r>
            <a:r>
              <a:rPr lang="cs-CZ" dirty="0">
                <a:solidFill>
                  <a:srgbClr val="FF0000"/>
                </a:solidFill>
              </a:rPr>
              <a:t>.</a:t>
            </a:r>
          </a:p>
          <a:p>
            <a:r>
              <a:rPr lang="cs-CZ" dirty="0" smtClean="0">
                <a:hlinkClick r:id="rId3"/>
              </a:rPr>
              <a:t>http</a:t>
            </a:r>
            <a:r>
              <a:rPr lang="cs-CZ" dirty="0">
                <a:hlinkClick r:id="rId3"/>
              </a:rPr>
              <a:t>://www.marketingovenoviny.cz/</a:t>
            </a:r>
            <a:r>
              <a:rPr lang="cs-CZ" dirty="0"/>
              <a:t> </a:t>
            </a:r>
          </a:p>
          <a:p>
            <a:r>
              <a:rPr lang="cs-CZ" dirty="0">
                <a:hlinkClick r:id="rId4"/>
              </a:rPr>
              <a:t>http://www.m-journal.cz/cs/</a:t>
            </a:r>
            <a:endParaRPr lang="cs-CZ" dirty="0"/>
          </a:p>
          <a:p>
            <a:r>
              <a:rPr lang="cs-CZ" dirty="0">
                <a:hlinkClick r:id="rId5"/>
              </a:rPr>
              <a:t>http://strategie.e15.cz/</a:t>
            </a:r>
            <a:endParaRPr lang="cs-CZ" dirty="0"/>
          </a:p>
          <a:p>
            <a:r>
              <a:rPr lang="cs-CZ" dirty="0">
                <a:hlinkClick r:id="rId6"/>
              </a:rPr>
              <a:t>http://tyinternety.cz/</a:t>
            </a:r>
            <a:endParaRPr lang="cs-CZ" dirty="0"/>
          </a:p>
          <a:p>
            <a:r>
              <a:rPr lang="cs-CZ" dirty="0">
                <a:hlinkClick r:id="rId7"/>
              </a:rPr>
              <a:t>http://www.markething.cz/</a:t>
            </a:r>
            <a:endParaRPr lang="cs-CZ" dirty="0"/>
          </a:p>
          <a:p>
            <a:endParaRPr lang="cs-CZ" dirty="0"/>
          </a:p>
          <a:p>
            <a:r>
              <a:rPr lang="cs-CZ" dirty="0"/>
              <a:t>A další </a:t>
            </a:r>
            <a:r>
              <a:rPr lang="cs-CZ" dirty="0">
                <a:hlinkClick r:id="rId8"/>
              </a:rPr>
              <a:t>http://mashable.com/</a:t>
            </a:r>
            <a:r>
              <a:rPr lang="cs-CZ" dirty="0"/>
              <a:t>, </a:t>
            </a:r>
            <a:r>
              <a:rPr lang="cs-CZ" dirty="0">
                <a:hlinkClick r:id="rId9"/>
              </a:rPr>
              <a:t>http://www.forbes.cz/</a:t>
            </a:r>
            <a:r>
              <a:rPr lang="cs-CZ" dirty="0"/>
              <a:t>, </a:t>
            </a:r>
            <a:r>
              <a:rPr lang="cs-CZ" dirty="0">
                <a:hlinkClick r:id="rId10"/>
              </a:rPr>
              <a:t>http://www.engadget.com/</a:t>
            </a:r>
            <a:r>
              <a:rPr lang="cs-CZ" dirty="0"/>
              <a:t> apod. </a:t>
            </a:r>
          </a:p>
        </p:txBody>
      </p:sp>
    </p:spTree>
    <p:extLst>
      <p:ext uri="{BB962C8B-B14F-4D97-AF65-F5344CB8AC3E}">
        <p14:creationId xmlns:p14="http://schemas.microsoft.com/office/powerpoint/2010/main" val="1126589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 přednášek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1. Podstata mezinárodního marketingu a jeho specifika</a:t>
            </a:r>
            <a:br>
              <a:rPr lang="cs-CZ" dirty="0"/>
            </a:br>
            <a:r>
              <a:rPr lang="cs-CZ" dirty="0"/>
              <a:t>2. Mezinárodní marketingové prostředí ekonomické </a:t>
            </a:r>
            <a:br>
              <a:rPr lang="cs-CZ" dirty="0"/>
            </a:br>
            <a:r>
              <a:rPr lang="cs-CZ" dirty="0"/>
              <a:t>3. Mezinárodní právní a politické prostředí</a:t>
            </a:r>
            <a:br>
              <a:rPr lang="cs-CZ" dirty="0"/>
            </a:br>
            <a:r>
              <a:rPr lang="cs-CZ" dirty="0"/>
              <a:t>4. Mezinárodní prostředí kulturní a sociální</a:t>
            </a:r>
            <a:br>
              <a:rPr lang="cs-CZ" dirty="0"/>
            </a:br>
            <a:r>
              <a:rPr lang="cs-CZ" dirty="0"/>
              <a:t>5. Mezinárodní výzkum trhu</a:t>
            </a:r>
            <a:br>
              <a:rPr lang="cs-CZ" dirty="0"/>
            </a:br>
            <a:r>
              <a:rPr lang="cs-CZ" dirty="0"/>
              <a:t>6. Segmentace zemí a výběr cílového trhu</a:t>
            </a:r>
            <a:br>
              <a:rPr lang="cs-CZ" dirty="0"/>
            </a:br>
            <a:r>
              <a:rPr lang="cs-CZ" dirty="0"/>
              <a:t>7. Strategické plánování v mezinárodním marketingu </a:t>
            </a:r>
            <a:br>
              <a:rPr lang="cs-CZ" dirty="0"/>
            </a:br>
            <a:r>
              <a:rPr lang="cs-CZ" dirty="0"/>
              <a:t>8. Obchodní metody a formy vstupu na zahraniční trh</a:t>
            </a:r>
            <a:br>
              <a:rPr lang="cs-CZ" dirty="0"/>
            </a:br>
            <a:r>
              <a:rPr lang="cs-CZ" dirty="0"/>
              <a:t>9. Mezinárodní výrobková strategie</a:t>
            </a:r>
            <a:br>
              <a:rPr lang="cs-CZ" dirty="0"/>
            </a:br>
            <a:r>
              <a:rPr lang="cs-CZ" dirty="0"/>
              <a:t>10. Mezinárodní cenová politika</a:t>
            </a:r>
            <a:br>
              <a:rPr lang="cs-CZ" dirty="0"/>
            </a:br>
            <a:r>
              <a:rPr lang="cs-CZ" dirty="0"/>
              <a:t>11. Mezinárodní distribuční politika</a:t>
            </a:r>
            <a:br>
              <a:rPr lang="cs-CZ" dirty="0"/>
            </a:br>
            <a:r>
              <a:rPr lang="cs-CZ" dirty="0"/>
              <a:t>12. Mezinárodní komunikační proces</a:t>
            </a:r>
            <a:br>
              <a:rPr lang="cs-CZ" dirty="0"/>
            </a:br>
            <a:r>
              <a:rPr lang="cs-CZ" dirty="0"/>
              <a:t>13. Mezinárodní marketing ve službách</a:t>
            </a: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286" y="5013176"/>
            <a:ext cx="1812071" cy="181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781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E414564-0AFB-48F0-933A-45B945CAD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Případová studie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E3C13D64-036F-46EB-8D03-EEA0947052D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Mark </a:t>
            </a:r>
            <a:r>
              <a:rPr lang="en-US" dirty="0" err="1"/>
              <a:t>Ritson</a:t>
            </a:r>
            <a:r>
              <a:rPr lang="en-US" dirty="0"/>
              <a:t> on the effectiveness of Tourism Australia's award-winning 'Dundee‘ ad</a:t>
            </a:r>
            <a:r>
              <a:rPr lang="cs-CZ" dirty="0"/>
              <a:t> – </a:t>
            </a:r>
            <a:r>
              <a:rPr lang="cs-CZ" dirty="0">
                <a:hlinkClick r:id="rId2"/>
              </a:rPr>
              <a:t>video</a:t>
            </a:r>
            <a:r>
              <a:rPr lang="cs-CZ" dirty="0"/>
              <a:t>.</a:t>
            </a:r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80576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291</TotalTime>
  <Words>773</Words>
  <Application>Microsoft Macintosh PowerPoint</Application>
  <PresentationFormat>Předvádění na obrazovce (4:3)</PresentationFormat>
  <Paragraphs>123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8" baseType="lpstr">
      <vt:lpstr>Calibri</vt:lpstr>
      <vt:lpstr>Century Schoolbook</vt:lpstr>
      <vt:lpstr>Times New Roman</vt:lpstr>
      <vt:lpstr>Wingdings</vt:lpstr>
      <vt:lpstr>Wingdings 2</vt:lpstr>
      <vt:lpstr>Arkýř</vt:lpstr>
      <vt:lpstr>Mezinárodní marketing  1. seminář</vt:lpstr>
      <vt:lpstr>Obsah semináře</vt:lpstr>
      <vt:lpstr>Kdo jsem</vt:lpstr>
      <vt:lpstr>Podmínky předmětu</vt:lpstr>
      <vt:lpstr>Zase seminární práce? :/ </vt:lpstr>
      <vt:lpstr>Studijní literatura</vt:lpstr>
      <vt:lpstr>Co sledovat</vt:lpstr>
      <vt:lpstr>Struktura přednášek</vt:lpstr>
      <vt:lpstr>Případová studie</vt:lpstr>
      <vt:lpstr>1. Mezinárodní marketing vs. tuzemský</vt:lpstr>
      <vt:lpstr>2. Tři koncepce mezinárodního marketingu</vt:lpstr>
      <vt:lpstr>3. Nejdůležitější motivy vstupu na zahraniční trhy</vt:lpstr>
      <vt:lpstr>1. Mezinárodní marketing</vt:lpstr>
      <vt:lpstr>Tuzemský (domácí) marketing</vt:lpstr>
      <vt:lpstr>Podstatné rozdíly mezi tuzemským a mezinárodním marketingem</vt:lpstr>
      <vt:lpstr>2. Tři koncepce mezinárodního marketingu</vt:lpstr>
      <vt:lpstr>Vývozní (exportní) marketing</vt:lpstr>
      <vt:lpstr>Postup podniku při provádění vývozního marketingu</vt:lpstr>
      <vt:lpstr>Globální marketing</vt:lpstr>
      <vt:lpstr>Předpoklady globálního marketingu</vt:lpstr>
      <vt:lpstr>Interkulturní marketing</vt:lpstr>
      <vt:lpstr>3. Nejdůležitější motivy vstupu na zahraniční trhy</vt:lpstr>
    </vt:vector>
  </TitlesOfParts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Mezinárodní marketing</dc:title>
  <dc:creator>uzivatel</dc:creator>
  <cp:lastModifiedBy>Uživatel Microsoft Office</cp:lastModifiedBy>
  <cp:revision>43</cp:revision>
  <dcterms:created xsi:type="dcterms:W3CDTF">2014-02-25T09:38:38Z</dcterms:created>
  <dcterms:modified xsi:type="dcterms:W3CDTF">2021-03-02T10:47:54Z</dcterms:modified>
</cp:coreProperties>
</file>