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307" r:id="rId10"/>
    <p:sldId id="320" r:id="rId11"/>
    <p:sldId id="317" r:id="rId12"/>
    <p:sldId id="318" r:id="rId13"/>
    <p:sldId id="319" r:id="rId14"/>
    <p:sldId id="321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>
      <p:cViewPr varScale="1">
        <p:scale>
          <a:sx n="147" d="100"/>
          <a:sy n="147" d="100"/>
        </p:scale>
        <p:origin x="64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7542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07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7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221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6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54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56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62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012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.ihned.cz/c1-66494650-bratri-z-vysociny-umoznuji-zemedelcum-ridit-farmu-pres-mobil-moderni-farma-ma-senzory-v-traktorech-ci-meteostanice-na-polich?utm_source=www.seznam.cz&amp;utm_medium=z-boxiku" TargetMode="External"/><Relationship Id="rId4" Type="http://schemas.openxmlformats.org/officeDocument/2006/relationships/hyperlink" Target="https://thenextweb.com/artificial-intelligence/2017/12/04/nvidias-new-ai-creates-disturbingly-convincing-fake-video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facebook.com/pg/slu.opf/photos/?tab=album&amp;album_id=125729556437042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Kvíčala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Politicko-legislativní </a:t>
            </a:r>
            <a:r>
              <a:rPr lang="cs-CZ" sz="2000" dirty="0">
                <a:solidFill>
                  <a:srgbClr val="002060"/>
                </a:solidFill>
              </a:rPr>
              <a:t>– zeměmi zmítají extremistické strany, které lidé volí, aby dali najevo nesouhlas se starými pořádky – to vyvolává nestabilitu, protože máme pak každé 4/5 roky jiný směr.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EU právo ovlivňuje všechny EU země – snaha rebelovat (</a:t>
            </a:r>
            <a:r>
              <a:rPr lang="cs-CZ" sz="2000" dirty="0" err="1">
                <a:solidFill>
                  <a:srgbClr val="002060"/>
                </a:solidFill>
              </a:rPr>
              <a:t>Brexit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Czexit</a:t>
            </a:r>
            <a:r>
              <a:rPr lang="cs-CZ" sz="2000" dirty="0">
                <a:solidFill>
                  <a:srgbClr val="002060"/>
                </a:solidFill>
              </a:rPr>
              <a:t>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Legislativa stále pomaleji reaguje na nové změny (Uber, AI).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73158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Ekonomické</a:t>
            </a:r>
            <a:r>
              <a:rPr lang="cs-CZ" sz="2000" dirty="0">
                <a:solidFill>
                  <a:srgbClr val="002060"/>
                </a:solidFill>
              </a:rPr>
              <a:t> (kupní síla) - celosvětová a hospodářská krize, nezaměstnanost, disponibilní důchod, daňová politika, měnový kurz, zvětšuje se střední třída na celé planetě (táhnou změny).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Působením demografických a technologických změn – tlak na celoživotní vzdělávání – naprosto jiný ekonomický cyklus jedince.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Vznik nadnárodních korporací silnějších než státy.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Mění se pracovní morálka zaměstnanců – </a:t>
            </a:r>
            <a:r>
              <a:rPr lang="cs-CZ" sz="2000" dirty="0" err="1">
                <a:solidFill>
                  <a:srgbClr val="002060"/>
                </a:solidFill>
              </a:rPr>
              <a:t>mileniálové</a:t>
            </a:r>
            <a:r>
              <a:rPr lang="cs-CZ" sz="2000" dirty="0">
                <a:solidFill>
                  <a:srgbClr val="002060"/>
                </a:solidFill>
              </a:rPr>
              <a:t> mění firmy.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Sdílená ekonomika, informační ekonomika, ekonomika služeb.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To je obrovský tlak na změnu fungování státu, škol, nemocnic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258358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 err="1">
                <a:solidFill>
                  <a:srgbClr val="002060"/>
                </a:solidFill>
              </a:rPr>
              <a:t>Socio</a:t>
            </a:r>
            <a:r>
              <a:rPr lang="cs-CZ" sz="2000" b="1" dirty="0">
                <a:solidFill>
                  <a:srgbClr val="002060"/>
                </a:solidFill>
              </a:rPr>
              <a:t>-kulturní </a:t>
            </a:r>
            <a:r>
              <a:rPr lang="cs-CZ" sz="2000" dirty="0">
                <a:solidFill>
                  <a:srgbClr val="002060"/>
                </a:solidFill>
              </a:rPr>
              <a:t>– s globalizací přišly univerzální globální zvyky (= jsme všichni stejní).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Sociální komunity – lidé mají větší sílu díky komunitám.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Život na dluh – stále se nebojíme půjčit si na cokoliv.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Bio životní styl – chceme vše čerstvé a bio.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Zdraví a krása – pečujeme o sebe a jsme ochotni za to zaplatit.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Emancipace žen.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Terorismus.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Vzdělání.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164741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Technologické</a:t>
            </a:r>
            <a:r>
              <a:rPr lang="cs-CZ" sz="2000" dirty="0">
                <a:solidFill>
                  <a:srgbClr val="002060"/>
                </a:solidFill>
              </a:rPr>
              <a:t> – 4. průmyslová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revoluce</a:t>
            </a:r>
            <a:r>
              <a:rPr lang="cs-CZ" sz="2000" dirty="0">
                <a:solidFill>
                  <a:srgbClr val="002060"/>
                </a:solidFill>
              </a:rPr>
              <a:t>, zkracování životního cyklu, tlak na neustálé inovace.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„</a:t>
            </a:r>
            <a:r>
              <a:rPr lang="cs-CZ" sz="2000" dirty="0" err="1">
                <a:solidFill>
                  <a:srgbClr val="002060"/>
                </a:solidFill>
              </a:rPr>
              <a:t>Datafikace</a:t>
            </a:r>
            <a:r>
              <a:rPr lang="cs-CZ" sz="2000" dirty="0">
                <a:solidFill>
                  <a:srgbClr val="002060"/>
                </a:solidFill>
              </a:rPr>
              <a:t>“ všeho – vytváříme více a více dat při všech činnostech.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Internet věcí – vše je dnes chytré (a vytváří data).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Umělá inteligence – mění postupně celá odvětví. (např. </a:t>
            </a:r>
            <a:r>
              <a:rPr lang="cs-CZ" sz="2000" dirty="0" err="1">
                <a:solidFill>
                  <a:srgbClr val="002060"/>
                </a:solidFill>
              </a:rPr>
              <a:t>fake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videa</a:t>
            </a:r>
            <a:r>
              <a:rPr lang="cs-CZ" sz="2000" dirty="0">
                <a:solidFill>
                  <a:srgbClr val="002060"/>
                </a:solidFill>
              </a:rPr>
              <a:t>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Sociální sítě, </a:t>
            </a:r>
            <a:r>
              <a:rPr lang="cs-CZ" sz="2000" dirty="0" err="1">
                <a:solidFill>
                  <a:srgbClr val="002060"/>
                </a:solidFill>
              </a:rPr>
              <a:t>smartfony</a:t>
            </a:r>
            <a:r>
              <a:rPr lang="cs-CZ" sz="2000" dirty="0">
                <a:solidFill>
                  <a:srgbClr val="002060"/>
                </a:solidFill>
              </a:rPr>
              <a:t>, internet, roboty – staré věci, ale mění se jejich využití s tím, jak se zlepšují (5G mobilní internet umožňuje operace po celé planetě – nepotřebuji tolik doktorů).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408287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Přírodní</a:t>
            </a:r>
            <a:r>
              <a:rPr lang="cs-CZ" sz="2000" dirty="0">
                <a:solidFill>
                  <a:srgbClr val="002060"/>
                </a:solidFill>
              </a:rPr>
              <a:t> – ekologie, ceny energií, klimatické změny.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Dochází nám voda, jídlo, dobrá půda.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260034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 analýza obecně.</a:t>
            </a:r>
          </a:p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prvky.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v praxi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Řada analýz – analýza mezinárodního makroprostředí – PEST. 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a právní – snadno dostupné analýzy, potřebuji specialistu.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– analýzy provádí mnoho veřejných institucí.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– trend zkoumat, ale není jednotnost, potřebuji specialistu.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Technologické – snadno dostupné analýzy, potřebuji specialistu?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PEST – jen marketing (STEER neboli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Socio-cultural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Ecological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Mezinárodní makroprostředí – PEST analýza</a:t>
            </a:r>
          </a:p>
        </p:txBody>
      </p: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Zajímají mě tři roviny z pohledu času: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Současný stav.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Jak jsem se do toho stavu dostal – historický vývoj.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Kam to povede do budoucna – budoucí vývoj – prognózy. </a:t>
            </a:r>
          </a:p>
          <a:p>
            <a:r>
              <a:rPr lang="cs-CZ" dirty="0">
                <a:solidFill>
                  <a:srgbClr val="002060"/>
                </a:solidFill>
              </a:rPr>
              <a:t>Délka vývoje se bude lišit podle odvětví a produktu – mohou to být dekády (50 let), mohou to být roky (8 let), mohou to být ale měsíce (7 měsíců), podle rychlosti změn ve zvoleném odvětví.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PEST v čase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politicko-legislativní faktory mě zajímají v rámci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Politicko-legislativní prostředí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xmlns="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552" y="1707654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9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ekonomické faktory mě zajímají v rámci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Ekonomické prostředí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xmlns="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70765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 faktory mě zajímají v rámci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Socio</a:t>
            </a:r>
            <a:r>
              <a:rPr lang="cs-CZ" dirty="0"/>
              <a:t>-kulturní prostředí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xmlns="" id="{C2280D8A-F9CD-4B00-B58D-A202E3AF4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753" y="1635646"/>
            <a:ext cx="2214166" cy="310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9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technologické faktory mě zajímají v rámci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Technologické prostředí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xmlns="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552" y="1707654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95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Demografické</a:t>
            </a:r>
            <a:r>
              <a:rPr lang="cs-CZ" sz="2000" dirty="0">
                <a:solidFill>
                  <a:srgbClr val="002060"/>
                </a:solidFill>
              </a:rPr>
              <a:t> (náš zákazník) – stárnutí celé populace.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Migrace zpět z měst.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Pokles porodnosti ve vyspělých státech. </a:t>
            </a:r>
          </a:p>
          <a:p>
            <a:r>
              <a:rPr lang="cs-CZ" sz="2000" dirty="0" err="1">
                <a:solidFill>
                  <a:srgbClr val="002060"/>
                </a:solidFill>
              </a:rPr>
              <a:t>Singles</a:t>
            </a:r>
            <a:r>
              <a:rPr lang="cs-CZ" sz="2000" dirty="0">
                <a:solidFill>
                  <a:srgbClr val="002060"/>
                </a:solidFill>
              </a:rPr>
              <a:t> – lidé žijí sami déle. Při vysoké rozvodovosti pak žijí sami i v pozdějším věku.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Charakter rodin a domácností – koncept „</a:t>
            </a:r>
            <a:r>
              <a:rPr lang="cs-CZ" sz="2000" dirty="0" err="1">
                <a:solidFill>
                  <a:srgbClr val="002060"/>
                </a:solidFill>
              </a:rPr>
              <a:t>otec+matka+děti</a:t>
            </a:r>
            <a:r>
              <a:rPr lang="cs-CZ" sz="2000" dirty="0">
                <a:solidFill>
                  <a:srgbClr val="002060"/>
                </a:solidFill>
              </a:rPr>
              <a:t>“ je zastaralý.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Rasová a národní struktura zemí se mění.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i="1" dirty="0">
                <a:solidFill>
                  <a:srgbClr val="002060"/>
                </a:solidFill>
              </a:rPr>
              <a:t>Perlička: </a:t>
            </a:r>
            <a:r>
              <a:rPr lang="cs-CZ" sz="2000" i="1" dirty="0">
                <a:solidFill>
                  <a:srgbClr val="002060"/>
                </a:solidFill>
                <a:hlinkClick r:id="rId3"/>
              </a:rPr>
              <a:t>OPFka bude pomáhat v komunitním centru pro seniory</a:t>
            </a:r>
            <a:r>
              <a:rPr lang="cs-CZ" sz="2000" i="1" dirty="0">
                <a:solidFill>
                  <a:srgbClr val="002060"/>
                </a:solidFill>
              </a:rPr>
              <a:t> – bydlí spolu studenti a senioři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20596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2337</TotalTime>
  <Words>684</Words>
  <Application>Microsoft Macintosh PowerPoint</Application>
  <PresentationFormat>Předvádění na obrazovce (16:9)</PresentationFormat>
  <Paragraphs>94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Calibri</vt:lpstr>
      <vt:lpstr>Times New Roman</vt:lpstr>
      <vt:lpstr>Arial</vt:lpstr>
      <vt:lpstr>SLU</vt:lpstr>
      <vt:lpstr>Mezinárodní marketing  PEST</vt:lpstr>
      <vt:lpstr>Obsah semináře</vt:lpstr>
      <vt:lpstr>Mezinárodní makroprostředí – PEST analýza</vt:lpstr>
      <vt:lpstr>PEST v čase</vt:lpstr>
      <vt:lpstr>Politicko-legislativní prostředí</vt:lpstr>
      <vt:lpstr>Ekonomické prostředí</vt:lpstr>
      <vt:lpstr>Socio-kulturní prostředí</vt:lpstr>
      <vt:lpstr>Technologické prostředí</vt:lpstr>
      <vt:lpstr>Trendy v makro prostředí (PEST)</vt:lpstr>
      <vt:lpstr>Trendy v makro prostředí (PEST)</vt:lpstr>
      <vt:lpstr>Trendy v makro prostředí (PEST)</vt:lpstr>
      <vt:lpstr>Trendy v makro prostředí (PEST)</vt:lpstr>
      <vt:lpstr>Trendy v makro prostředí (PEST)</vt:lpstr>
      <vt:lpstr>Trendy v makro prostředí (PEST)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Microsoft Office</cp:lastModifiedBy>
  <cp:revision>45</cp:revision>
  <dcterms:created xsi:type="dcterms:W3CDTF">2016-07-06T15:42:34Z</dcterms:created>
  <dcterms:modified xsi:type="dcterms:W3CDTF">2021-03-09T12:09:26Z</dcterms:modified>
</cp:coreProperties>
</file>