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1" r:id="rId4"/>
    <p:sldId id="260" r:id="rId5"/>
    <p:sldId id="269" r:id="rId6"/>
    <p:sldId id="270" r:id="rId7"/>
    <p:sldId id="259" r:id="rId8"/>
    <p:sldId id="261" r:id="rId9"/>
    <p:sldId id="262" r:id="rId10"/>
    <p:sldId id="263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>
      <p:cViewPr>
        <p:scale>
          <a:sx n="139" d="100"/>
          <a:sy n="139" d="100"/>
        </p:scale>
        <p:origin x="840" y="3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297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980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697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584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15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148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politika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Daniel Kvíčala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rgbClr val="002060"/>
                </a:solidFill>
              </a:rPr>
              <a:t>Reklama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Podpora prodeje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Public relations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Přímý marketing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3. Prvky </a:t>
            </a:r>
            <a:r>
              <a:rPr lang="cs-CZ" dirty="0" smtClean="0"/>
              <a:t>MKM</a:t>
            </a:r>
            <a:endParaRPr lang="cs-CZ" dirty="0"/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564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1 Mezinárodní marketingová komunikace - definice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2 </a:t>
            </a:r>
            <a:r>
              <a:rPr lang="cs-CZ" sz="2400" dirty="0" smtClean="0">
                <a:solidFill>
                  <a:srgbClr val="002060"/>
                </a:solidFill>
              </a:rPr>
              <a:t>Strategické cíle.</a:t>
            </a:r>
          </a:p>
          <a:p>
            <a:r>
              <a:rPr lang="cs-CZ" sz="2400" dirty="0" smtClean="0">
                <a:solidFill>
                  <a:srgbClr val="002060"/>
                </a:solidFill>
              </a:rPr>
              <a:t>3 Tvorba strategie.</a:t>
            </a:r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3 MKM prvky.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256584" cy="507703"/>
          </a:xfrm>
        </p:spPr>
        <p:txBody>
          <a:bodyPr/>
          <a:lstStyle/>
          <a:p>
            <a:r>
              <a:rPr lang="cs-CZ" smtClean="0"/>
              <a:t>Mezinárodní marketingová komunikace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1" y="1299774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Komunikace je proces sdělování, sdílení, přenosu a výměny významů a hodnot, </a:t>
            </a:r>
            <a:r>
              <a:rPr lang="cs-CZ" dirty="0" smtClean="0"/>
              <a:t>zahrnujících </a:t>
            </a:r>
            <a:r>
              <a:rPr lang="cs-CZ" dirty="0"/>
              <a:t>v širším významu nejen oblast informací, ale také dalších projevů a výsledků lidské činnosti, jako jsou nejrůznější nabízené produkty, stejně jako reakce zákazníků na ně. 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2966630"/>
            <a:ext cx="8424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Řízené informování  cílových skupin, které vede k naplnění marketingových cílů.</a:t>
            </a:r>
            <a:endParaRPr lang="cs-CZ" b="1" dirty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3797627"/>
            <a:ext cx="8424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Nejvíce ovlivněný prvek marketingového mixu v rámci mezinárodního marketingu.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2739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 smtClean="0"/>
              <a:t>Specifika mezinárodní </a:t>
            </a:r>
            <a:r>
              <a:rPr lang="cs-CZ" dirty="0" err="1" smtClean="0"/>
              <a:t>mark</a:t>
            </a:r>
            <a:r>
              <a:rPr lang="cs-CZ" dirty="0" smtClean="0"/>
              <a:t>. komunikace</a:t>
            </a:r>
            <a:endParaRPr lang="cs-CZ" dirty="0"/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=""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30684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5688632" cy="33143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>
                <a:solidFill>
                  <a:srgbClr val="002060"/>
                </a:solidFill>
              </a:rPr>
              <a:t>Ekonomický rozvoj země,</a:t>
            </a:r>
          </a:p>
          <a:p>
            <a:r>
              <a:rPr lang="cs-CZ" sz="1800" dirty="0">
                <a:solidFill>
                  <a:srgbClr val="002060"/>
                </a:solidFill>
              </a:rPr>
              <a:t>sociální struktura společnosti a vliv autorit,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míra gramotnosti země a úroveň vzdělání,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kulturní prostředí (jazyk, náboženství, etika, morálka),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stupeň nacionalismu a národního uvědomění v zemi,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postoje k riziku a postoje ke zdraví,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pokrytí země jednotlivými médii,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nezávislost masmédií na státu,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legislativní omezení forem marketingové komunikace,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mezinárodní akceptování obchodního jména (značky),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image země původu zboží. </a:t>
            </a: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683568" y="1131590"/>
            <a:ext cx="3888432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solidFill>
                  <a:srgbClr val="002060"/>
                </a:solidFill>
              </a:rPr>
              <a:t>Informovat</a:t>
            </a:r>
          </a:p>
          <a:p>
            <a:r>
              <a:rPr lang="cs-CZ" sz="2400" dirty="0" smtClean="0">
                <a:solidFill>
                  <a:srgbClr val="002060"/>
                </a:solidFill>
              </a:rPr>
              <a:t>Stimulovat poptávku</a:t>
            </a:r>
          </a:p>
          <a:p>
            <a:r>
              <a:rPr lang="cs-CZ" sz="2400" dirty="0" smtClean="0">
                <a:solidFill>
                  <a:srgbClr val="002060"/>
                </a:solidFill>
              </a:rPr>
              <a:t>Diferenciace – odlišení se</a:t>
            </a:r>
          </a:p>
          <a:p>
            <a:r>
              <a:rPr lang="cs-CZ" sz="2400" dirty="0" smtClean="0">
                <a:solidFill>
                  <a:srgbClr val="002060"/>
                </a:solidFill>
              </a:rPr>
              <a:t>Užitek a hodnota</a:t>
            </a:r>
          </a:p>
          <a:p>
            <a:r>
              <a:rPr lang="cs-CZ" sz="2400" dirty="0" smtClean="0">
                <a:solidFill>
                  <a:srgbClr val="002060"/>
                </a:solidFill>
              </a:rPr>
              <a:t>Stabilní obrat</a:t>
            </a:r>
          </a:p>
          <a:p>
            <a:r>
              <a:rPr lang="cs-CZ" sz="2400" dirty="0" smtClean="0">
                <a:solidFill>
                  <a:srgbClr val="002060"/>
                </a:solidFill>
              </a:rPr>
              <a:t>Budování značky</a:t>
            </a:r>
          </a:p>
          <a:p>
            <a:r>
              <a:rPr lang="cs-CZ" sz="2400" dirty="0" smtClean="0">
                <a:solidFill>
                  <a:srgbClr val="002060"/>
                </a:solidFill>
              </a:rPr>
              <a:t>Posílení image</a:t>
            </a: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Strategie - cíle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202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131590"/>
            <a:ext cx="8424936" cy="345638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Stanovení cíle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Zvážení odlišností od tuzemského trhu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Volba cílové skupiny – </a:t>
            </a:r>
            <a:r>
              <a:rPr lang="cs-CZ" sz="2400" dirty="0" err="1" smtClean="0">
                <a:solidFill>
                  <a:srgbClr val="002060"/>
                </a:solidFill>
              </a:rPr>
              <a:t>targeting</a:t>
            </a:r>
            <a:r>
              <a:rPr lang="cs-CZ" sz="2400" dirty="0" smtClean="0">
                <a:solidFill>
                  <a:srgbClr val="002060"/>
                </a:solidFill>
              </a:rPr>
              <a:t> – segmentace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Definice sdělení – výhody, odlišnosti, funkce, informace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Stanovení rozpočtu – na základě cílů a charakteristik trhu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Formulace sdělení – slogan, </a:t>
            </a:r>
            <a:r>
              <a:rPr lang="cs-CZ" sz="2400" dirty="0" err="1" smtClean="0">
                <a:solidFill>
                  <a:srgbClr val="002060"/>
                </a:solidFill>
              </a:rPr>
              <a:t>claim</a:t>
            </a:r>
            <a:r>
              <a:rPr lang="cs-CZ" sz="2400" dirty="0" smtClean="0">
                <a:solidFill>
                  <a:srgbClr val="002060"/>
                </a:solidFill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</a:rPr>
              <a:t>message</a:t>
            </a:r>
            <a:r>
              <a:rPr lang="cs-CZ" sz="2400" dirty="0" smtClean="0">
                <a:solidFill>
                  <a:srgbClr val="002060"/>
                </a:solidFill>
              </a:rPr>
              <a:t> – v souladu s cíli a trhem (segmentem)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Výběr nástrojů a tvorba plánu komunikace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Volba reklamní agentury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Implementace strategie na daném trhu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Zhodnocení výsledků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Další krok na základě porovnání výsledků s cíli</a:t>
            </a:r>
          </a:p>
          <a:p>
            <a:pPr marL="457200" indent="-457200">
              <a:buFont typeface="+mj-lt"/>
              <a:buAutoNum type="arabicPeriod"/>
            </a:pPr>
            <a:endParaRPr lang="cs-CZ" sz="2400" dirty="0" smtClean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Tvorba kampaně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531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Kybernetický model komunikace</a:t>
            </a:r>
          </a:p>
        </p:txBody>
      </p:sp>
      <p:grpSp>
        <p:nvGrpSpPr>
          <p:cNvPr id="4" name="Group 60"/>
          <p:cNvGrpSpPr>
            <a:grpSpLocks noChangeAspect="1"/>
          </p:cNvGrpSpPr>
          <p:nvPr/>
        </p:nvGrpSpPr>
        <p:grpSpPr bwMode="auto">
          <a:xfrm>
            <a:off x="611560" y="915566"/>
            <a:ext cx="7848600" cy="3778349"/>
            <a:chOff x="2198" y="4433"/>
            <a:chExt cx="7200" cy="4320"/>
          </a:xfrm>
        </p:grpSpPr>
        <p:sp>
          <p:nvSpPr>
            <p:cNvPr id="5" name="AutoShape 61"/>
            <p:cNvSpPr>
              <a:spLocks noChangeAspect="1" noChangeArrowheads="1"/>
            </p:cNvSpPr>
            <p:nvPr/>
          </p:nvSpPr>
          <p:spPr bwMode="auto">
            <a:xfrm>
              <a:off x="2198" y="4433"/>
              <a:ext cx="720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7" name="Rectangle 62"/>
            <p:cNvSpPr>
              <a:spLocks noChangeArrowheads="1"/>
            </p:cNvSpPr>
            <p:nvPr/>
          </p:nvSpPr>
          <p:spPr bwMode="auto">
            <a:xfrm>
              <a:off x="3494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12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zakódování</a:t>
              </a:r>
            </a:p>
          </p:txBody>
        </p:sp>
        <p:sp>
          <p:nvSpPr>
            <p:cNvPr id="8" name="Rectangle 63"/>
            <p:cNvSpPr>
              <a:spLocks noChangeArrowheads="1"/>
            </p:cNvSpPr>
            <p:nvPr/>
          </p:nvSpPr>
          <p:spPr bwMode="auto">
            <a:xfrm>
              <a:off x="5222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přenos médiem</a:t>
              </a:r>
            </a:p>
          </p:txBody>
        </p:sp>
        <p:sp>
          <p:nvSpPr>
            <p:cNvPr id="9" name="Rectangle 64"/>
            <p:cNvSpPr>
              <a:spLocks noChangeArrowheads="1"/>
            </p:cNvSpPr>
            <p:nvPr/>
          </p:nvSpPr>
          <p:spPr bwMode="auto">
            <a:xfrm>
              <a:off x="6806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12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dekódování</a:t>
              </a:r>
            </a:p>
          </p:txBody>
        </p:sp>
        <p:sp>
          <p:nvSpPr>
            <p:cNvPr id="10" name="Line 65"/>
            <p:cNvSpPr>
              <a:spLocks noChangeShapeType="1"/>
            </p:cNvSpPr>
            <p:nvPr/>
          </p:nvSpPr>
          <p:spPr bwMode="auto">
            <a:xfrm>
              <a:off x="3206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66"/>
            <p:cNvSpPr>
              <a:spLocks noChangeShapeType="1"/>
            </p:cNvSpPr>
            <p:nvPr/>
          </p:nvSpPr>
          <p:spPr bwMode="auto">
            <a:xfrm>
              <a:off x="4790" y="5585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Line 67"/>
            <p:cNvSpPr>
              <a:spLocks noChangeShapeType="1"/>
            </p:cNvSpPr>
            <p:nvPr/>
          </p:nvSpPr>
          <p:spPr bwMode="auto">
            <a:xfrm>
              <a:off x="6518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8102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5078" y="6593"/>
              <a:ext cx="1152" cy="864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600" b="1"/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ŠUM</a:t>
              </a:r>
            </a:p>
          </p:txBody>
        </p:sp>
        <p:sp>
          <p:nvSpPr>
            <p:cNvPr id="15" name="Line 70"/>
            <p:cNvSpPr>
              <a:spLocks noChangeShapeType="1"/>
            </p:cNvSpPr>
            <p:nvPr/>
          </p:nvSpPr>
          <p:spPr bwMode="auto">
            <a:xfrm flipV="1">
              <a:off x="5654" y="6305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71"/>
            <p:cNvSpPr>
              <a:spLocks noChangeShapeType="1"/>
            </p:cNvSpPr>
            <p:nvPr/>
          </p:nvSpPr>
          <p:spPr bwMode="auto">
            <a:xfrm flipH="1">
              <a:off x="4646" y="7025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Line 72"/>
            <p:cNvSpPr>
              <a:spLocks noChangeShapeType="1"/>
            </p:cNvSpPr>
            <p:nvPr/>
          </p:nvSpPr>
          <p:spPr bwMode="auto">
            <a:xfrm>
              <a:off x="5654" y="7457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73"/>
            <p:cNvSpPr>
              <a:spLocks noChangeShapeType="1"/>
            </p:cNvSpPr>
            <p:nvPr/>
          </p:nvSpPr>
          <p:spPr bwMode="auto">
            <a:xfrm>
              <a:off x="6230" y="702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Rectangle 74"/>
            <p:cNvSpPr>
              <a:spLocks noChangeArrowheads="1"/>
            </p:cNvSpPr>
            <p:nvPr/>
          </p:nvSpPr>
          <p:spPr bwMode="auto">
            <a:xfrm>
              <a:off x="7238" y="7889"/>
              <a:ext cx="1152" cy="432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reakce</a:t>
              </a:r>
            </a:p>
          </p:txBody>
        </p:sp>
        <p:sp>
          <p:nvSpPr>
            <p:cNvPr id="21" name="Rectangle 75"/>
            <p:cNvSpPr>
              <a:spLocks noChangeArrowheads="1"/>
            </p:cNvSpPr>
            <p:nvPr/>
          </p:nvSpPr>
          <p:spPr bwMode="auto">
            <a:xfrm>
              <a:off x="4502" y="7745"/>
              <a:ext cx="1008" cy="576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zpětná vazba</a:t>
              </a:r>
            </a:p>
          </p:txBody>
        </p:sp>
        <p:sp>
          <p:nvSpPr>
            <p:cNvPr id="22" name="Rectangle 76"/>
            <p:cNvSpPr>
              <a:spLocks noChangeArrowheads="1"/>
            </p:cNvSpPr>
            <p:nvPr/>
          </p:nvSpPr>
          <p:spPr bwMode="auto">
            <a:xfrm>
              <a:off x="8388" y="5143"/>
              <a:ext cx="1010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příjemce sdělení</a:t>
              </a:r>
            </a:p>
          </p:txBody>
        </p:sp>
        <p:sp>
          <p:nvSpPr>
            <p:cNvPr id="23" name="Rectangle 77"/>
            <p:cNvSpPr>
              <a:spLocks noChangeArrowheads="1"/>
            </p:cNvSpPr>
            <p:nvPr/>
          </p:nvSpPr>
          <p:spPr bwMode="auto">
            <a:xfrm>
              <a:off x="2198" y="5153"/>
              <a:ext cx="1010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400" b="1"/>
                <a:t>odesílatel (zdroj) sdělení</a:t>
              </a:r>
            </a:p>
          </p:txBody>
        </p:sp>
        <p:sp>
          <p:nvSpPr>
            <p:cNvPr id="24" name="Line 78"/>
            <p:cNvSpPr>
              <a:spLocks noChangeShapeType="1"/>
            </p:cNvSpPr>
            <p:nvPr/>
          </p:nvSpPr>
          <p:spPr bwMode="auto">
            <a:xfrm>
              <a:off x="8966" y="6017"/>
              <a:ext cx="0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79"/>
            <p:cNvSpPr>
              <a:spLocks noChangeShapeType="1"/>
            </p:cNvSpPr>
            <p:nvPr/>
          </p:nvSpPr>
          <p:spPr bwMode="auto">
            <a:xfrm flipH="1">
              <a:off x="8390" y="8033"/>
              <a:ext cx="5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80"/>
            <p:cNvSpPr>
              <a:spLocks noChangeShapeType="1"/>
            </p:cNvSpPr>
            <p:nvPr/>
          </p:nvSpPr>
          <p:spPr bwMode="auto">
            <a:xfrm flipH="1">
              <a:off x="5510" y="8033"/>
              <a:ext cx="17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Line 81"/>
            <p:cNvSpPr>
              <a:spLocks noChangeShapeType="1"/>
            </p:cNvSpPr>
            <p:nvPr/>
          </p:nvSpPr>
          <p:spPr bwMode="auto">
            <a:xfrm flipH="1">
              <a:off x="2630" y="8033"/>
              <a:ext cx="18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82"/>
            <p:cNvSpPr>
              <a:spLocks noChangeShapeType="1"/>
            </p:cNvSpPr>
            <p:nvPr/>
          </p:nvSpPr>
          <p:spPr bwMode="auto">
            <a:xfrm flipV="1">
              <a:off x="2630" y="6017"/>
              <a:ext cx="0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Text Box 83"/>
            <p:cNvSpPr txBox="1">
              <a:spLocks noChangeArrowheads="1"/>
            </p:cNvSpPr>
            <p:nvPr/>
          </p:nvSpPr>
          <p:spPr bwMode="auto">
            <a:xfrm>
              <a:off x="2918" y="4721"/>
              <a:ext cx="1008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  <p:sp>
          <p:nvSpPr>
            <p:cNvPr id="30" name="Text Box 84"/>
            <p:cNvSpPr txBox="1">
              <a:spLocks noChangeArrowheads="1"/>
            </p:cNvSpPr>
            <p:nvPr/>
          </p:nvSpPr>
          <p:spPr bwMode="auto">
            <a:xfrm>
              <a:off x="4646" y="4721"/>
              <a:ext cx="864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  <p:sp>
          <p:nvSpPr>
            <p:cNvPr id="31" name="Rectangle 85"/>
            <p:cNvSpPr>
              <a:spLocks noChangeArrowheads="1"/>
            </p:cNvSpPr>
            <p:nvPr/>
          </p:nvSpPr>
          <p:spPr bwMode="auto">
            <a:xfrm>
              <a:off x="6086" y="4721"/>
              <a:ext cx="1008" cy="432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  <p:sp>
          <p:nvSpPr>
            <p:cNvPr id="32" name="Text Box 86"/>
            <p:cNvSpPr txBox="1">
              <a:spLocks noChangeArrowheads="1"/>
            </p:cNvSpPr>
            <p:nvPr/>
          </p:nvSpPr>
          <p:spPr bwMode="auto">
            <a:xfrm>
              <a:off x="7814" y="4721"/>
              <a:ext cx="1008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Jak fungují?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Globální vs. Adaptovaná strategie?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854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err="1"/>
              <a:t>Push</a:t>
            </a:r>
            <a:r>
              <a:rPr lang="cs-CZ" dirty="0"/>
              <a:t> a </a:t>
            </a:r>
            <a:r>
              <a:rPr lang="cs-CZ" dirty="0" err="1"/>
              <a:t>pull</a:t>
            </a:r>
            <a:r>
              <a:rPr lang="cs-CZ" dirty="0"/>
              <a:t> strategie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=""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Jak fungují?</a:t>
            </a:r>
          </a:p>
        </p:txBody>
      </p:sp>
    </p:spTree>
    <p:extLst>
      <p:ext uri="{BB962C8B-B14F-4D97-AF65-F5344CB8AC3E}">
        <p14:creationId xmlns:p14="http://schemas.microsoft.com/office/powerpoint/2010/main" val="390742092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2418</TotalTime>
  <Words>337</Words>
  <Application>Microsoft Macintosh PowerPoint</Application>
  <PresentationFormat>Předvádění na obrazovce (16:9)</PresentationFormat>
  <Paragraphs>84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Calibri</vt:lpstr>
      <vt:lpstr>Times New Roman</vt:lpstr>
      <vt:lpstr>Arial</vt:lpstr>
      <vt:lpstr>SLU</vt:lpstr>
      <vt:lpstr>Mezinárodní marketing  Mezinárodní komunikační politika</vt:lpstr>
      <vt:lpstr>Obsah semináře</vt:lpstr>
      <vt:lpstr>Mezinárodní marketingová komunikace</vt:lpstr>
      <vt:lpstr>Specifika mezinárodní mark. komunikace</vt:lpstr>
      <vt:lpstr>Strategie - cíle</vt:lpstr>
      <vt:lpstr>Tvorba kampaně</vt:lpstr>
      <vt:lpstr>Kybernetický model komunikace</vt:lpstr>
      <vt:lpstr>Globální vs. Adaptovaná strategie?</vt:lpstr>
      <vt:lpstr>Push a pull strategie</vt:lpstr>
      <vt:lpstr>3. Prvky MKM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Uživatel Microsoft Office</cp:lastModifiedBy>
  <cp:revision>60</cp:revision>
  <dcterms:created xsi:type="dcterms:W3CDTF">2016-07-06T15:42:34Z</dcterms:created>
  <dcterms:modified xsi:type="dcterms:W3CDTF">2021-04-20T09:27:39Z</dcterms:modified>
</cp:coreProperties>
</file>