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322" r:id="rId4"/>
    <p:sldId id="258" r:id="rId5"/>
    <p:sldId id="259" r:id="rId6"/>
    <p:sldId id="261" r:id="rId7"/>
    <p:sldId id="260" r:id="rId8"/>
    <p:sldId id="262" r:id="rId9"/>
    <p:sldId id="263" r:id="rId10"/>
    <p:sldId id="307" r:id="rId11"/>
    <p:sldId id="317" r:id="rId12"/>
    <p:sldId id="319" r:id="rId13"/>
    <p:sldId id="318" r:id="rId14"/>
    <p:sldId id="320" r:id="rId15"/>
    <p:sldId id="321" r:id="rId16"/>
    <p:sldId id="324" r:id="rId17"/>
    <p:sldId id="323" r:id="rId1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81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4677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0773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70125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2221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37870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542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4468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68147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58549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46561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16620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3754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archiv.ihned.cz/c1-66494650-bratri-z-vysociny-umoznuji-zemedelcum-ridit-farmu-pres-mobil-moderni-farma-ma-senzory-v-traktorech-ci-meteostanice-na-polich?utm_source=www.seznam.cz&amp;utm_medium=z-boxiku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henextweb.com/artificial-intelligence/2017/12/04/nvidias-new-ai-creates-disturbingly-convincing-fake-videos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marketing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PEST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Ondřej Mikšík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rgbClr val="002060"/>
                </a:solidFill>
              </a:rPr>
              <a:t>Demografické</a:t>
            </a:r>
            <a:r>
              <a:rPr lang="cs-CZ" sz="2000" dirty="0">
                <a:solidFill>
                  <a:srgbClr val="002060"/>
                </a:solidFill>
              </a:rPr>
              <a:t> (náš zákazník) – stárnutí celé populace.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Migrace zpět z měst.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Pokles porodnosti ve vyspělých státech. </a:t>
            </a:r>
          </a:p>
          <a:p>
            <a:r>
              <a:rPr lang="cs-CZ" sz="2000" dirty="0" err="1">
                <a:solidFill>
                  <a:srgbClr val="002060"/>
                </a:solidFill>
              </a:rPr>
              <a:t>Singles</a:t>
            </a:r>
            <a:r>
              <a:rPr lang="cs-CZ" sz="2000" dirty="0">
                <a:solidFill>
                  <a:srgbClr val="002060"/>
                </a:solidFill>
              </a:rPr>
              <a:t> – lidé žijí sami déle. Při vysoké rozvodovosti pak žijí sami i v pozdějším věku.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Charakter rodin a domácností – koncept „</a:t>
            </a:r>
            <a:r>
              <a:rPr lang="cs-CZ" sz="2000" dirty="0" err="1">
                <a:solidFill>
                  <a:srgbClr val="002060"/>
                </a:solidFill>
              </a:rPr>
              <a:t>otec+matka+děti</a:t>
            </a:r>
            <a:r>
              <a:rPr lang="cs-CZ" sz="2000" dirty="0">
                <a:solidFill>
                  <a:srgbClr val="002060"/>
                </a:solidFill>
              </a:rPr>
              <a:t>“ je zastaralý.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Rasová a národní struktura zemí se mění.</a:t>
            </a:r>
          </a:p>
          <a:p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536504" cy="507703"/>
          </a:xfrm>
        </p:spPr>
        <p:txBody>
          <a:bodyPr/>
          <a:lstStyle/>
          <a:p>
            <a:r>
              <a:rPr lang="cs-CZ" dirty="0"/>
              <a:t>Trendy v makro prostředí (PEST)</a:t>
            </a:r>
          </a:p>
        </p:txBody>
      </p:sp>
    </p:spTree>
    <p:extLst>
      <p:ext uri="{BB962C8B-B14F-4D97-AF65-F5344CB8AC3E}">
        <p14:creationId xmlns:p14="http://schemas.microsoft.com/office/powerpoint/2010/main" val="20596952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rgbClr val="002060"/>
                </a:solidFill>
              </a:rPr>
              <a:t>Ekonomické</a:t>
            </a:r>
            <a:r>
              <a:rPr lang="cs-CZ" sz="2000" dirty="0">
                <a:solidFill>
                  <a:srgbClr val="002060"/>
                </a:solidFill>
              </a:rPr>
              <a:t> (kupní síla) - celosvětová a hospodářská krize, nezaměstnanost, disponibilní důchod, daňová politika, měnový kurz, zvětšuje se střední třída na celé planetě (táhnou změny).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Působením demografických a technologických změn – tlak na celoživotní vzdělávání – naprosto jiný ekonomický cyklus jedince.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Vznik nadnárodních korporací silnějších než státy.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Mění se pracovní morálka zaměstnanců – </a:t>
            </a:r>
            <a:r>
              <a:rPr lang="cs-CZ" sz="2000" dirty="0" err="1">
                <a:solidFill>
                  <a:srgbClr val="002060"/>
                </a:solidFill>
              </a:rPr>
              <a:t>mileniálové</a:t>
            </a:r>
            <a:r>
              <a:rPr lang="cs-CZ" sz="2000" dirty="0">
                <a:solidFill>
                  <a:srgbClr val="002060"/>
                </a:solidFill>
              </a:rPr>
              <a:t> mění firmy.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Sdílená ekonomika, informační ekonomika, ekonomika služeb.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To je obrovský tlak na změnu fungování státu, škol, nemocnic atd.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536504" cy="507703"/>
          </a:xfrm>
        </p:spPr>
        <p:txBody>
          <a:bodyPr/>
          <a:lstStyle/>
          <a:p>
            <a:r>
              <a:rPr lang="cs-CZ" dirty="0"/>
              <a:t>Trendy v makro prostředí (PEST)</a:t>
            </a:r>
          </a:p>
        </p:txBody>
      </p:sp>
    </p:spTree>
    <p:extLst>
      <p:ext uri="{BB962C8B-B14F-4D97-AF65-F5344CB8AC3E}">
        <p14:creationId xmlns:p14="http://schemas.microsoft.com/office/powerpoint/2010/main" val="25835864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rgbClr val="002060"/>
                </a:solidFill>
              </a:rPr>
              <a:t>Technologické</a:t>
            </a:r>
            <a:r>
              <a:rPr lang="cs-CZ" sz="2000" dirty="0">
                <a:solidFill>
                  <a:srgbClr val="002060"/>
                </a:solidFill>
              </a:rPr>
              <a:t> – 4. průmyslová </a:t>
            </a:r>
            <a:r>
              <a:rPr lang="cs-CZ" sz="2000" dirty="0">
                <a:solidFill>
                  <a:srgbClr val="002060"/>
                </a:solidFill>
                <a:hlinkClick r:id="rId3"/>
              </a:rPr>
              <a:t>revoluce</a:t>
            </a:r>
            <a:r>
              <a:rPr lang="cs-CZ" sz="2000" dirty="0">
                <a:solidFill>
                  <a:srgbClr val="002060"/>
                </a:solidFill>
              </a:rPr>
              <a:t>, zkracování životního cyklu, tlak na neustálé inovace.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„</a:t>
            </a:r>
            <a:r>
              <a:rPr lang="cs-CZ" sz="2000" dirty="0" err="1">
                <a:solidFill>
                  <a:srgbClr val="002060"/>
                </a:solidFill>
              </a:rPr>
              <a:t>Datafikace</a:t>
            </a:r>
            <a:r>
              <a:rPr lang="cs-CZ" sz="2000" dirty="0">
                <a:solidFill>
                  <a:srgbClr val="002060"/>
                </a:solidFill>
              </a:rPr>
              <a:t>“ všeho – vytváříme více a více dat při všech činnostech.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Internet věcí – vše je dnes chytré (a vytváří data).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Umělá inteligence – mění postupně celá odvětví. (např. </a:t>
            </a:r>
            <a:r>
              <a:rPr lang="cs-CZ" sz="2000" dirty="0" err="1">
                <a:solidFill>
                  <a:srgbClr val="002060"/>
                </a:solidFill>
              </a:rPr>
              <a:t>fake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>
                <a:solidFill>
                  <a:srgbClr val="002060"/>
                </a:solidFill>
                <a:hlinkClick r:id="rId4"/>
              </a:rPr>
              <a:t>videa</a:t>
            </a:r>
            <a:r>
              <a:rPr lang="cs-CZ" sz="2000" dirty="0">
                <a:solidFill>
                  <a:srgbClr val="002060"/>
                </a:solidFill>
              </a:rPr>
              <a:t>)</a:t>
            </a:r>
          </a:p>
          <a:p>
            <a:r>
              <a:rPr lang="cs-CZ" sz="2000" dirty="0">
                <a:solidFill>
                  <a:srgbClr val="002060"/>
                </a:solidFill>
              </a:rPr>
              <a:t>Sociální sítě, </a:t>
            </a:r>
            <a:r>
              <a:rPr lang="cs-CZ" sz="2000" dirty="0" err="1">
                <a:solidFill>
                  <a:srgbClr val="002060"/>
                </a:solidFill>
              </a:rPr>
              <a:t>smartfony</a:t>
            </a:r>
            <a:r>
              <a:rPr lang="cs-CZ" sz="2000" dirty="0">
                <a:solidFill>
                  <a:srgbClr val="002060"/>
                </a:solidFill>
              </a:rPr>
              <a:t>, internet, roboty – staré věci, ale mění se jejich využití s tím, jak se zlepšují (5G mobilní internet umožňuje operace po celé planetě – nepotřebuji tolik doktorů).</a:t>
            </a:r>
          </a:p>
          <a:p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536504" cy="507703"/>
          </a:xfrm>
        </p:spPr>
        <p:txBody>
          <a:bodyPr/>
          <a:lstStyle/>
          <a:p>
            <a:r>
              <a:rPr lang="cs-CZ" dirty="0"/>
              <a:t>Trendy v makro prostředí (PEST)</a:t>
            </a:r>
          </a:p>
        </p:txBody>
      </p:sp>
    </p:spTree>
    <p:extLst>
      <p:ext uri="{BB962C8B-B14F-4D97-AF65-F5344CB8AC3E}">
        <p14:creationId xmlns:p14="http://schemas.microsoft.com/office/powerpoint/2010/main" val="40828749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b="1" dirty="0" err="1">
                <a:solidFill>
                  <a:srgbClr val="002060"/>
                </a:solidFill>
              </a:rPr>
              <a:t>Socio</a:t>
            </a:r>
            <a:r>
              <a:rPr lang="cs-CZ" sz="2000" b="1" dirty="0">
                <a:solidFill>
                  <a:srgbClr val="002060"/>
                </a:solidFill>
              </a:rPr>
              <a:t>-kulturní </a:t>
            </a:r>
            <a:r>
              <a:rPr lang="cs-CZ" sz="2000" dirty="0">
                <a:solidFill>
                  <a:srgbClr val="002060"/>
                </a:solidFill>
              </a:rPr>
              <a:t>– s globalizací přišly univerzální globální zvyky (= jsme všichni stejní).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Sociální komunity – lidé mají větší sílu díky komunitám.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Život na dluh – stále se nebojíme půjčit si na cokoliv.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Bio životní styl – chceme vše čerstvé a bio.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Zdraví a krása – pečujeme o sebe a jsme ochotni za to zaplatit.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Emancipace žen.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Terorismus.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Vzdělání.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536504" cy="507703"/>
          </a:xfrm>
        </p:spPr>
        <p:txBody>
          <a:bodyPr/>
          <a:lstStyle/>
          <a:p>
            <a:r>
              <a:rPr lang="cs-CZ" dirty="0"/>
              <a:t>Trendy v makro prostředí (PEST)</a:t>
            </a:r>
          </a:p>
        </p:txBody>
      </p:sp>
    </p:spTree>
    <p:extLst>
      <p:ext uri="{BB962C8B-B14F-4D97-AF65-F5344CB8AC3E}">
        <p14:creationId xmlns:p14="http://schemas.microsoft.com/office/powerpoint/2010/main" val="16474113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rgbClr val="002060"/>
                </a:solidFill>
              </a:rPr>
              <a:t>Politicko-legislativní </a:t>
            </a:r>
            <a:r>
              <a:rPr lang="cs-CZ" sz="2000" dirty="0">
                <a:solidFill>
                  <a:srgbClr val="002060"/>
                </a:solidFill>
              </a:rPr>
              <a:t>– zeměmi zmítají extremistické strany, které lidé volí, aby dali najevo nesouhlas se starými pořádky – to vyvolává nestabilitu, protože máme pak každé 4/5 roky jiný směr.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EU právo ovlivňuje všechny EU země – snaha rebelovat (</a:t>
            </a:r>
            <a:r>
              <a:rPr lang="cs-CZ" sz="2000" dirty="0" err="1">
                <a:solidFill>
                  <a:srgbClr val="002060"/>
                </a:solidFill>
              </a:rPr>
              <a:t>Brexit</a:t>
            </a:r>
            <a:r>
              <a:rPr lang="cs-CZ" sz="2000" dirty="0">
                <a:solidFill>
                  <a:srgbClr val="002060"/>
                </a:solidFill>
              </a:rPr>
              <a:t>, </a:t>
            </a:r>
            <a:r>
              <a:rPr lang="cs-CZ" sz="2000" dirty="0" err="1">
                <a:solidFill>
                  <a:srgbClr val="002060"/>
                </a:solidFill>
              </a:rPr>
              <a:t>Czexit</a:t>
            </a:r>
            <a:r>
              <a:rPr lang="cs-CZ" sz="2000" dirty="0">
                <a:solidFill>
                  <a:srgbClr val="002060"/>
                </a:solidFill>
              </a:rPr>
              <a:t>).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Legislativa stále pomaleji reaguje na nové změny (Uber, AI).</a:t>
            </a:r>
          </a:p>
          <a:p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536504" cy="507703"/>
          </a:xfrm>
        </p:spPr>
        <p:txBody>
          <a:bodyPr/>
          <a:lstStyle/>
          <a:p>
            <a:r>
              <a:rPr lang="cs-CZ" dirty="0"/>
              <a:t>Trendy v makro prostředí (PEST)</a:t>
            </a:r>
          </a:p>
        </p:txBody>
      </p:sp>
    </p:spTree>
    <p:extLst>
      <p:ext uri="{BB962C8B-B14F-4D97-AF65-F5344CB8AC3E}">
        <p14:creationId xmlns:p14="http://schemas.microsoft.com/office/powerpoint/2010/main" val="7315897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rgbClr val="002060"/>
                </a:solidFill>
              </a:rPr>
              <a:t>Přírodní</a:t>
            </a:r>
            <a:r>
              <a:rPr lang="cs-CZ" sz="2000" dirty="0">
                <a:solidFill>
                  <a:srgbClr val="002060"/>
                </a:solidFill>
              </a:rPr>
              <a:t> – ekologie, ceny energií, klimatické změny.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Dochází nám voda, jídlo, dobrá půda.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536504" cy="507703"/>
          </a:xfrm>
        </p:spPr>
        <p:txBody>
          <a:bodyPr/>
          <a:lstStyle/>
          <a:p>
            <a:r>
              <a:rPr lang="cs-CZ" dirty="0"/>
              <a:t>Trendy v makro prostředí (PEST)</a:t>
            </a:r>
          </a:p>
        </p:txBody>
      </p:sp>
    </p:spTree>
    <p:extLst>
      <p:ext uri="{BB962C8B-B14F-4D97-AF65-F5344CB8AC3E}">
        <p14:creationId xmlns:p14="http://schemas.microsoft.com/office/powerpoint/2010/main" val="26003411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3269E5-8BAD-4674-AB12-A8C28EADF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Odkaz na videonahrávku semináře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B82ED52-A72F-4ED7-9B57-39DD9F7249C0}"/>
              </a:ext>
            </a:extLst>
          </p:cNvPr>
          <p:cNvSpPr txBox="1"/>
          <p:nvPr/>
        </p:nvSpPr>
        <p:spPr>
          <a:xfrm>
            <a:off x="251520" y="843558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https://ulozto.cz/tamhle/f0HceeXZpoln/name/Nahrano-10-3-2021-v-14-02-36</a:t>
            </a:r>
          </a:p>
        </p:txBody>
      </p:sp>
    </p:spTree>
    <p:extLst>
      <p:ext uri="{BB962C8B-B14F-4D97-AF65-F5344CB8AC3E}">
        <p14:creationId xmlns:p14="http://schemas.microsoft.com/office/powerpoint/2010/main" val="1519658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54187638-9096-4E3C-9E74-45805B4D9B40}"/>
              </a:ext>
            </a:extLst>
          </p:cNvPr>
          <p:cNvSpPr txBox="1"/>
          <p:nvPr/>
        </p:nvSpPr>
        <p:spPr>
          <a:xfrm>
            <a:off x="1871700" y="2067694"/>
            <a:ext cx="54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461046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Opakování</a:t>
            </a: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PEST analýza obecně.</a:t>
            </a: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Způsob provedení.</a:t>
            </a: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Jednotlivé prvky.</a:t>
            </a: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Trendy.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 semináře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07EAA7-7015-48C5-97F5-3940EEC40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13636678-EF2C-484B-8030-10F70D0FAC05}"/>
              </a:ext>
            </a:extLst>
          </p:cNvPr>
          <p:cNvSpPr txBox="1"/>
          <p:nvPr/>
        </p:nvSpPr>
        <p:spPr>
          <a:xfrm>
            <a:off x="467544" y="843558"/>
            <a:ext cx="7416824" cy="3730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2060"/>
                </a:solidFill>
              </a:rPr>
              <a:t>3 koncepce mezinárodního marketingu.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2060"/>
                </a:solidFill>
              </a:rPr>
              <a:t>Vývozní marketing,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2060"/>
                </a:solidFill>
              </a:rPr>
              <a:t>Globální marketing,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2060"/>
                </a:solidFill>
              </a:rPr>
              <a:t>Interkulturní marketing,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002060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2060"/>
                </a:solidFill>
              </a:rPr>
              <a:t>Motivy vstupu na zahraniční trhy.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2060"/>
                </a:solidFill>
              </a:rPr>
              <a:t>Aktivní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2060"/>
                </a:solidFill>
              </a:rPr>
              <a:t>Pasivní</a:t>
            </a:r>
          </a:p>
        </p:txBody>
      </p:sp>
    </p:spTree>
    <p:extLst>
      <p:ext uri="{BB962C8B-B14F-4D97-AF65-F5344CB8AC3E}">
        <p14:creationId xmlns:p14="http://schemas.microsoft.com/office/powerpoint/2010/main" val="43391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Řada analýz – analýza mezinárodního makroprostředí – PEST. </a:t>
            </a:r>
          </a:p>
          <a:p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Politické a právní – snadno dostupné analýzy, potřebuji specialistu.</a:t>
            </a: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Ekonomické – analýzy provádí mnoho veřejných institucí.</a:t>
            </a: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Sociálně-kulturní – trend zkoumat, ale není jednotnost, potřebuji specialistu.</a:t>
            </a: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Technologické – snadno dostupné analýzy, potřebuji specialistu?</a:t>
            </a:r>
          </a:p>
          <a:p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PEST – jen marketing (STEER neboli </a:t>
            </a:r>
            <a:r>
              <a:rPr 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Socio-cultural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Technological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Ecological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Regulatory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factors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00800" cy="507703"/>
          </a:xfrm>
        </p:spPr>
        <p:txBody>
          <a:bodyPr/>
          <a:lstStyle/>
          <a:p>
            <a:r>
              <a:rPr lang="cs-CZ" dirty="0"/>
              <a:t>Mezinárodní makroprostředí – PEST analýza</a:t>
            </a:r>
          </a:p>
        </p:txBody>
      </p:sp>
    </p:spTree>
    <p:extLst>
      <p:ext uri="{BB962C8B-B14F-4D97-AF65-F5344CB8AC3E}">
        <p14:creationId xmlns:p14="http://schemas.microsoft.com/office/powerpoint/2010/main" val="2680901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002060"/>
                </a:solidFill>
              </a:rPr>
              <a:t>Zajímají mě tři roviny z pohledu času:</a:t>
            </a:r>
          </a:p>
          <a:p>
            <a:pPr lvl="1"/>
            <a:r>
              <a:rPr lang="cs-CZ" dirty="0">
                <a:solidFill>
                  <a:srgbClr val="002060"/>
                </a:solidFill>
              </a:rPr>
              <a:t>Současný stav.</a:t>
            </a:r>
          </a:p>
          <a:p>
            <a:pPr lvl="1"/>
            <a:r>
              <a:rPr lang="cs-CZ" dirty="0">
                <a:solidFill>
                  <a:srgbClr val="002060"/>
                </a:solidFill>
              </a:rPr>
              <a:t>Jak jsem se do toho stavu dostal – historický vývoj.</a:t>
            </a:r>
          </a:p>
          <a:p>
            <a:pPr lvl="1"/>
            <a:r>
              <a:rPr lang="cs-CZ" dirty="0">
                <a:solidFill>
                  <a:srgbClr val="002060"/>
                </a:solidFill>
              </a:rPr>
              <a:t>Kam to povede do budoucna – budoucí vývoj – prognózy. </a:t>
            </a:r>
          </a:p>
          <a:p>
            <a:r>
              <a:rPr lang="cs-CZ" dirty="0">
                <a:solidFill>
                  <a:srgbClr val="002060"/>
                </a:solidFill>
              </a:rPr>
              <a:t>Délka vývoje se bude lišit podle odvětví a produktu – mohou to být dekády (50 let), mohou to být roky (8 let), mohou to být ale měsíce (7 měsíců), podle rychlosti změn ve zvoleném odvětví.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PEST v čase</a:t>
            </a:r>
          </a:p>
        </p:txBody>
      </p:sp>
    </p:spTree>
    <p:extLst>
      <p:ext uri="{BB962C8B-B14F-4D97-AF65-F5344CB8AC3E}">
        <p14:creationId xmlns:p14="http://schemas.microsoft.com/office/powerpoint/2010/main" val="1333070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politicko-legislativní faktory mě zajímají v rámci </a:t>
            </a:r>
            <a:r>
              <a:rPr 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PESTky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jsou podle vás současné trendy?</a:t>
            </a:r>
            <a:b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trendy nás čekají v budoucnu?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96544" cy="507703"/>
          </a:xfrm>
        </p:spPr>
        <p:txBody>
          <a:bodyPr/>
          <a:lstStyle/>
          <a:p>
            <a:r>
              <a:rPr lang="cs-CZ" dirty="0"/>
              <a:t>Politicko-legislativní prostředí</a:t>
            </a:r>
          </a:p>
        </p:txBody>
      </p:sp>
      <p:pic>
        <p:nvPicPr>
          <p:cNvPr id="4" name="Picture 2" descr="C:\Users\Admin\AppData\Local\Microsoft\Windows\Temporary Internet Files\Content.IE5\9N6UD5I0\MCj04344110000[1].wmf">
            <a:extLst>
              <a:ext uri="{FF2B5EF4-FFF2-40B4-BE49-F238E27FC236}">
                <a16:creationId xmlns:a16="http://schemas.microsoft.com/office/drawing/2014/main" id="{E3FF49FE-6A8D-45AE-B598-936E147930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5552" y="1707654"/>
            <a:ext cx="2705968" cy="3044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2995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ekonomické faktory mě zajímají v rámci </a:t>
            </a:r>
            <a:r>
              <a:rPr 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PESTky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jsou podle vás současné trendy?</a:t>
            </a:r>
            <a:b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trendy nás čekají v budoucnu?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Ekonomické prostředí</a:t>
            </a:r>
          </a:p>
        </p:txBody>
      </p:sp>
      <p:pic>
        <p:nvPicPr>
          <p:cNvPr id="4" name="Picture 2" descr="C:\Users\Admin\AppData\Local\Microsoft\Windows\Temporary Internet Files\Content.IE5\SEY1VM16\MCj04344030000[1].wmf">
            <a:extLst>
              <a:ext uri="{FF2B5EF4-FFF2-40B4-BE49-F238E27FC236}">
                <a16:creationId xmlns:a16="http://schemas.microsoft.com/office/drawing/2014/main" id="{A61675E7-F760-445B-896D-76E098282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707654"/>
            <a:ext cx="2160240" cy="302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1594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</a:t>
            </a:r>
            <a:r>
              <a:rPr 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socio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-kulturní faktory mě zajímají v rámci </a:t>
            </a:r>
            <a:r>
              <a:rPr 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PESTky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jsou podle vás současné trendy?</a:t>
            </a:r>
            <a:b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trendy nás čekají v budoucnu?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Socio</a:t>
            </a:r>
            <a:r>
              <a:rPr lang="cs-CZ" dirty="0"/>
              <a:t>-kulturní prostředí</a:t>
            </a:r>
          </a:p>
        </p:txBody>
      </p:sp>
      <p:pic>
        <p:nvPicPr>
          <p:cNvPr id="4" name="Picture 2" descr="C:\Users\Admin\AppData\Local\Microsoft\Windows\Temporary Internet Files\Content.IE5\SEY1VM16\MCj04344030000[1].wmf">
            <a:extLst>
              <a:ext uri="{FF2B5EF4-FFF2-40B4-BE49-F238E27FC236}">
                <a16:creationId xmlns:a16="http://schemas.microsoft.com/office/drawing/2014/main" id="{C2280D8A-F9CD-4B00-B58D-A202E3AF4C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1753" y="1635646"/>
            <a:ext cx="2214166" cy="3101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7890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technologické faktory mě zajímají v rámci </a:t>
            </a:r>
            <a:r>
              <a:rPr 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PESTky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jsou podle vás současné trendy?</a:t>
            </a:r>
            <a:b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trendy nás čekají v budoucnu?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96544" cy="507703"/>
          </a:xfrm>
        </p:spPr>
        <p:txBody>
          <a:bodyPr/>
          <a:lstStyle/>
          <a:p>
            <a:r>
              <a:rPr lang="cs-CZ" dirty="0"/>
              <a:t>Technologické prostředí</a:t>
            </a:r>
          </a:p>
        </p:txBody>
      </p:sp>
      <p:pic>
        <p:nvPicPr>
          <p:cNvPr id="4" name="Picture 2" descr="C:\Users\Admin\AppData\Local\Microsoft\Windows\Temporary Internet Files\Content.IE5\9N6UD5I0\MCj04344110000[1].wmf">
            <a:extLst>
              <a:ext uri="{FF2B5EF4-FFF2-40B4-BE49-F238E27FC236}">
                <a16:creationId xmlns:a16="http://schemas.microsoft.com/office/drawing/2014/main" id="{E3FF49FE-6A8D-45AE-B598-936E147930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5552" y="1707654"/>
            <a:ext cx="2705968" cy="3044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4951014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2433</TotalTime>
  <Words>791</Words>
  <Application>Microsoft Office PowerPoint</Application>
  <PresentationFormat>Předvádění na obrazovce (16:9)</PresentationFormat>
  <Paragraphs>105</Paragraphs>
  <Slides>17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SLU</vt:lpstr>
      <vt:lpstr>Mezinárodní marketing  PEST</vt:lpstr>
      <vt:lpstr>Obsah semináře</vt:lpstr>
      <vt:lpstr>Opakování</vt:lpstr>
      <vt:lpstr>Mezinárodní makroprostředí – PEST analýza</vt:lpstr>
      <vt:lpstr>PEST v čase</vt:lpstr>
      <vt:lpstr>Politicko-legislativní prostředí</vt:lpstr>
      <vt:lpstr>Ekonomické prostředí</vt:lpstr>
      <vt:lpstr>Socio-kulturní prostředí</vt:lpstr>
      <vt:lpstr>Technologické prostředí</vt:lpstr>
      <vt:lpstr>Trendy v makro prostředí (PEST)</vt:lpstr>
      <vt:lpstr>Trendy v makro prostředí (PEST)</vt:lpstr>
      <vt:lpstr>Trendy v makro prostředí (PEST)</vt:lpstr>
      <vt:lpstr>Trendy v makro prostředí (PEST)</vt:lpstr>
      <vt:lpstr>Trendy v makro prostředí (PEST)</vt:lpstr>
      <vt:lpstr>Trendy v makro prostředí (PEST)</vt:lpstr>
      <vt:lpstr>Odkaz na videonahrávku semináře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Lukon Mik</cp:lastModifiedBy>
  <cp:revision>52</cp:revision>
  <dcterms:created xsi:type="dcterms:W3CDTF">2016-07-06T15:42:34Z</dcterms:created>
  <dcterms:modified xsi:type="dcterms:W3CDTF">2021-03-10T13:05:39Z</dcterms:modified>
</cp:coreProperties>
</file>