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307" r:id="rId9"/>
    <p:sldId id="263" r:id="rId10"/>
    <p:sldId id="308" r:id="rId11"/>
    <p:sldId id="309" r:id="rId12"/>
    <p:sldId id="310" r:id="rId13"/>
    <p:sldId id="311" r:id="rId14"/>
    <p:sldId id="312" r:id="rId15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816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16.03.2021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7357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43596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92026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37870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35425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68147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4468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58549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16620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46561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3305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marketing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Socio</a:t>
            </a: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-kulturní prostředí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Ondřej Mikšík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328592" cy="507703"/>
          </a:xfrm>
        </p:spPr>
        <p:txBody>
          <a:bodyPr/>
          <a:lstStyle/>
          <a:p>
            <a:r>
              <a:rPr lang="cs-CZ" dirty="0"/>
              <a:t>Vliv náboženství na marketing</a:t>
            </a:r>
          </a:p>
        </p:txBody>
      </p:sp>
      <p:pic>
        <p:nvPicPr>
          <p:cNvPr id="4" name="Picture 2" descr="C:\Users\Admin\AppData\Local\Microsoft\Windows\Temporary Internet Files\Content.IE5\SEY1VM16\MCj04344030000[1].wmf">
            <a:extLst>
              <a:ext uri="{FF2B5EF4-FFF2-40B4-BE49-F238E27FC236}">
                <a16:creationId xmlns:a16="http://schemas.microsoft.com/office/drawing/2014/main" id="{A61675E7-F760-445B-896D-76E098282B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5876" y="1275606"/>
            <a:ext cx="2160240" cy="302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44128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896544" cy="507703"/>
          </a:xfrm>
        </p:spPr>
        <p:txBody>
          <a:bodyPr/>
          <a:lstStyle/>
          <a:p>
            <a:r>
              <a:rPr lang="cs-CZ" dirty="0"/>
              <a:t>Vliv systému vzdělávání na marketing</a:t>
            </a:r>
          </a:p>
        </p:txBody>
      </p:sp>
      <p:pic>
        <p:nvPicPr>
          <p:cNvPr id="4" name="Picture 2" descr="C:\Users\Admin\AppData\Local\Microsoft\Windows\Temporary Internet Files\Content.IE5\9N6UD5I0\MCj04344110000[1].wmf">
            <a:extLst>
              <a:ext uri="{FF2B5EF4-FFF2-40B4-BE49-F238E27FC236}">
                <a16:creationId xmlns:a16="http://schemas.microsoft.com/office/drawing/2014/main" id="{E3FF49FE-6A8D-45AE-B598-936E147930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242523"/>
            <a:ext cx="2705968" cy="3044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11349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dirty="0"/>
              <a:t>Vliv estetiky a umění na marketing</a:t>
            </a:r>
          </a:p>
        </p:txBody>
      </p:sp>
      <p:pic>
        <p:nvPicPr>
          <p:cNvPr id="4" name="Picture 2" descr="C:\Users\Admin\AppData\Local\Microsoft\Windows\Temporary Internet Files\Content.IE5\SEY1VM16\MCj04344030000[1].wmf">
            <a:extLst>
              <a:ext uri="{FF2B5EF4-FFF2-40B4-BE49-F238E27FC236}">
                <a16:creationId xmlns:a16="http://schemas.microsoft.com/office/drawing/2014/main" id="{A61675E7-F760-445B-896D-76E098282B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5876" y="1275606"/>
            <a:ext cx="2160240" cy="302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74704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896544" cy="507703"/>
          </a:xfrm>
        </p:spPr>
        <p:txBody>
          <a:bodyPr/>
          <a:lstStyle/>
          <a:p>
            <a:r>
              <a:rPr lang="cs-CZ" dirty="0"/>
              <a:t>Vliv hodnot a názorů na marketing</a:t>
            </a:r>
          </a:p>
        </p:txBody>
      </p:sp>
      <p:pic>
        <p:nvPicPr>
          <p:cNvPr id="4" name="Picture 2" descr="C:\Users\Admin\AppData\Local\Microsoft\Windows\Temporary Internet Files\Content.IE5\9N6UD5I0\MCj04344110000[1].wmf">
            <a:extLst>
              <a:ext uri="{FF2B5EF4-FFF2-40B4-BE49-F238E27FC236}">
                <a16:creationId xmlns:a16="http://schemas.microsoft.com/office/drawing/2014/main" id="{E3FF49FE-6A8D-45AE-B598-936E147930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242523"/>
            <a:ext cx="2705968" cy="3044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84188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B4D8BA1E-3A8E-4C0C-9A01-DB5ABD3FEF70}"/>
              </a:ext>
            </a:extLst>
          </p:cNvPr>
          <p:cNvSpPr txBox="1"/>
          <p:nvPr/>
        </p:nvSpPr>
        <p:spPr>
          <a:xfrm>
            <a:off x="2267744" y="2067694"/>
            <a:ext cx="4608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/>
              <a:t>Děkuji za pozornost </a:t>
            </a:r>
            <a:r>
              <a:rPr lang="cs-CZ" sz="2800" dirty="0">
                <a:sym typeface="Wingdings" panose="05000000000000000000" pitchFamily="2" charset="2"/>
              </a:rPr>
              <a:t> 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400570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PEST analýza.</a:t>
            </a:r>
          </a:p>
          <a:p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Sociálně-kulturní prostředí.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Obsah semináře</a:t>
            </a: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Řada analýz – analýza mezinárodního makroprostředí – PEST. </a:t>
            </a:r>
          </a:p>
          <a:p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Politické a právní – snadno dostupné analýzy, potřebuji specialistu.</a:t>
            </a:r>
          </a:p>
          <a:p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Ekonomické – analýzy provádí mnoho veřejných institucí.</a:t>
            </a:r>
          </a:p>
          <a:p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Sociálně-kulturní – trend zkoumat, ale není jednotnost, potřebuji specialistu.</a:t>
            </a:r>
          </a:p>
          <a:p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Technologické – snadno dostupné analýzy, potřebuji specialistu?</a:t>
            </a:r>
          </a:p>
          <a:p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PEST – jen marketing (STEER neboli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Socio-cultural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Technological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Ecological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Regulatory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factors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200800" cy="507703"/>
          </a:xfrm>
        </p:spPr>
        <p:txBody>
          <a:bodyPr/>
          <a:lstStyle/>
          <a:p>
            <a:r>
              <a:rPr lang="cs-CZ" dirty="0"/>
              <a:t>Mezinárodní makroprostředí – PEST analýza</a:t>
            </a:r>
          </a:p>
        </p:txBody>
      </p:sp>
    </p:spTree>
    <p:extLst>
      <p:ext uri="{BB962C8B-B14F-4D97-AF65-F5344CB8AC3E}">
        <p14:creationId xmlns:p14="http://schemas.microsoft.com/office/powerpoint/2010/main" val="2680901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solidFill>
                  <a:srgbClr val="002060"/>
                </a:solidFill>
              </a:rPr>
              <a:t>Kultura – identita lidí, která vytváří vzor vztahů a chování ve společnosti.</a:t>
            </a:r>
          </a:p>
          <a:p>
            <a:r>
              <a:rPr lang="cs-CZ" dirty="0">
                <a:solidFill>
                  <a:srgbClr val="002060"/>
                </a:solidFill>
              </a:rPr>
              <a:t>Kultura se mění pomalu – ovlivňuje naše chování a vnímání, objektivně platné věci negujeme vůči subjektivním. </a:t>
            </a:r>
          </a:p>
          <a:p>
            <a:r>
              <a:rPr lang="cs-CZ" i="1" dirty="0">
                <a:solidFill>
                  <a:srgbClr val="002060"/>
                </a:solidFill>
              </a:rPr>
              <a:t>Uznávané hodnoty, potřeby a přání, které jsou základem spotřebního chování, jsou svázány s kulturou, ve které jsme vyrostli a ve které žijeme. Vliv referenčních skupin, názorové vůdcovství, vztah k inovacím a nákupu nových produktů, to co příslušný produkt v určité zemi symbolizuje či jaké může vyvolávat pocity, je svázáno s příslušnou kulturou</a:t>
            </a:r>
            <a:r>
              <a:rPr lang="cs-CZ" dirty="0">
                <a:solidFill>
                  <a:srgbClr val="002060"/>
                </a:solidFill>
              </a:rPr>
              <a:t>.“ (Světlík, 2003, s. 111)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Sociálně-kulturní prostředí</a:t>
            </a:r>
          </a:p>
        </p:txBody>
      </p:sp>
    </p:spTree>
    <p:extLst>
      <p:ext uri="{BB962C8B-B14F-4D97-AF65-F5344CB8AC3E}">
        <p14:creationId xmlns:p14="http://schemas.microsoft.com/office/powerpoint/2010/main" val="1333070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Rysy kultury</a:t>
            </a:r>
          </a:p>
        </p:txBody>
      </p:sp>
      <p:pic>
        <p:nvPicPr>
          <p:cNvPr id="4" name="Picture 2" descr="C:\Users\Admin\AppData\Local\Microsoft\Windows\Temporary Internet Files\Content.IE5\SEY1VM16\MCj04344030000[1].wmf">
            <a:extLst>
              <a:ext uri="{FF2B5EF4-FFF2-40B4-BE49-F238E27FC236}">
                <a16:creationId xmlns:a16="http://schemas.microsoft.com/office/drawing/2014/main" id="{A61675E7-F760-445B-896D-76E098282B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5876" y="1275606"/>
            <a:ext cx="2160240" cy="302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15941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896544" cy="507703"/>
          </a:xfrm>
        </p:spPr>
        <p:txBody>
          <a:bodyPr/>
          <a:lstStyle/>
          <a:p>
            <a:r>
              <a:rPr lang="cs-CZ" dirty="0"/>
              <a:t>Sub-kultura</a:t>
            </a:r>
          </a:p>
        </p:txBody>
      </p:sp>
      <p:pic>
        <p:nvPicPr>
          <p:cNvPr id="4" name="Picture 2" descr="C:\Users\Admin\AppData\Local\Microsoft\Windows\Temporary Internet Files\Content.IE5\9N6UD5I0\MCj04344110000[1].wmf">
            <a:extLst>
              <a:ext uri="{FF2B5EF4-FFF2-40B4-BE49-F238E27FC236}">
                <a16:creationId xmlns:a16="http://schemas.microsoft.com/office/drawing/2014/main" id="{E3FF49FE-6A8D-45AE-B598-936E147930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242523"/>
            <a:ext cx="2705968" cy="3044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2995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752528" cy="507703"/>
          </a:xfrm>
        </p:spPr>
        <p:txBody>
          <a:bodyPr/>
          <a:lstStyle/>
          <a:p>
            <a:r>
              <a:rPr lang="cs-CZ" dirty="0"/>
              <a:t>Globalizace vs. etnocentrismus</a:t>
            </a:r>
          </a:p>
        </p:txBody>
      </p:sp>
      <p:pic>
        <p:nvPicPr>
          <p:cNvPr id="4" name="Picture 2" descr="C:\Users\Admin\AppData\Local\Microsoft\Windows\Temporary Internet Files\Content.IE5\SEY1VM16\MCj04344030000[1].wmf">
            <a:extLst>
              <a:ext uri="{FF2B5EF4-FFF2-40B4-BE49-F238E27FC236}">
                <a16:creationId xmlns:a16="http://schemas.microsoft.com/office/drawing/2014/main" id="{C2280D8A-F9CD-4B00-B58D-A202E3AF4C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242523"/>
            <a:ext cx="2214166" cy="3101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78905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002060"/>
                </a:solidFill>
              </a:rPr>
              <a:t>Jazyk</a:t>
            </a:r>
          </a:p>
          <a:p>
            <a:r>
              <a:rPr lang="cs-CZ" sz="2400" dirty="0">
                <a:solidFill>
                  <a:srgbClr val="002060"/>
                </a:solidFill>
              </a:rPr>
              <a:t>Náboženství</a:t>
            </a:r>
          </a:p>
          <a:p>
            <a:r>
              <a:rPr lang="cs-CZ" sz="2400" dirty="0">
                <a:solidFill>
                  <a:srgbClr val="002060"/>
                </a:solidFill>
              </a:rPr>
              <a:t>Vzdělání</a:t>
            </a:r>
          </a:p>
          <a:p>
            <a:r>
              <a:rPr lang="cs-CZ" sz="2400" dirty="0">
                <a:solidFill>
                  <a:srgbClr val="002060"/>
                </a:solidFill>
              </a:rPr>
              <a:t>Estetika a umění</a:t>
            </a:r>
          </a:p>
          <a:p>
            <a:r>
              <a:rPr lang="cs-CZ" sz="2400" dirty="0">
                <a:solidFill>
                  <a:srgbClr val="002060"/>
                </a:solidFill>
              </a:rPr>
              <a:t>Hodnoty a názory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200800" cy="507703"/>
          </a:xfrm>
        </p:spPr>
        <p:txBody>
          <a:bodyPr/>
          <a:lstStyle/>
          <a:p>
            <a:r>
              <a:rPr lang="cs-CZ" dirty="0" err="1"/>
              <a:t>Socio</a:t>
            </a:r>
            <a:r>
              <a:rPr lang="cs-CZ" dirty="0"/>
              <a:t>-kulturní faktory ovlivňující marketing v zahraničí</a:t>
            </a:r>
          </a:p>
        </p:txBody>
      </p:sp>
    </p:spTree>
    <p:extLst>
      <p:ext uri="{BB962C8B-B14F-4D97-AF65-F5344CB8AC3E}">
        <p14:creationId xmlns:p14="http://schemas.microsoft.com/office/powerpoint/2010/main" val="20596952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896544" cy="507703"/>
          </a:xfrm>
        </p:spPr>
        <p:txBody>
          <a:bodyPr/>
          <a:lstStyle/>
          <a:p>
            <a:r>
              <a:rPr lang="cs-CZ" dirty="0"/>
              <a:t>Jazykové rozdíly</a:t>
            </a:r>
          </a:p>
        </p:txBody>
      </p:sp>
      <p:pic>
        <p:nvPicPr>
          <p:cNvPr id="4" name="Picture 2" descr="C:\Users\Admin\AppData\Local\Microsoft\Windows\Temporary Internet Files\Content.IE5\9N6UD5I0\MCj04344110000[1].wmf">
            <a:extLst>
              <a:ext uri="{FF2B5EF4-FFF2-40B4-BE49-F238E27FC236}">
                <a16:creationId xmlns:a16="http://schemas.microsoft.com/office/drawing/2014/main" id="{E3FF49FE-6A8D-45AE-B598-936E147930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239788"/>
            <a:ext cx="2705968" cy="3044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4951014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2355</TotalTime>
  <Words>269</Words>
  <Application>Microsoft Office PowerPoint</Application>
  <PresentationFormat>Předvádění na obrazovce (16:9)</PresentationFormat>
  <Paragraphs>58</Paragraphs>
  <Slides>14</Slides>
  <Notes>12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SLU</vt:lpstr>
      <vt:lpstr>Mezinárodní marketing  Socio-kulturní prostředí</vt:lpstr>
      <vt:lpstr>Obsah semináře</vt:lpstr>
      <vt:lpstr>Mezinárodní makroprostředí – PEST analýza</vt:lpstr>
      <vt:lpstr>Sociálně-kulturní prostředí</vt:lpstr>
      <vt:lpstr>Rysy kultury</vt:lpstr>
      <vt:lpstr>Sub-kultura</vt:lpstr>
      <vt:lpstr>Globalizace vs. etnocentrismus</vt:lpstr>
      <vt:lpstr>Socio-kulturní faktory ovlivňující marketing v zahraničí</vt:lpstr>
      <vt:lpstr>Jazykové rozdíly</vt:lpstr>
      <vt:lpstr>Vliv náboženství na marketing</vt:lpstr>
      <vt:lpstr>Vliv systému vzdělávání na marketing</vt:lpstr>
      <vt:lpstr>Vliv estetiky a umění na marketing</vt:lpstr>
      <vt:lpstr>Vliv hodnot a názorů na marketing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Lukon Mik</cp:lastModifiedBy>
  <cp:revision>47</cp:revision>
  <dcterms:created xsi:type="dcterms:W3CDTF">2016-07-06T15:42:34Z</dcterms:created>
  <dcterms:modified xsi:type="dcterms:W3CDTF">2021-03-16T11:30:23Z</dcterms:modified>
</cp:coreProperties>
</file>