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81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19.04.2021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25170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0120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8393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542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814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5584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72151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21487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58544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974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marketing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komunikační politika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Ondřej Mikšík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112568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002060"/>
                </a:solidFill>
              </a:rPr>
              <a:t>Charakteristika.</a:t>
            </a:r>
          </a:p>
          <a:p>
            <a:r>
              <a:rPr lang="cs-CZ" dirty="0">
                <a:solidFill>
                  <a:srgbClr val="002060"/>
                </a:solidFill>
              </a:rPr>
              <a:t>Typy? Jak dělám?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dirty="0"/>
              <a:t>Osobní prodej</a:t>
            </a:r>
          </a:p>
        </p:txBody>
      </p:sp>
      <p:pic>
        <p:nvPicPr>
          <p:cNvPr id="4" name="Picture 2" descr="C:\Users\Admin\AppData\Local\Microsoft\Windows\Temporary Internet Files\Content.IE5\9N6UD5I0\MCj0434411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247388"/>
            <a:ext cx="2781300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3429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24536" cy="507703"/>
          </a:xfrm>
        </p:spPr>
        <p:txBody>
          <a:bodyPr/>
          <a:lstStyle/>
          <a:p>
            <a:r>
              <a:rPr lang="cs-CZ" dirty="0"/>
              <a:t>Public relations</a:t>
            </a:r>
          </a:p>
        </p:txBody>
      </p:sp>
      <p:pic>
        <p:nvPicPr>
          <p:cNvPr id="4" name="Picture 2" descr="C:\Users\Admin\AppData\Local\Microsoft\Windows\Temporary Internet Files\Content.IE5\SEY1VM16\MCj04344030000[1].wmf">
            <a:extLst>
              <a:ext uri="{FF2B5EF4-FFF2-40B4-BE49-F238E27FC236}">
                <a16:creationId xmlns:a16="http://schemas.microsoft.com/office/drawing/2014/main" id="{A61675E7-F760-445B-896D-76E098282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240164"/>
            <a:ext cx="2160240" cy="302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987574"/>
            <a:ext cx="4680520" cy="331438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002060"/>
                </a:solidFill>
              </a:rPr>
              <a:t>Charakteristika.</a:t>
            </a:r>
          </a:p>
          <a:p>
            <a:r>
              <a:rPr lang="cs-CZ" dirty="0">
                <a:solidFill>
                  <a:srgbClr val="002060"/>
                </a:solidFill>
              </a:rPr>
              <a:t>Typy? Publicita? Úkoly? Podniková image?</a:t>
            </a:r>
          </a:p>
        </p:txBody>
      </p:sp>
    </p:spTree>
    <p:extLst>
      <p:ext uri="{BB962C8B-B14F-4D97-AF65-F5344CB8AC3E}">
        <p14:creationId xmlns:p14="http://schemas.microsoft.com/office/powerpoint/2010/main" val="3751564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112568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002060"/>
                </a:solidFill>
              </a:rPr>
              <a:t>Charakteristika.</a:t>
            </a:r>
          </a:p>
          <a:p>
            <a:r>
              <a:rPr lang="cs-CZ" dirty="0">
                <a:solidFill>
                  <a:srgbClr val="002060"/>
                </a:solidFill>
              </a:rPr>
              <a:t>Typy? Média a nástroje?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dirty="0"/>
              <a:t>Přímý marketing</a:t>
            </a:r>
          </a:p>
        </p:txBody>
      </p:sp>
      <p:pic>
        <p:nvPicPr>
          <p:cNvPr id="4" name="Picture 2" descr="C:\Users\Admin\AppData\Local\Microsoft\Windows\Temporary Internet Files\Content.IE5\9N6UD5I0\MCj0434411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247388"/>
            <a:ext cx="2781300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9018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DD3C4796-E089-455B-8092-E9812289F1CA}"/>
              </a:ext>
            </a:extLst>
          </p:cNvPr>
          <p:cNvSpPr txBox="1"/>
          <p:nvPr/>
        </p:nvSpPr>
        <p:spPr>
          <a:xfrm>
            <a:off x="2987824" y="1923678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Děkuji za pozornost </a:t>
            </a:r>
            <a:r>
              <a:rPr lang="cs-CZ" sz="2400" dirty="0">
                <a:sym typeface="Wingdings" panose="05000000000000000000" pitchFamily="2" charset="2"/>
              </a:rPr>
              <a:t>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47132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002060"/>
                </a:solidFill>
              </a:rPr>
              <a:t>1 Mezinárodní marketingová komunikace - definice.</a:t>
            </a:r>
          </a:p>
          <a:p>
            <a:endParaRPr lang="cs-CZ" sz="2400" dirty="0">
              <a:solidFill>
                <a:srgbClr val="002060"/>
              </a:solidFill>
            </a:endParaRPr>
          </a:p>
          <a:p>
            <a:r>
              <a:rPr lang="cs-CZ" sz="2400" dirty="0">
                <a:solidFill>
                  <a:srgbClr val="002060"/>
                </a:solidFill>
              </a:rPr>
              <a:t>2 Tvorba kampaně, strategie.</a:t>
            </a:r>
          </a:p>
          <a:p>
            <a:endParaRPr lang="cs-CZ" sz="2400" dirty="0">
              <a:solidFill>
                <a:srgbClr val="002060"/>
              </a:solidFill>
            </a:endParaRPr>
          </a:p>
          <a:p>
            <a:r>
              <a:rPr lang="cs-CZ" sz="2400" dirty="0">
                <a:solidFill>
                  <a:srgbClr val="002060"/>
                </a:solidFill>
              </a:rPr>
              <a:t>3 MKM prvky.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 semináře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112568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>
                <a:solidFill>
                  <a:srgbClr val="002060"/>
                </a:solidFill>
              </a:rPr>
              <a:t>Co to je?</a:t>
            </a:r>
          </a:p>
          <a:p>
            <a:r>
              <a:rPr lang="pl-PL" dirty="0">
                <a:solidFill>
                  <a:srgbClr val="002060"/>
                </a:solidFill>
              </a:rPr>
              <a:t>Širší a užší pojetí?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dirty="0"/>
              <a:t>1. Definování marketingové komunikace</a:t>
            </a:r>
          </a:p>
        </p:txBody>
      </p:sp>
      <p:pic>
        <p:nvPicPr>
          <p:cNvPr id="4" name="Picture 2" descr="C:\Users\Admin\AppData\Local\Microsoft\Windows\Temporary Internet Files\Content.IE5\9N6UD5I0\MCj0434411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247388"/>
            <a:ext cx="2781300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4271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336704" cy="507703"/>
          </a:xfrm>
        </p:spPr>
        <p:txBody>
          <a:bodyPr/>
          <a:lstStyle/>
          <a:p>
            <a:r>
              <a:rPr lang="cs-CZ" dirty="0"/>
              <a:t>Kybernetický model komunikace</a:t>
            </a:r>
          </a:p>
        </p:txBody>
      </p:sp>
      <p:grpSp>
        <p:nvGrpSpPr>
          <p:cNvPr id="4" name="Group 60"/>
          <p:cNvGrpSpPr>
            <a:grpSpLocks noChangeAspect="1"/>
          </p:cNvGrpSpPr>
          <p:nvPr/>
        </p:nvGrpSpPr>
        <p:grpSpPr bwMode="auto">
          <a:xfrm>
            <a:off x="611560" y="915566"/>
            <a:ext cx="7848600" cy="3778349"/>
            <a:chOff x="2198" y="4433"/>
            <a:chExt cx="7200" cy="4320"/>
          </a:xfrm>
        </p:grpSpPr>
        <p:sp>
          <p:nvSpPr>
            <p:cNvPr id="5" name="AutoShape 61"/>
            <p:cNvSpPr>
              <a:spLocks noChangeAspect="1" noChangeArrowheads="1"/>
            </p:cNvSpPr>
            <p:nvPr/>
          </p:nvSpPr>
          <p:spPr bwMode="auto">
            <a:xfrm>
              <a:off x="2198" y="4433"/>
              <a:ext cx="720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/>
            </a:p>
          </p:txBody>
        </p:sp>
        <p:sp>
          <p:nvSpPr>
            <p:cNvPr id="7" name="Rectangle 62"/>
            <p:cNvSpPr>
              <a:spLocks noChangeArrowheads="1"/>
            </p:cNvSpPr>
            <p:nvPr/>
          </p:nvSpPr>
          <p:spPr bwMode="auto">
            <a:xfrm>
              <a:off x="3494" y="5153"/>
              <a:ext cx="1296" cy="86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ts val="1200"/>
                </a:spcBef>
                <a:buClrTx/>
                <a:buSzTx/>
                <a:buFontTx/>
                <a:buNone/>
              </a:pPr>
              <a:r>
                <a:rPr lang="cs-CZ" altLang="cs-CZ" sz="1600" b="1"/>
                <a:t>zakódování</a:t>
              </a:r>
            </a:p>
          </p:txBody>
        </p:sp>
        <p:sp>
          <p:nvSpPr>
            <p:cNvPr id="8" name="Rectangle 63"/>
            <p:cNvSpPr>
              <a:spLocks noChangeArrowheads="1"/>
            </p:cNvSpPr>
            <p:nvPr/>
          </p:nvSpPr>
          <p:spPr bwMode="auto">
            <a:xfrm>
              <a:off x="5222" y="5153"/>
              <a:ext cx="1296" cy="86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ts val="600"/>
                </a:spcBef>
                <a:buClrTx/>
                <a:buSzTx/>
                <a:buFontTx/>
                <a:buNone/>
              </a:pPr>
              <a:r>
                <a:rPr lang="cs-CZ" altLang="cs-CZ" sz="1600" b="1"/>
                <a:t>přenos médiem</a:t>
              </a:r>
            </a:p>
          </p:txBody>
        </p:sp>
        <p:sp>
          <p:nvSpPr>
            <p:cNvPr id="9" name="Rectangle 64"/>
            <p:cNvSpPr>
              <a:spLocks noChangeArrowheads="1"/>
            </p:cNvSpPr>
            <p:nvPr/>
          </p:nvSpPr>
          <p:spPr bwMode="auto">
            <a:xfrm>
              <a:off x="6806" y="5153"/>
              <a:ext cx="1296" cy="86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ts val="1200"/>
                </a:spcBef>
                <a:buClrTx/>
                <a:buSzTx/>
                <a:buFontTx/>
                <a:buNone/>
              </a:pPr>
              <a:r>
                <a:rPr lang="cs-CZ" altLang="cs-CZ" sz="1600" b="1"/>
                <a:t>dekódování</a:t>
              </a:r>
            </a:p>
          </p:txBody>
        </p:sp>
        <p:sp>
          <p:nvSpPr>
            <p:cNvPr id="10" name="Line 65"/>
            <p:cNvSpPr>
              <a:spLocks noChangeShapeType="1"/>
            </p:cNvSpPr>
            <p:nvPr/>
          </p:nvSpPr>
          <p:spPr bwMode="auto">
            <a:xfrm>
              <a:off x="3206" y="5585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" name="Line 66"/>
            <p:cNvSpPr>
              <a:spLocks noChangeShapeType="1"/>
            </p:cNvSpPr>
            <p:nvPr/>
          </p:nvSpPr>
          <p:spPr bwMode="auto">
            <a:xfrm>
              <a:off x="4790" y="5585"/>
              <a:ext cx="4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" name="Line 67"/>
            <p:cNvSpPr>
              <a:spLocks noChangeShapeType="1"/>
            </p:cNvSpPr>
            <p:nvPr/>
          </p:nvSpPr>
          <p:spPr bwMode="auto">
            <a:xfrm>
              <a:off x="6518" y="5585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8102" y="5585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" name="Rectangle 69"/>
            <p:cNvSpPr>
              <a:spLocks noChangeArrowheads="1"/>
            </p:cNvSpPr>
            <p:nvPr/>
          </p:nvSpPr>
          <p:spPr bwMode="auto">
            <a:xfrm>
              <a:off x="5078" y="6593"/>
              <a:ext cx="1152" cy="864"/>
            </a:xfrm>
            <a:prstGeom prst="rect">
              <a:avLst/>
            </a:prstGeom>
            <a:solidFill>
              <a:srgbClr val="FDFF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600" b="1"/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/>
                <a:t>ŠUM</a:t>
              </a:r>
            </a:p>
          </p:txBody>
        </p:sp>
        <p:sp>
          <p:nvSpPr>
            <p:cNvPr id="15" name="Line 70"/>
            <p:cNvSpPr>
              <a:spLocks noChangeShapeType="1"/>
            </p:cNvSpPr>
            <p:nvPr/>
          </p:nvSpPr>
          <p:spPr bwMode="auto">
            <a:xfrm flipV="1">
              <a:off x="5654" y="6305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" name="Line 71"/>
            <p:cNvSpPr>
              <a:spLocks noChangeShapeType="1"/>
            </p:cNvSpPr>
            <p:nvPr/>
          </p:nvSpPr>
          <p:spPr bwMode="auto">
            <a:xfrm flipH="1">
              <a:off x="4646" y="7025"/>
              <a:ext cx="4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" name="Line 72"/>
            <p:cNvSpPr>
              <a:spLocks noChangeShapeType="1"/>
            </p:cNvSpPr>
            <p:nvPr/>
          </p:nvSpPr>
          <p:spPr bwMode="auto">
            <a:xfrm>
              <a:off x="5654" y="7457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" name="Line 73"/>
            <p:cNvSpPr>
              <a:spLocks noChangeShapeType="1"/>
            </p:cNvSpPr>
            <p:nvPr/>
          </p:nvSpPr>
          <p:spPr bwMode="auto">
            <a:xfrm>
              <a:off x="6230" y="7025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" name="Rectangle 74"/>
            <p:cNvSpPr>
              <a:spLocks noChangeArrowheads="1"/>
            </p:cNvSpPr>
            <p:nvPr/>
          </p:nvSpPr>
          <p:spPr bwMode="auto">
            <a:xfrm>
              <a:off x="7238" y="7889"/>
              <a:ext cx="1152" cy="432"/>
            </a:xfrm>
            <a:prstGeom prst="rect">
              <a:avLst/>
            </a:prstGeom>
            <a:solidFill>
              <a:srgbClr val="FDFF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/>
                <a:t>reakce</a:t>
              </a:r>
            </a:p>
          </p:txBody>
        </p:sp>
        <p:sp>
          <p:nvSpPr>
            <p:cNvPr id="21" name="Rectangle 75"/>
            <p:cNvSpPr>
              <a:spLocks noChangeArrowheads="1"/>
            </p:cNvSpPr>
            <p:nvPr/>
          </p:nvSpPr>
          <p:spPr bwMode="auto">
            <a:xfrm>
              <a:off x="4502" y="7745"/>
              <a:ext cx="1008" cy="576"/>
            </a:xfrm>
            <a:prstGeom prst="rect">
              <a:avLst/>
            </a:prstGeom>
            <a:solidFill>
              <a:srgbClr val="FDFF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/>
                <a:t>zpětná vazba</a:t>
              </a:r>
            </a:p>
          </p:txBody>
        </p:sp>
        <p:sp>
          <p:nvSpPr>
            <p:cNvPr id="22" name="Rectangle 76"/>
            <p:cNvSpPr>
              <a:spLocks noChangeArrowheads="1"/>
            </p:cNvSpPr>
            <p:nvPr/>
          </p:nvSpPr>
          <p:spPr bwMode="auto">
            <a:xfrm>
              <a:off x="8388" y="5143"/>
              <a:ext cx="1010" cy="86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ts val="600"/>
                </a:spcBef>
                <a:buClrTx/>
                <a:buSzTx/>
                <a:buFontTx/>
                <a:buNone/>
              </a:pPr>
              <a:r>
                <a:rPr lang="cs-CZ" altLang="cs-CZ" sz="1600" b="1"/>
                <a:t>příjemce sdělení</a:t>
              </a:r>
            </a:p>
          </p:txBody>
        </p:sp>
        <p:sp>
          <p:nvSpPr>
            <p:cNvPr id="23" name="Rectangle 77"/>
            <p:cNvSpPr>
              <a:spLocks noChangeArrowheads="1"/>
            </p:cNvSpPr>
            <p:nvPr/>
          </p:nvSpPr>
          <p:spPr bwMode="auto">
            <a:xfrm>
              <a:off x="2198" y="5153"/>
              <a:ext cx="1010" cy="86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400" b="1"/>
                <a:t>odesílatel (zdroj) sdělení</a:t>
              </a:r>
            </a:p>
          </p:txBody>
        </p:sp>
        <p:sp>
          <p:nvSpPr>
            <p:cNvPr id="24" name="Line 78"/>
            <p:cNvSpPr>
              <a:spLocks noChangeShapeType="1"/>
            </p:cNvSpPr>
            <p:nvPr/>
          </p:nvSpPr>
          <p:spPr bwMode="auto">
            <a:xfrm>
              <a:off x="8966" y="6017"/>
              <a:ext cx="0" cy="20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" name="Line 79"/>
            <p:cNvSpPr>
              <a:spLocks noChangeShapeType="1"/>
            </p:cNvSpPr>
            <p:nvPr/>
          </p:nvSpPr>
          <p:spPr bwMode="auto">
            <a:xfrm flipH="1">
              <a:off x="8390" y="8033"/>
              <a:ext cx="5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" name="Line 80"/>
            <p:cNvSpPr>
              <a:spLocks noChangeShapeType="1"/>
            </p:cNvSpPr>
            <p:nvPr/>
          </p:nvSpPr>
          <p:spPr bwMode="auto">
            <a:xfrm flipH="1">
              <a:off x="5510" y="8033"/>
              <a:ext cx="172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" name="Line 81"/>
            <p:cNvSpPr>
              <a:spLocks noChangeShapeType="1"/>
            </p:cNvSpPr>
            <p:nvPr/>
          </p:nvSpPr>
          <p:spPr bwMode="auto">
            <a:xfrm flipH="1">
              <a:off x="2630" y="8033"/>
              <a:ext cx="187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" name="Line 82"/>
            <p:cNvSpPr>
              <a:spLocks noChangeShapeType="1"/>
            </p:cNvSpPr>
            <p:nvPr/>
          </p:nvSpPr>
          <p:spPr bwMode="auto">
            <a:xfrm flipV="1">
              <a:off x="2630" y="6017"/>
              <a:ext cx="0" cy="20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" name="Text Box 83"/>
            <p:cNvSpPr txBox="1">
              <a:spLocks noChangeArrowheads="1"/>
            </p:cNvSpPr>
            <p:nvPr/>
          </p:nvSpPr>
          <p:spPr bwMode="auto">
            <a:xfrm>
              <a:off x="2918" y="4721"/>
              <a:ext cx="1008" cy="288"/>
            </a:xfrm>
            <a:prstGeom prst="rect">
              <a:avLst/>
            </a:prstGeom>
            <a:solidFill>
              <a:srgbClr val="FDFF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/>
                <a:t>sdělení</a:t>
              </a:r>
            </a:p>
          </p:txBody>
        </p:sp>
        <p:sp>
          <p:nvSpPr>
            <p:cNvPr id="30" name="Text Box 84"/>
            <p:cNvSpPr txBox="1">
              <a:spLocks noChangeArrowheads="1"/>
            </p:cNvSpPr>
            <p:nvPr/>
          </p:nvSpPr>
          <p:spPr bwMode="auto">
            <a:xfrm>
              <a:off x="4646" y="4721"/>
              <a:ext cx="864" cy="288"/>
            </a:xfrm>
            <a:prstGeom prst="rect">
              <a:avLst/>
            </a:prstGeom>
            <a:solidFill>
              <a:srgbClr val="FDFF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/>
                <a:t>sdělení</a:t>
              </a:r>
            </a:p>
          </p:txBody>
        </p:sp>
        <p:sp>
          <p:nvSpPr>
            <p:cNvPr id="31" name="Rectangle 85"/>
            <p:cNvSpPr>
              <a:spLocks noChangeArrowheads="1"/>
            </p:cNvSpPr>
            <p:nvPr/>
          </p:nvSpPr>
          <p:spPr bwMode="auto">
            <a:xfrm>
              <a:off x="6086" y="4721"/>
              <a:ext cx="1008" cy="432"/>
            </a:xfrm>
            <a:prstGeom prst="rect">
              <a:avLst/>
            </a:prstGeom>
            <a:solidFill>
              <a:srgbClr val="FDFF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/>
                <a:t>sdělení</a:t>
              </a:r>
            </a:p>
          </p:txBody>
        </p:sp>
        <p:sp>
          <p:nvSpPr>
            <p:cNvPr id="32" name="Text Box 86"/>
            <p:cNvSpPr txBox="1">
              <a:spLocks noChangeArrowheads="1"/>
            </p:cNvSpPr>
            <p:nvPr/>
          </p:nvSpPr>
          <p:spPr bwMode="auto">
            <a:xfrm>
              <a:off x="7814" y="4721"/>
              <a:ext cx="1008" cy="288"/>
            </a:xfrm>
            <a:prstGeom prst="rect">
              <a:avLst/>
            </a:prstGeom>
            <a:solidFill>
              <a:srgbClr val="FDFF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/>
                <a:t>sdělení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33070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544616" cy="507703"/>
          </a:xfrm>
        </p:spPr>
        <p:txBody>
          <a:bodyPr/>
          <a:lstStyle/>
          <a:p>
            <a:r>
              <a:rPr lang="cs-CZ" dirty="0"/>
              <a:t>Výběr komunikačního nástroje ovlivňuje</a:t>
            </a:r>
          </a:p>
        </p:txBody>
      </p:sp>
      <p:pic>
        <p:nvPicPr>
          <p:cNvPr id="4" name="Picture 2" descr="C:\Users\Admin\AppData\Local\Microsoft\Windows\Temporary Internet Files\Content.IE5\SEY1VM16\MCj04344030000[1].wmf">
            <a:extLst>
              <a:ext uri="{FF2B5EF4-FFF2-40B4-BE49-F238E27FC236}">
                <a16:creationId xmlns:a16="http://schemas.microsoft.com/office/drawing/2014/main" id="{A61675E7-F760-445B-896D-76E098282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306844"/>
            <a:ext cx="2160240" cy="302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987574"/>
            <a:ext cx="5688632" cy="331438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>
                <a:solidFill>
                  <a:srgbClr val="002060"/>
                </a:solidFill>
              </a:rPr>
              <a:t>Ekonomický rozvoj země,</a:t>
            </a:r>
          </a:p>
          <a:p>
            <a:r>
              <a:rPr lang="cs-CZ" sz="1800" dirty="0">
                <a:solidFill>
                  <a:srgbClr val="002060"/>
                </a:solidFill>
              </a:rPr>
              <a:t>sociální struktura společnosti a vliv autorit, </a:t>
            </a:r>
          </a:p>
          <a:p>
            <a:r>
              <a:rPr lang="cs-CZ" sz="1800" dirty="0">
                <a:solidFill>
                  <a:srgbClr val="002060"/>
                </a:solidFill>
              </a:rPr>
              <a:t>míra gramotnosti země a úroveň vzdělání, </a:t>
            </a:r>
          </a:p>
          <a:p>
            <a:r>
              <a:rPr lang="cs-CZ" sz="1800" dirty="0">
                <a:solidFill>
                  <a:srgbClr val="002060"/>
                </a:solidFill>
              </a:rPr>
              <a:t>kulturní prostředí (jazyk, náboženství, etika, morálka), </a:t>
            </a:r>
          </a:p>
          <a:p>
            <a:r>
              <a:rPr lang="cs-CZ" sz="1800" dirty="0">
                <a:solidFill>
                  <a:srgbClr val="002060"/>
                </a:solidFill>
              </a:rPr>
              <a:t>stupeň nacionalismu a národního uvědomění v zemi, </a:t>
            </a:r>
          </a:p>
          <a:p>
            <a:r>
              <a:rPr lang="cs-CZ" sz="1800" dirty="0">
                <a:solidFill>
                  <a:srgbClr val="002060"/>
                </a:solidFill>
              </a:rPr>
              <a:t>postoje k riziku a postoje ke zdraví, </a:t>
            </a:r>
          </a:p>
          <a:p>
            <a:r>
              <a:rPr lang="cs-CZ" sz="1800" dirty="0">
                <a:solidFill>
                  <a:srgbClr val="002060"/>
                </a:solidFill>
              </a:rPr>
              <a:t>pokrytí země jednotlivými médii, </a:t>
            </a:r>
          </a:p>
          <a:p>
            <a:r>
              <a:rPr lang="cs-CZ" sz="1800" dirty="0">
                <a:solidFill>
                  <a:srgbClr val="002060"/>
                </a:solidFill>
              </a:rPr>
              <a:t>nezávislost masmédií na státu, </a:t>
            </a:r>
          </a:p>
          <a:p>
            <a:r>
              <a:rPr lang="cs-CZ" sz="1800" dirty="0">
                <a:solidFill>
                  <a:srgbClr val="002060"/>
                </a:solidFill>
              </a:rPr>
              <a:t>legislativní omezení forem marketingové komunikace, </a:t>
            </a:r>
          </a:p>
          <a:p>
            <a:r>
              <a:rPr lang="cs-CZ" sz="1800" dirty="0">
                <a:solidFill>
                  <a:srgbClr val="002060"/>
                </a:solidFill>
              </a:rPr>
              <a:t>mezinárodní akceptování obchodního jména (značky), </a:t>
            </a:r>
          </a:p>
          <a:p>
            <a:r>
              <a:rPr lang="cs-CZ" sz="1800" dirty="0">
                <a:solidFill>
                  <a:srgbClr val="002060"/>
                </a:solidFill>
              </a:rPr>
              <a:t>image země původu zboží. </a:t>
            </a:r>
            <a:endParaRPr lang="en-US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594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112568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002060"/>
                </a:solidFill>
              </a:rPr>
              <a:t>Jak fungují?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dirty="0"/>
              <a:t>Globální vs. Adaptovaná strategie?</a:t>
            </a:r>
          </a:p>
        </p:txBody>
      </p:sp>
      <p:pic>
        <p:nvPicPr>
          <p:cNvPr id="4" name="Picture 2" descr="C:\Users\Admin\AppData\Local\Microsoft\Windows\Temporary Internet Files\Content.IE5\9N6UD5I0\MCj0434411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247388"/>
            <a:ext cx="2781300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0854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24536" cy="507703"/>
          </a:xfrm>
        </p:spPr>
        <p:txBody>
          <a:bodyPr/>
          <a:lstStyle/>
          <a:p>
            <a:r>
              <a:rPr lang="cs-CZ" dirty="0" err="1"/>
              <a:t>Push</a:t>
            </a:r>
            <a:r>
              <a:rPr lang="cs-CZ" dirty="0"/>
              <a:t> a </a:t>
            </a:r>
            <a:r>
              <a:rPr lang="cs-CZ" dirty="0" err="1"/>
              <a:t>pull</a:t>
            </a:r>
            <a:r>
              <a:rPr lang="cs-CZ" dirty="0"/>
              <a:t> strategie</a:t>
            </a:r>
          </a:p>
        </p:txBody>
      </p:sp>
      <p:pic>
        <p:nvPicPr>
          <p:cNvPr id="4" name="Picture 2" descr="C:\Users\Admin\AppData\Local\Microsoft\Windows\Temporary Internet Files\Content.IE5\SEY1VM16\MCj04344030000[1].wmf">
            <a:extLst>
              <a:ext uri="{FF2B5EF4-FFF2-40B4-BE49-F238E27FC236}">
                <a16:creationId xmlns:a16="http://schemas.microsoft.com/office/drawing/2014/main" id="{A61675E7-F760-445B-896D-76E098282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240164"/>
            <a:ext cx="2160240" cy="302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987574"/>
            <a:ext cx="4680520" cy="331438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002060"/>
                </a:solidFill>
              </a:rPr>
              <a:t>Jak fungují?</a:t>
            </a:r>
          </a:p>
        </p:txBody>
      </p:sp>
    </p:spTree>
    <p:extLst>
      <p:ext uri="{BB962C8B-B14F-4D97-AF65-F5344CB8AC3E}">
        <p14:creationId xmlns:p14="http://schemas.microsoft.com/office/powerpoint/2010/main" val="3907420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112568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002060"/>
                </a:solidFill>
              </a:rPr>
              <a:t>Charakteristika.</a:t>
            </a:r>
          </a:p>
          <a:p>
            <a:r>
              <a:rPr lang="cs-CZ" dirty="0">
                <a:solidFill>
                  <a:srgbClr val="002060"/>
                </a:solidFill>
              </a:rPr>
              <a:t>Typy? Doporučovatelé? Média? Emoce?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dirty="0"/>
              <a:t>3. Prvky MKM - Reklama</a:t>
            </a:r>
          </a:p>
        </p:txBody>
      </p:sp>
      <p:pic>
        <p:nvPicPr>
          <p:cNvPr id="4" name="Picture 2" descr="C:\Users\Admin\AppData\Local\Microsoft\Windows\Temporary Internet Files\Content.IE5\9N6UD5I0\MCj0434411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247388"/>
            <a:ext cx="2781300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6564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00800" cy="507703"/>
          </a:xfrm>
        </p:spPr>
        <p:txBody>
          <a:bodyPr/>
          <a:lstStyle/>
          <a:p>
            <a:r>
              <a:rPr lang="cs-CZ" dirty="0"/>
              <a:t>Podpora prodeje</a:t>
            </a:r>
          </a:p>
        </p:txBody>
      </p:sp>
      <p:pic>
        <p:nvPicPr>
          <p:cNvPr id="4" name="Picture 2" descr="C:\Users\Admin\AppData\Local\Microsoft\Windows\Temporary Internet Files\Content.IE5\SEY1VM16\MCj04344030000[1].wmf">
            <a:extLst>
              <a:ext uri="{FF2B5EF4-FFF2-40B4-BE49-F238E27FC236}">
                <a16:creationId xmlns:a16="http://schemas.microsoft.com/office/drawing/2014/main" id="{A61675E7-F760-445B-896D-76E098282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240164"/>
            <a:ext cx="2160240" cy="302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987574"/>
            <a:ext cx="4680520" cy="331438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>
                <a:solidFill>
                  <a:srgbClr val="002060"/>
                </a:solidFill>
              </a:rPr>
              <a:t>Charakteristika.</a:t>
            </a:r>
          </a:p>
          <a:p>
            <a:r>
              <a:rPr lang="pl-PL" dirty="0">
                <a:solidFill>
                  <a:srgbClr val="002060"/>
                </a:solidFill>
              </a:rPr>
              <a:t>Typy? Nástroje? 3D reklama?</a:t>
            </a:r>
          </a:p>
        </p:txBody>
      </p:sp>
    </p:spTree>
    <p:extLst>
      <p:ext uri="{BB962C8B-B14F-4D97-AF65-F5344CB8AC3E}">
        <p14:creationId xmlns:p14="http://schemas.microsoft.com/office/powerpoint/2010/main" val="4165127258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2709</TotalTime>
  <Words>244</Words>
  <Application>Microsoft Office PowerPoint</Application>
  <PresentationFormat>Předvádění na obrazovce (16:9)</PresentationFormat>
  <Paragraphs>79</Paragraphs>
  <Slides>13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SLU</vt:lpstr>
      <vt:lpstr>Mezinárodní marketing  Mezinárodní komunikační politika</vt:lpstr>
      <vt:lpstr>Obsah semináře</vt:lpstr>
      <vt:lpstr>1. Definování marketingové komunikace</vt:lpstr>
      <vt:lpstr>Kybernetický model komunikace</vt:lpstr>
      <vt:lpstr>Výběr komunikačního nástroje ovlivňuje</vt:lpstr>
      <vt:lpstr>Globální vs. Adaptovaná strategie?</vt:lpstr>
      <vt:lpstr>Push a pull strategie</vt:lpstr>
      <vt:lpstr>3. Prvky MKM - Reklama</vt:lpstr>
      <vt:lpstr>Podpora prodeje</vt:lpstr>
      <vt:lpstr>Osobní prodej</vt:lpstr>
      <vt:lpstr>Public relations</vt:lpstr>
      <vt:lpstr>Přímý marketing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Lukon Mik</cp:lastModifiedBy>
  <cp:revision>60</cp:revision>
  <dcterms:created xsi:type="dcterms:W3CDTF">2016-07-06T15:42:34Z</dcterms:created>
  <dcterms:modified xsi:type="dcterms:W3CDTF">2021-04-19T22:19:47Z</dcterms:modified>
</cp:coreProperties>
</file>