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81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5170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1203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393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3542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6814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84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21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14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58544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974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marketing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komunikační politika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Ondřej Mikšík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Typy? Jak dělám?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Osobní prodej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29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/>
              <a:t>Public relations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Typy? Publicita? Úkoly? Podniková image?</a:t>
            </a:r>
          </a:p>
        </p:txBody>
      </p:sp>
    </p:spTree>
    <p:extLst>
      <p:ext uri="{BB962C8B-B14F-4D97-AF65-F5344CB8AC3E}">
        <p14:creationId xmlns:p14="http://schemas.microsoft.com/office/powerpoint/2010/main" val="3751564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Typy? Média a nástroje?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Přímý marketing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90181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DD3C4796-E089-455B-8092-E9812289F1CA}"/>
              </a:ext>
            </a:extLst>
          </p:cNvPr>
          <p:cNvSpPr txBox="1"/>
          <p:nvPr/>
        </p:nvSpPr>
        <p:spPr>
          <a:xfrm>
            <a:off x="2987824" y="1923678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/>
              <a:t>Děkuji za pozornost </a:t>
            </a:r>
            <a:r>
              <a:rPr lang="cs-CZ" sz="2400" dirty="0">
                <a:sym typeface="Wingdings" panose="05000000000000000000" pitchFamily="2" charset="2"/>
              </a:rPr>
              <a:t>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7132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dirty="0">
                <a:solidFill>
                  <a:srgbClr val="002060"/>
                </a:solidFill>
              </a:rPr>
              <a:t>1 Mezinárodní marketingová komunikace - definice.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2 Tvorba kampaně, strategie.</a:t>
            </a:r>
          </a:p>
          <a:p>
            <a:endParaRPr lang="cs-CZ" sz="2400" dirty="0">
              <a:solidFill>
                <a:srgbClr val="002060"/>
              </a:solidFill>
            </a:endParaRPr>
          </a:p>
          <a:p>
            <a:r>
              <a:rPr lang="cs-CZ" sz="2400" dirty="0">
                <a:solidFill>
                  <a:srgbClr val="002060"/>
                </a:solidFill>
              </a:rPr>
              <a:t>3 MKM prvky.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 semináře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Co to je?</a:t>
            </a:r>
          </a:p>
          <a:p>
            <a:r>
              <a:rPr lang="pl-PL" dirty="0">
                <a:solidFill>
                  <a:srgbClr val="002060"/>
                </a:solidFill>
              </a:rPr>
              <a:t>Širší a užší pojetí?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1. Definování marketingové komunikace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4271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6336704" cy="507703"/>
          </a:xfrm>
        </p:spPr>
        <p:txBody>
          <a:bodyPr/>
          <a:lstStyle/>
          <a:p>
            <a:r>
              <a:rPr lang="cs-CZ" dirty="0"/>
              <a:t>Kybernetický model komunikace</a:t>
            </a:r>
          </a:p>
        </p:txBody>
      </p:sp>
      <p:grpSp>
        <p:nvGrpSpPr>
          <p:cNvPr id="4" name="Group 60"/>
          <p:cNvGrpSpPr>
            <a:grpSpLocks noChangeAspect="1"/>
          </p:cNvGrpSpPr>
          <p:nvPr/>
        </p:nvGrpSpPr>
        <p:grpSpPr bwMode="auto">
          <a:xfrm>
            <a:off x="611560" y="915566"/>
            <a:ext cx="7848600" cy="3778349"/>
            <a:chOff x="2198" y="4433"/>
            <a:chExt cx="7200" cy="4320"/>
          </a:xfrm>
        </p:grpSpPr>
        <p:sp>
          <p:nvSpPr>
            <p:cNvPr id="5" name="AutoShape 61"/>
            <p:cNvSpPr>
              <a:spLocks noChangeAspect="1" noChangeArrowheads="1"/>
            </p:cNvSpPr>
            <p:nvPr/>
          </p:nvSpPr>
          <p:spPr bwMode="auto">
            <a:xfrm>
              <a:off x="2198" y="4433"/>
              <a:ext cx="7200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800"/>
            </a:p>
          </p:txBody>
        </p:sp>
        <p:sp>
          <p:nvSpPr>
            <p:cNvPr id="7" name="Rectangle 62"/>
            <p:cNvSpPr>
              <a:spLocks noChangeArrowheads="1"/>
            </p:cNvSpPr>
            <p:nvPr/>
          </p:nvSpPr>
          <p:spPr bwMode="auto">
            <a:xfrm>
              <a:off x="3494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zakódování</a:t>
              </a:r>
            </a:p>
          </p:txBody>
        </p:sp>
        <p:sp>
          <p:nvSpPr>
            <p:cNvPr id="8" name="Rectangle 63"/>
            <p:cNvSpPr>
              <a:spLocks noChangeArrowheads="1"/>
            </p:cNvSpPr>
            <p:nvPr/>
          </p:nvSpPr>
          <p:spPr bwMode="auto">
            <a:xfrm>
              <a:off x="5222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přenos médiem</a:t>
              </a:r>
            </a:p>
          </p:txBody>
        </p:sp>
        <p:sp>
          <p:nvSpPr>
            <p:cNvPr id="9" name="Rectangle 64"/>
            <p:cNvSpPr>
              <a:spLocks noChangeArrowheads="1"/>
            </p:cNvSpPr>
            <p:nvPr/>
          </p:nvSpPr>
          <p:spPr bwMode="auto">
            <a:xfrm>
              <a:off x="6806" y="5153"/>
              <a:ext cx="1296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12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dekódování</a:t>
              </a:r>
            </a:p>
          </p:txBody>
        </p:sp>
        <p:sp>
          <p:nvSpPr>
            <p:cNvPr id="10" name="Line 65"/>
            <p:cNvSpPr>
              <a:spLocks noChangeShapeType="1"/>
            </p:cNvSpPr>
            <p:nvPr/>
          </p:nvSpPr>
          <p:spPr bwMode="auto">
            <a:xfrm>
              <a:off x="3206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1" name="Line 66"/>
            <p:cNvSpPr>
              <a:spLocks noChangeShapeType="1"/>
            </p:cNvSpPr>
            <p:nvPr/>
          </p:nvSpPr>
          <p:spPr bwMode="auto">
            <a:xfrm>
              <a:off x="4790" y="558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2" name="Line 67"/>
            <p:cNvSpPr>
              <a:spLocks noChangeShapeType="1"/>
            </p:cNvSpPr>
            <p:nvPr/>
          </p:nvSpPr>
          <p:spPr bwMode="auto">
            <a:xfrm>
              <a:off x="6518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Line 68"/>
            <p:cNvSpPr>
              <a:spLocks noChangeShapeType="1"/>
            </p:cNvSpPr>
            <p:nvPr/>
          </p:nvSpPr>
          <p:spPr bwMode="auto">
            <a:xfrm>
              <a:off x="8102" y="558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Rectangle 69"/>
            <p:cNvSpPr>
              <a:spLocks noChangeArrowheads="1"/>
            </p:cNvSpPr>
            <p:nvPr/>
          </p:nvSpPr>
          <p:spPr bwMode="auto">
            <a:xfrm>
              <a:off x="5078" y="6593"/>
              <a:ext cx="1152" cy="864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endParaRPr lang="cs-CZ" altLang="cs-CZ" sz="1600" b="1"/>
            </a:p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ŠUM</a:t>
              </a:r>
            </a:p>
          </p:txBody>
        </p:sp>
        <p:sp>
          <p:nvSpPr>
            <p:cNvPr id="15" name="Line 70"/>
            <p:cNvSpPr>
              <a:spLocks noChangeShapeType="1"/>
            </p:cNvSpPr>
            <p:nvPr/>
          </p:nvSpPr>
          <p:spPr bwMode="auto">
            <a:xfrm flipV="1">
              <a:off x="5654" y="6305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71"/>
            <p:cNvSpPr>
              <a:spLocks noChangeShapeType="1"/>
            </p:cNvSpPr>
            <p:nvPr/>
          </p:nvSpPr>
          <p:spPr bwMode="auto">
            <a:xfrm flipH="1">
              <a:off x="4646" y="7025"/>
              <a:ext cx="43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72"/>
            <p:cNvSpPr>
              <a:spLocks noChangeShapeType="1"/>
            </p:cNvSpPr>
            <p:nvPr/>
          </p:nvSpPr>
          <p:spPr bwMode="auto">
            <a:xfrm>
              <a:off x="5654" y="7457"/>
              <a:ext cx="0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73"/>
            <p:cNvSpPr>
              <a:spLocks noChangeShapeType="1"/>
            </p:cNvSpPr>
            <p:nvPr/>
          </p:nvSpPr>
          <p:spPr bwMode="auto">
            <a:xfrm>
              <a:off x="6230" y="7025"/>
              <a:ext cx="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Rectangle 74"/>
            <p:cNvSpPr>
              <a:spLocks noChangeArrowheads="1"/>
            </p:cNvSpPr>
            <p:nvPr/>
          </p:nvSpPr>
          <p:spPr bwMode="auto">
            <a:xfrm>
              <a:off x="7238" y="7889"/>
              <a:ext cx="1152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reakce</a:t>
              </a:r>
            </a:p>
          </p:txBody>
        </p:sp>
        <p:sp>
          <p:nvSpPr>
            <p:cNvPr id="21" name="Rectangle 75"/>
            <p:cNvSpPr>
              <a:spLocks noChangeArrowheads="1"/>
            </p:cNvSpPr>
            <p:nvPr/>
          </p:nvSpPr>
          <p:spPr bwMode="auto">
            <a:xfrm>
              <a:off x="4502" y="7745"/>
              <a:ext cx="1008" cy="576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zpětná vazba</a:t>
              </a: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8388" y="514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ts val="60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příjemce sdělení</a:t>
              </a: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2198" y="5153"/>
              <a:ext cx="1010" cy="8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400" b="1"/>
                <a:t>odesílatel (zdroj) sdělení</a:t>
              </a:r>
            </a:p>
          </p:txBody>
        </p:sp>
        <p:sp>
          <p:nvSpPr>
            <p:cNvPr id="24" name="Line 78"/>
            <p:cNvSpPr>
              <a:spLocks noChangeShapeType="1"/>
            </p:cNvSpPr>
            <p:nvPr/>
          </p:nvSpPr>
          <p:spPr bwMode="auto">
            <a:xfrm>
              <a:off x="8966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79"/>
            <p:cNvSpPr>
              <a:spLocks noChangeShapeType="1"/>
            </p:cNvSpPr>
            <p:nvPr/>
          </p:nvSpPr>
          <p:spPr bwMode="auto">
            <a:xfrm flipH="1">
              <a:off x="8390" y="8033"/>
              <a:ext cx="5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80"/>
            <p:cNvSpPr>
              <a:spLocks noChangeShapeType="1"/>
            </p:cNvSpPr>
            <p:nvPr/>
          </p:nvSpPr>
          <p:spPr bwMode="auto">
            <a:xfrm flipH="1">
              <a:off x="5510" y="8033"/>
              <a:ext cx="172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81"/>
            <p:cNvSpPr>
              <a:spLocks noChangeShapeType="1"/>
            </p:cNvSpPr>
            <p:nvPr/>
          </p:nvSpPr>
          <p:spPr bwMode="auto">
            <a:xfrm flipH="1">
              <a:off x="2630" y="8033"/>
              <a:ext cx="18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82"/>
            <p:cNvSpPr>
              <a:spLocks noChangeShapeType="1"/>
            </p:cNvSpPr>
            <p:nvPr/>
          </p:nvSpPr>
          <p:spPr bwMode="auto">
            <a:xfrm flipV="1">
              <a:off x="2630" y="6017"/>
              <a:ext cx="0" cy="201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Text Box 83"/>
            <p:cNvSpPr txBox="1">
              <a:spLocks noChangeArrowheads="1"/>
            </p:cNvSpPr>
            <p:nvPr/>
          </p:nvSpPr>
          <p:spPr bwMode="auto">
            <a:xfrm>
              <a:off x="2918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0" name="Text Box 84"/>
            <p:cNvSpPr txBox="1">
              <a:spLocks noChangeArrowheads="1"/>
            </p:cNvSpPr>
            <p:nvPr/>
          </p:nvSpPr>
          <p:spPr bwMode="auto">
            <a:xfrm>
              <a:off x="4646" y="4721"/>
              <a:ext cx="864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1" name="Rectangle 85"/>
            <p:cNvSpPr>
              <a:spLocks noChangeArrowheads="1"/>
            </p:cNvSpPr>
            <p:nvPr/>
          </p:nvSpPr>
          <p:spPr bwMode="auto">
            <a:xfrm>
              <a:off x="6086" y="4721"/>
              <a:ext cx="1008" cy="432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  <p:sp>
          <p:nvSpPr>
            <p:cNvPr id="32" name="Text Box 86"/>
            <p:cNvSpPr txBox="1">
              <a:spLocks noChangeArrowheads="1"/>
            </p:cNvSpPr>
            <p:nvPr/>
          </p:nvSpPr>
          <p:spPr bwMode="auto">
            <a:xfrm>
              <a:off x="7814" y="4721"/>
              <a:ext cx="1008" cy="288"/>
            </a:xfrm>
            <a:prstGeom prst="rect">
              <a:avLst/>
            </a:prstGeom>
            <a:solidFill>
              <a:srgbClr val="FDFF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hlink"/>
                </a:buClr>
                <a:buSzPct val="65000"/>
                <a:buFont typeface="Wingdings" panose="05000000000000000000" pitchFamily="2" charset="2"/>
                <a:buChar char="¡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anose="05000000000000000000" pitchFamily="2" charset="2"/>
                <a:buChar char="¡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cs-CZ" altLang="cs-CZ" sz="1600" b="1"/>
                <a:t>sdělení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3070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544616" cy="507703"/>
          </a:xfrm>
        </p:spPr>
        <p:txBody>
          <a:bodyPr/>
          <a:lstStyle/>
          <a:p>
            <a:r>
              <a:rPr lang="cs-CZ" dirty="0"/>
              <a:t>Výběr komunikačního nástroje ovlivňuje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30684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5688632" cy="331438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>
                <a:solidFill>
                  <a:srgbClr val="002060"/>
                </a:solidFill>
              </a:rPr>
              <a:t>Ekonomický rozvoj země,</a:t>
            </a:r>
          </a:p>
          <a:p>
            <a:r>
              <a:rPr lang="cs-CZ" sz="1800" dirty="0">
                <a:solidFill>
                  <a:srgbClr val="002060"/>
                </a:solidFill>
              </a:rPr>
              <a:t>sociální struktura společnosti a vliv autorit,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míra gramotnosti země a úroveň vzdělání,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kulturní prostředí (jazyk, náboženství, etika, morálka),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stupeň nacionalismu a národního uvědomění v zemi,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postoje k riziku a postoje ke zdraví,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pokrytí země jednotlivými médii,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nezávislost masmédií na státu,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legislativní omezení forem marketingové komunikace,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mezinárodní akceptování obchodního jména (značky), </a:t>
            </a:r>
          </a:p>
          <a:p>
            <a:r>
              <a:rPr lang="cs-CZ" sz="1800" dirty="0">
                <a:solidFill>
                  <a:srgbClr val="002060"/>
                </a:solidFill>
              </a:rPr>
              <a:t>image země původu zboží. </a:t>
            </a:r>
            <a:endParaRPr lang="en-US" sz="1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594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 fungují?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Globální vs. Adaptovaná strategie?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08546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824536" cy="507703"/>
          </a:xfrm>
        </p:spPr>
        <p:txBody>
          <a:bodyPr/>
          <a:lstStyle/>
          <a:p>
            <a:r>
              <a:rPr lang="cs-CZ" dirty="0" err="1"/>
              <a:t>Push</a:t>
            </a:r>
            <a:r>
              <a:rPr lang="cs-CZ" dirty="0"/>
              <a:t> a </a:t>
            </a:r>
            <a:r>
              <a:rPr lang="cs-CZ" dirty="0" err="1"/>
              <a:t>pull</a:t>
            </a:r>
            <a:r>
              <a:rPr lang="cs-CZ" dirty="0"/>
              <a:t> strategie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Jak fungují?</a:t>
            </a:r>
          </a:p>
        </p:txBody>
      </p:sp>
    </p:spTree>
    <p:extLst>
      <p:ext uri="{BB962C8B-B14F-4D97-AF65-F5344CB8AC3E}">
        <p14:creationId xmlns:p14="http://schemas.microsoft.com/office/powerpoint/2010/main" val="3907420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5112568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cs-CZ" dirty="0">
                <a:solidFill>
                  <a:srgbClr val="002060"/>
                </a:solidFill>
              </a:rPr>
              <a:t>Typy? Doporučovatelé? Média? Emoce?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832648" cy="507703"/>
          </a:xfrm>
        </p:spPr>
        <p:txBody>
          <a:bodyPr/>
          <a:lstStyle/>
          <a:p>
            <a:r>
              <a:rPr lang="cs-CZ" dirty="0"/>
              <a:t>3. Prvky MKM - Reklama</a:t>
            </a:r>
          </a:p>
        </p:txBody>
      </p:sp>
      <p:pic>
        <p:nvPicPr>
          <p:cNvPr id="4" name="Picture 2" descr="C:\Users\Admin\AppData\Local\Microsoft\Windows\Temporary Internet Files\Content.IE5\9N6UD5I0\MCj04344110000[1]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247388"/>
            <a:ext cx="2781300" cy="312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6564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395536" y="1275606"/>
            <a:ext cx="8280920" cy="31683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200800" cy="507703"/>
          </a:xfrm>
        </p:spPr>
        <p:txBody>
          <a:bodyPr/>
          <a:lstStyle/>
          <a:p>
            <a:r>
              <a:rPr lang="cs-CZ" dirty="0"/>
              <a:t>Podpora prodeje</a:t>
            </a:r>
          </a:p>
        </p:txBody>
      </p:sp>
      <p:pic>
        <p:nvPicPr>
          <p:cNvPr id="4" name="Picture 2" descr="C:\Users\Admin\AppData\Local\Microsoft\Windows\Temporary Internet Files\Content.IE5\SEY1VM16\MCj04344030000[1].wmf">
            <a:extLst>
              <a:ext uri="{FF2B5EF4-FFF2-40B4-BE49-F238E27FC236}">
                <a16:creationId xmlns:a16="http://schemas.microsoft.com/office/drawing/2014/main" id="{A61675E7-F760-445B-896D-76E098282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40164"/>
            <a:ext cx="2160240" cy="302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987574"/>
            <a:ext cx="4680520" cy="331438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dirty="0">
                <a:solidFill>
                  <a:srgbClr val="002060"/>
                </a:solidFill>
              </a:rPr>
              <a:t>Charakteristika.</a:t>
            </a:r>
          </a:p>
          <a:p>
            <a:r>
              <a:rPr lang="pl-PL" dirty="0">
                <a:solidFill>
                  <a:srgbClr val="002060"/>
                </a:solidFill>
              </a:rPr>
              <a:t>Typy? Nástroje? 3D reklama?</a:t>
            </a:r>
          </a:p>
        </p:txBody>
      </p:sp>
    </p:spTree>
    <p:extLst>
      <p:ext uri="{BB962C8B-B14F-4D97-AF65-F5344CB8AC3E}">
        <p14:creationId xmlns:p14="http://schemas.microsoft.com/office/powerpoint/2010/main" val="4165127258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2709</TotalTime>
  <Words>244</Words>
  <Application>Microsoft Office PowerPoint</Application>
  <PresentationFormat>Předvádění na obrazovce (16:9)</PresentationFormat>
  <Paragraphs>79</Paragraphs>
  <Slides>13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SLU</vt:lpstr>
      <vt:lpstr>Mezinárodní marketing  Mezinárodní komunikační politika</vt:lpstr>
      <vt:lpstr>Obsah semináře</vt:lpstr>
      <vt:lpstr>1. Definování marketingové komunikace</vt:lpstr>
      <vt:lpstr>Kybernetický model komunikace</vt:lpstr>
      <vt:lpstr>Výběr komunikačního nástroje ovlivňuje</vt:lpstr>
      <vt:lpstr>Globální vs. Adaptovaná strategie?</vt:lpstr>
      <vt:lpstr>Push a pull strategie</vt:lpstr>
      <vt:lpstr>3. Prvky MKM - Reklama</vt:lpstr>
      <vt:lpstr>Podpora prodeje</vt:lpstr>
      <vt:lpstr>Osobní prodej</vt:lpstr>
      <vt:lpstr>Public relations</vt:lpstr>
      <vt:lpstr>Přímý marketing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Lukon Mik</cp:lastModifiedBy>
  <cp:revision>60</cp:revision>
  <dcterms:created xsi:type="dcterms:W3CDTF">2016-07-06T15:42:34Z</dcterms:created>
  <dcterms:modified xsi:type="dcterms:W3CDTF">2021-04-19T22:19:47Z</dcterms:modified>
</cp:coreProperties>
</file>