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6" r:id="rId3"/>
    <p:sldId id="266" r:id="rId4"/>
    <p:sldId id="262" r:id="rId5"/>
    <p:sldId id="263" r:id="rId6"/>
    <p:sldId id="264" r:id="rId7"/>
    <p:sldId id="265" r:id="rId8"/>
    <p:sldId id="290" r:id="rId9"/>
    <p:sldId id="291" r:id="rId10"/>
    <p:sldId id="289" r:id="rId11"/>
    <p:sldId id="288" r:id="rId12"/>
    <p:sldId id="287" r:id="rId13"/>
    <p:sldId id="268" r:id="rId14"/>
    <p:sldId id="273" r:id="rId15"/>
    <p:sldId id="286" r:id="rId16"/>
    <p:sldId id="285" r:id="rId17"/>
    <p:sldId id="284" r:id="rId18"/>
    <p:sldId id="278" r:id="rId19"/>
    <p:sldId id="281" r:id="rId20"/>
    <p:sldId id="280" r:id="rId21"/>
    <p:sldId id="279" r:id="rId22"/>
    <p:sldId id="277" r:id="rId23"/>
    <p:sldId id="276" r:id="rId24"/>
    <p:sldId id="275" r:id="rId25"/>
    <p:sldId id="272" r:id="rId26"/>
    <p:sldId id="271" r:id="rId27"/>
    <p:sldId id="270" r:id="rId28"/>
    <p:sldId id="269" r:id="rId29"/>
    <p:sldId id="292"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38B1855-1B75-4FBE-930C-398BA8C253C6}" styleName="Styl s motivem 2 – zvýraznění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77" autoAdjust="0"/>
    <p:restoredTop sz="94660"/>
  </p:normalViewPr>
  <p:slideViewPr>
    <p:cSldViewPr snapToGrid="0">
      <p:cViewPr varScale="1">
        <p:scale>
          <a:sx n="91" d="100"/>
          <a:sy n="91" d="100"/>
        </p:scale>
        <p:origin x="15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4AB33F-40D1-49BF-BE2E-C69774E8829D}" type="datetimeFigureOut">
              <a:rPr lang="cs-CZ" smtClean="0"/>
              <a:t>20.10.2019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304CE8-9717-490F-B4A4-8ABA169C2B57}" type="slidenum">
              <a:rPr lang="cs-CZ" smtClean="0"/>
              <a:t>‹#›</a:t>
            </a:fld>
            <a:endParaRPr lang="cs-CZ"/>
          </a:p>
        </p:txBody>
      </p:sp>
    </p:spTree>
    <p:extLst>
      <p:ext uri="{BB962C8B-B14F-4D97-AF65-F5344CB8AC3E}">
        <p14:creationId xmlns:p14="http://schemas.microsoft.com/office/powerpoint/2010/main" val="2173489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20.10.2019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20.10.2019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20.10.2019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20.10.2019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20.10.2019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20.10.2019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20.10.2019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20.10.2019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20.10.2019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20.10.2019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20.10.2019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20.10.2019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228972" y="356658"/>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73569" y="2147341"/>
            <a:ext cx="6816757" cy="2372331"/>
          </a:xfrm>
          <a:prstGeom prst="rect">
            <a:avLst/>
          </a:prstGeom>
        </p:spPr>
        <p:txBody>
          <a:bodyPr anchor="t">
            <a:normAutofit/>
          </a:bodyPr>
          <a:lstStyle/>
          <a:p>
            <a:pPr algn="ctr"/>
            <a:r>
              <a:rPr lang="cs-CZ" sz="5333" b="1" dirty="0">
                <a:solidFill>
                  <a:schemeClr val="bg1"/>
                </a:solidFill>
                <a:latin typeface="Times New Roman" panose="02020603050405020304" pitchFamily="18" charset="0"/>
                <a:cs typeface="Times New Roman" panose="02020603050405020304" pitchFamily="18" charset="0"/>
              </a:rPr>
              <a:t>Essentials of communication</a:t>
            </a:r>
            <a:r>
              <a:rPr lang="cs-CZ" sz="5400" b="1" cap="all" dirty="0"/>
              <a:t/>
            </a:r>
            <a:br>
              <a:rPr lang="cs-CZ" sz="5400" b="1" cap="all" dirty="0"/>
            </a:b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000" b="1" dirty="0" smtClean="0">
                <a:solidFill>
                  <a:srgbClr val="307871"/>
                </a:solidFill>
                <a:latin typeface="Times New Roman" panose="02020603050405020304" pitchFamily="18" charset="0"/>
                <a:cs typeface="Times New Roman" panose="02020603050405020304" pitchFamily="18" charset="0"/>
              </a:rPr>
              <a:t>Janusz Karpeta</a:t>
            </a:r>
            <a:endParaRPr lang="en-GB" altLang="cs-CZ" sz="2000" b="1" dirty="0">
              <a:solidFill>
                <a:srgbClr val="307871"/>
              </a:solidFill>
              <a:latin typeface="Times New Roman" panose="02020603050405020304" pitchFamily="18" charset="0"/>
              <a:cs typeface="Times New Roman" panose="02020603050405020304" pitchFamily="18" charset="0"/>
            </a:endParaRPr>
          </a:p>
          <a:p>
            <a:pPr algn="r"/>
            <a:r>
              <a:rPr lang="cs-CZ" altLang="cs-CZ" sz="2000" dirty="0" err="1" smtClean="0">
                <a:solidFill>
                  <a:srgbClr val="307871"/>
                </a:solidFill>
                <a:latin typeface="Times New Roman" panose="02020603050405020304" pitchFamily="18" charset="0"/>
                <a:cs typeface="Times New Roman" panose="02020603050405020304" pitchFamily="18" charset="0"/>
              </a:rPr>
              <a:t>Corporate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a:solidFill>
                  <a:srgbClr val="307871"/>
                </a:solidFill>
                <a:latin typeface="Times New Roman" panose="02020603050405020304" pitchFamily="18" charset="0"/>
                <a:cs typeface="Times New Roman" panose="02020603050405020304" pitchFamily="18" charset="0"/>
              </a:rPr>
              <a:t>c</a:t>
            </a:r>
            <a:r>
              <a:rPr lang="cs-CZ" altLang="cs-CZ" sz="2000" dirty="0" smtClean="0">
                <a:solidFill>
                  <a:srgbClr val="307871"/>
                </a:solidFill>
                <a:latin typeface="Times New Roman" panose="02020603050405020304" pitchFamily="18" charset="0"/>
                <a:cs typeface="Times New Roman" panose="02020603050405020304" pitchFamily="18" charset="0"/>
              </a:rPr>
              <a:t>ommunication</a:t>
            </a:r>
            <a:endParaRPr lang="en-GB" altLang="cs-CZ" sz="2000" dirty="0">
              <a:solidFill>
                <a:srgbClr val="307871"/>
              </a:solidFill>
              <a:latin typeface="Times New Roman" panose="02020603050405020304" pitchFamily="18" charset="0"/>
              <a:cs typeface="Times New Roman" panose="02020603050405020304" pitchFamily="18" charset="0"/>
            </a:endParaRPr>
          </a:p>
          <a:p>
            <a:pPr algn="r"/>
            <a:r>
              <a:rPr lang="en-GB" altLang="cs-CZ" sz="2000" dirty="0">
                <a:solidFill>
                  <a:srgbClr val="307871"/>
                </a:solidFill>
                <a:latin typeface="Times New Roman" panose="02020603050405020304" pitchFamily="18" charset="0"/>
                <a:cs typeface="Times New Roman" panose="02020603050405020304" pitchFamily="18" charset="0"/>
              </a:rPr>
              <a:t>Subject code</a:t>
            </a: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3" name="Obdélník 2"/>
          <p:cNvSpPr/>
          <p:nvPr/>
        </p:nvSpPr>
        <p:spPr>
          <a:xfrm>
            <a:off x="568960" y="1239520"/>
            <a:ext cx="8575040" cy="4832092"/>
          </a:xfrm>
          <a:prstGeom prst="rect">
            <a:avLst/>
          </a:prstGeom>
        </p:spPr>
        <p:txBody>
          <a:bodyPr wrap="square">
            <a:spAutoFit/>
          </a:bodyPr>
          <a:lstStyle/>
          <a:p>
            <a:pPr marL="342900" indent="-342900">
              <a:buFont typeface="Arial" panose="020B0604020202020204" pitchFamily="34" charset="0"/>
              <a:buChar char="•"/>
            </a:pPr>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smtClean="0">
                <a:solidFill>
                  <a:srgbClr val="307871"/>
                </a:solidFill>
                <a:latin typeface="Times New Roman" panose="02020603050405020304" pitchFamily="18" charset="0"/>
                <a:cs typeface="Times New Roman" panose="02020603050405020304" pitchFamily="18" charset="0"/>
              </a:rPr>
              <a:t>The </a:t>
            </a:r>
            <a:r>
              <a:rPr lang="en-US" sz="2200" dirty="0">
                <a:solidFill>
                  <a:srgbClr val="307871"/>
                </a:solidFill>
                <a:latin typeface="Times New Roman" panose="02020603050405020304" pitchFamily="18" charset="0"/>
                <a:cs typeface="Times New Roman" panose="02020603050405020304" pitchFamily="18" charset="0"/>
              </a:rPr>
              <a:t>words are brought together with grammar and organization</a:t>
            </a:r>
            <a:r>
              <a:rPr lang="en-US" sz="2200" dirty="0" smtClean="0">
                <a:solidFill>
                  <a:srgbClr val="307871"/>
                </a:solidFill>
                <a:latin typeface="Times New Roman" panose="02020603050405020304" pitchFamily="18" charset="0"/>
                <a:cs typeface="Times New Roman" panose="02020603050405020304" pitchFamily="18" charset="0"/>
              </a:rPr>
              <a:t>.</a:t>
            </a:r>
            <a:endParaRPr lang="cs-CZ" sz="2200" dirty="0" smtClean="0">
              <a:solidFill>
                <a:srgbClr val="307871"/>
              </a:solidFill>
              <a:latin typeface="Times New Roman" panose="02020603050405020304" pitchFamily="18" charset="0"/>
              <a:cs typeface="Times New Roman" panose="02020603050405020304" pitchFamily="18" charset="0"/>
            </a:endParaRPr>
          </a:p>
          <a:p>
            <a:r>
              <a:rPr lang="en-US" sz="2200" dirty="0" smtClean="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You may choose to save your most important point for last.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message also consists of the way you say it— in a speech, with your tone of voice, your body language, and your appearance—and in a report, with your writing style, punctuation, and the headings and formatting you choose.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In addition, part of the message may be the environment or context you present it in and the </a:t>
            </a:r>
            <a:r>
              <a:rPr lang="en-US" sz="2200" b="1" dirty="0">
                <a:solidFill>
                  <a:srgbClr val="307871"/>
                </a:solidFill>
                <a:latin typeface="Times New Roman" panose="02020603050405020304" pitchFamily="18" charset="0"/>
                <a:cs typeface="Times New Roman" panose="02020603050405020304" pitchFamily="18" charset="0"/>
              </a:rPr>
              <a:t>noise</a:t>
            </a:r>
            <a:r>
              <a:rPr lang="en-US" sz="2200" dirty="0">
                <a:solidFill>
                  <a:srgbClr val="307871"/>
                </a:solidFill>
                <a:latin typeface="Times New Roman" panose="02020603050405020304" pitchFamily="18" charset="0"/>
                <a:cs typeface="Times New Roman" panose="02020603050405020304" pitchFamily="18" charset="0"/>
              </a:rPr>
              <a:t> that might make your message hard to hear or see.</a:t>
            </a:r>
            <a:endParaRPr lang="en-GB"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GB"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2361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2" name="Obdélník 1"/>
          <p:cNvSpPr/>
          <p:nvPr/>
        </p:nvSpPr>
        <p:spPr>
          <a:xfrm>
            <a:off x="251520" y="1381760"/>
            <a:ext cx="8892480" cy="3816429"/>
          </a:xfrm>
          <a:prstGeom prst="rect">
            <a:avLst/>
          </a:prstGeom>
        </p:spPr>
        <p:txBody>
          <a:bodyPr wrap="square">
            <a:spAutoFit/>
          </a:bodyPr>
          <a:lstStyle/>
          <a:p>
            <a:pPr marL="342900" indent="-342900">
              <a:buFont typeface="Arial" panose="020B0604020202020204" pitchFamily="34" charset="0"/>
              <a:buChar char="•"/>
            </a:pPr>
            <a:r>
              <a:rPr lang="cs-CZ" sz="2200" b="1" dirty="0">
                <a:solidFill>
                  <a:srgbClr val="307871"/>
                </a:solidFill>
                <a:latin typeface="Times New Roman" panose="02020603050405020304" pitchFamily="18" charset="0"/>
                <a:cs typeface="Times New Roman" panose="02020603050405020304" pitchFamily="18" charset="0"/>
              </a:rPr>
              <a:t>3.</a:t>
            </a:r>
            <a:r>
              <a:rPr lang="cs-CZ" sz="2200" dirty="0">
                <a:solidFill>
                  <a:srgbClr val="307871"/>
                </a:solidFill>
                <a:latin typeface="Times New Roman" panose="02020603050405020304" pitchFamily="18" charset="0"/>
                <a:cs typeface="Times New Roman" panose="02020603050405020304" pitchFamily="18" charset="0"/>
              </a:rPr>
              <a:t> </a:t>
            </a:r>
            <a:r>
              <a:rPr lang="cs-CZ" sz="2200" b="1" dirty="0" err="1">
                <a:solidFill>
                  <a:srgbClr val="307871"/>
                </a:solidFill>
                <a:latin typeface="Times New Roman" panose="02020603050405020304" pitchFamily="18" charset="0"/>
                <a:cs typeface="Times New Roman" panose="02020603050405020304" pitchFamily="18" charset="0"/>
              </a:rPr>
              <a:t>Channel</a:t>
            </a:r>
            <a:r>
              <a:rPr lang="cs-CZ" sz="2200" dirty="0">
                <a:solidFill>
                  <a:srgbClr val="307871"/>
                </a:solidFill>
                <a:latin typeface="Times New Roman" panose="02020603050405020304" pitchFamily="18" charset="0"/>
                <a:cs typeface="Times New Roman" panose="02020603050405020304" pitchFamily="18" charset="0"/>
              </a:rPr>
              <a:t>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As stated by </a:t>
            </a:r>
            <a:r>
              <a:rPr lang="en-US" sz="2200" dirty="0" smtClean="0">
                <a:solidFill>
                  <a:srgbClr val="307871"/>
                </a:solidFill>
                <a:latin typeface="Times New Roman" panose="02020603050405020304" pitchFamily="18" charset="0"/>
                <a:cs typeface="Times New Roman" panose="02020603050405020304" pitchFamily="18" charset="0"/>
              </a:rPr>
              <a:t>McLean</a:t>
            </a:r>
            <a:r>
              <a:rPr lang="cs-CZ" sz="2200" dirty="0" smtClean="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smtClean="0">
                <a:solidFill>
                  <a:srgbClr val="307871"/>
                </a:solidFill>
                <a:latin typeface="Times New Roman" panose="02020603050405020304" pitchFamily="18" charset="0"/>
                <a:cs typeface="Times New Roman" panose="02020603050405020304" pitchFamily="18" charset="0"/>
              </a:rPr>
              <a:t>‘</a:t>
            </a:r>
            <a:r>
              <a:rPr lang="cs-CZ" sz="2200" b="1" dirty="0">
                <a:solidFill>
                  <a:srgbClr val="307871"/>
                </a:solidFill>
                <a:latin typeface="Times New Roman" panose="02020603050405020304" pitchFamily="18" charset="0"/>
                <a:cs typeface="Times New Roman" panose="02020603050405020304" pitchFamily="18" charset="0"/>
              </a:rPr>
              <a:t>T</a:t>
            </a:r>
            <a:r>
              <a:rPr lang="en-US" sz="2200" b="1" dirty="0" smtClean="0">
                <a:solidFill>
                  <a:srgbClr val="307871"/>
                </a:solidFill>
                <a:latin typeface="Times New Roman" panose="02020603050405020304" pitchFamily="18" charset="0"/>
                <a:cs typeface="Times New Roman" panose="02020603050405020304" pitchFamily="18" charset="0"/>
              </a:rPr>
              <a:t>he </a:t>
            </a:r>
            <a:r>
              <a:rPr lang="en-US" sz="2200" b="1" dirty="0">
                <a:solidFill>
                  <a:srgbClr val="307871"/>
                </a:solidFill>
                <a:latin typeface="Times New Roman" panose="02020603050405020304" pitchFamily="18" charset="0"/>
                <a:cs typeface="Times New Roman" panose="02020603050405020304" pitchFamily="18" charset="0"/>
              </a:rPr>
              <a:t>channel is the way in which a message or messages travel between source and receiver.’ </a:t>
            </a:r>
            <a:r>
              <a:rPr lang="cs-CZ" sz="2200" dirty="0" err="1" smtClean="0">
                <a:solidFill>
                  <a:srgbClr val="307871"/>
                </a:solidFill>
                <a:latin typeface="Times New Roman" panose="02020603050405020304" pitchFamily="18" charset="0"/>
                <a:cs typeface="Times New Roman" panose="02020603050405020304" pitchFamily="18" charset="0"/>
              </a:rPr>
              <a:t>McLean</a:t>
            </a:r>
            <a:r>
              <a:rPr lang="cs-CZ" sz="2200" dirty="0" smtClean="0">
                <a:solidFill>
                  <a:srgbClr val="307871"/>
                </a:solidFill>
                <a:latin typeface="Times New Roman" panose="02020603050405020304" pitchFamily="18" charset="0"/>
                <a:cs typeface="Times New Roman" panose="02020603050405020304" pitchFamily="18" charset="0"/>
              </a:rPr>
              <a:t> (2005).</a:t>
            </a: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When you speak or write, you are using a channel to convey your message. </a:t>
            </a:r>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dirty="0" err="1" smtClean="0">
                <a:solidFill>
                  <a:srgbClr val="307871"/>
                </a:solidFill>
                <a:latin typeface="Times New Roman" panose="02020603050405020304" pitchFamily="18" charset="0"/>
                <a:cs typeface="Times New Roman" panose="02020603050405020304" pitchFamily="18" charset="0"/>
              </a:rPr>
              <a:t>We</a:t>
            </a:r>
            <a:r>
              <a:rPr lang="cs-CZ" sz="2200" dirty="0" smtClean="0">
                <a:solidFill>
                  <a:srgbClr val="307871"/>
                </a:solidFill>
                <a:latin typeface="Times New Roman" panose="02020603050405020304" pitchFamily="18" charset="0"/>
                <a:cs typeface="Times New Roman" panose="02020603050405020304" pitchFamily="18" charset="0"/>
              </a:rPr>
              <a:t> can </a:t>
            </a:r>
            <a:r>
              <a:rPr lang="cs-CZ" sz="2200" dirty="0" err="1" smtClean="0">
                <a:solidFill>
                  <a:srgbClr val="307871"/>
                </a:solidFill>
                <a:latin typeface="Times New Roman" panose="02020603050405020304" pitchFamily="18" charset="0"/>
                <a:cs typeface="Times New Roman" panose="02020603050405020304" pitchFamily="18" charset="0"/>
              </a:rPr>
              <a:t>distinguish</a:t>
            </a:r>
            <a:r>
              <a:rPr lang="cs-CZ" sz="2200" dirty="0" smtClean="0">
                <a:solidFill>
                  <a:srgbClr val="307871"/>
                </a:solidFill>
                <a:latin typeface="Times New Roman" panose="02020603050405020304" pitchFamily="18" charset="0"/>
                <a:cs typeface="Times New Roman" panose="02020603050405020304" pitchFamily="18" charset="0"/>
              </a:rPr>
              <a:t> </a:t>
            </a:r>
            <a:r>
              <a:rPr lang="cs-CZ" sz="2200" dirty="0" err="1" smtClean="0">
                <a:solidFill>
                  <a:srgbClr val="307871"/>
                </a:solidFill>
                <a:latin typeface="Times New Roman" panose="02020603050405020304" pitchFamily="18" charset="0"/>
                <a:cs typeface="Times New Roman" panose="02020603050405020304" pitchFamily="18" charset="0"/>
              </a:rPr>
              <a:t>different</a:t>
            </a:r>
            <a:r>
              <a:rPr lang="cs-CZ" sz="2200" dirty="0" smtClean="0">
                <a:solidFill>
                  <a:srgbClr val="307871"/>
                </a:solidFill>
                <a:latin typeface="Times New Roman" panose="02020603050405020304" pitchFamily="18" charset="0"/>
                <a:cs typeface="Times New Roman" panose="02020603050405020304" pitchFamily="18" charset="0"/>
              </a:rPr>
              <a:t> </a:t>
            </a:r>
            <a:r>
              <a:rPr lang="cs-CZ" sz="2200" dirty="0" err="1" smtClean="0">
                <a:solidFill>
                  <a:srgbClr val="307871"/>
                </a:solidFill>
                <a:latin typeface="Times New Roman" panose="02020603050405020304" pitchFamily="18" charset="0"/>
                <a:cs typeface="Times New Roman" panose="02020603050405020304" pitchFamily="18" charset="0"/>
              </a:rPr>
              <a:t>types</a:t>
            </a:r>
            <a:r>
              <a:rPr lang="cs-CZ" sz="2200" dirty="0" smtClean="0">
                <a:solidFill>
                  <a:srgbClr val="307871"/>
                </a:solidFill>
                <a:latin typeface="Times New Roman" panose="02020603050405020304" pitchFamily="18" charset="0"/>
                <a:cs typeface="Times New Roman" panose="02020603050405020304" pitchFamily="18" charset="0"/>
              </a:rPr>
              <a:t> of </a:t>
            </a:r>
            <a:r>
              <a:rPr lang="cs-CZ" sz="2200" dirty="0" err="1" smtClean="0">
                <a:solidFill>
                  <a:srgbClr val="307871"/>
                </a:solidFill>
                <a:latin typeface="Times New Roman" panose="02020603050405020304" pitchFamily="18" charset="0"/>
                <a:cs typeface="Times New Roman" panose="02020603050405020304" pitchFamily="18" charset="0"/>
              </a:rPr>
              <a:t>channels</a:t>
            </a:r>
            <a:r>
              <a:rPr lang="cs-CZ" sz="2200" dirty="0" smtClean="0">
                <a:solidFill>
                  <a:srgbClr val="307871"/>
                </a:solidFill>
                <a:latin typeface="Times New Roman" panose="02020603050405020304" pitchFamily="18" charset="0"/>
                <a:cs typeface="Times New Roman" panose="02020603050405020304" pitchFamily="18" charset="0"/>
              </a:rPr>
              <a:t>.</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992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3816429"/>
          </a:xfrm>
          <a:prstGeom prst="rect">
            <a:avLst/>
          </a:prstGeom>
        </p:spPr>
        <p:txBody>
          <a:bodyPr wrap="square">
            <a:spAutoFit/>
          </a:bodyPr>
          <a:lstStyle/>
          <a:p>
            <a:pPr marL="342900" indent="-342900">
              <a:buFont typeface="Arial" panose="020B0604020202020204" pitchFamily="34" charset="0"/>
              <a:buChar char="•"/>
            </a:pPr>
            <a:endParaRPr lang="cs-CZ" sz="2200" b="1"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smtClean="0">
                <a:solidFill>
                  <a:srgbClr val="307871"/>
                </a:solidFill>
                <a:latin typeface="Times New Roman" panose="02020603050405020304" pitchFamily="18" charset="0"/>
                <a:cs typeface="Times New Roman" panose="02020603050405020304" pitchFamily="18" charset="0"/>
              </a:rPr>
              <a:t>Spoken </a:t>
            </a:r>
            <a:r>
              <a:rPr lang="en-US" sz="2200" b="1" dirty="0">
                <a:solidFill>
                  <a:srgbClr val="307871"/>
                </a:solidFill>
                <a:latin typeface="Times New Roman" panose="02020603050405020304" pitchFamily="18" charset="0"/>
                <a:cs typeface="Times New Roman" panose="02020603050405020304" pitchFamily="18" charset="0"/>
              </a:rPr>
              <a:t>channels </a:t>
            </a:r>
            <a:r>
              <a:rPr lang="en-US" sz="2200" dirty="0">
                <a:solidFill>
                  <a:srgbClr val="307871"/>
                </a:solidFill>
                <a:latin typeface="Times New Roman" panose="02020603050405020304" pitchFamily="18" charset="0"/>
                <a:cs typeface="Times New Roman" panose="02020603050405020304" pitchFamily="18" charset="0"/>
              </a:rPr>
              <a:t>include </a:t>
            </a:r>
            <a:r>
              <a:rPr lang="cs-CZ" sz="2200" dirty="0" err="1" smtClean="0">
                <a:solidFill>
                  <a:srgbClr val="307871"/>
                </a:solidFill>
                <a:latin typeface="Times New Roman" panose="02020603050405020304" pitchFamily="18" charset="0"/>
                <a:cs typeface="Times New Roman" panose="02020603050405020304" pitchFamily="18" charset="0"/>
              </a:rPr>
              <a:t>the</a:t>
            </a:r>
            <a:r>
              <a:rPr lang="cs-CZ" sz="2200" dirty="0" smtClean="0">
                <a:solidFill>
                  <a:srgbClr val="307871"/>
                </a:solidFill>
                <a:latin typeface="Times New Roman" panose="02020603050405020304" pitchFamily="18" charset="0"/>
                <a:cs typeface="Times New Roman" panose="02020603050405020304" pitchFamily="18" charset="0"/>
              </a:rPr>
              <a:t> </a:t>
            </a:r>
            <a:r>
              <a:rPr lang="cs-CZ" sz="2200" dirty="0" err="1" smtClean="0">
                <a:solidFill>
                  <a:srgbClr val="307871"/>
                </a:solidFill>
                <a:latin typeface="Times New Roman" panose="02020603050405020304" pitchFamily="18" charset="0"/>
                <a:cs typeface="Times New Roman" panose="02020603050405020304" pitchFamily="18" charset="0"/>
              </a:rPr>
              <a:t>following</a:t>
            </a:r>
            <a:r>
              <a:rPr lang="cs-CZ" sz="2200" dirty="0" smtClean="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dirty="0" smtClean="0">
                <a:solidFill>
                  <a:srgbClr val="307871"/>
                </a:solidFill>
                <a:latin typeface="Times New Roman" panose="02020603050405020304" pitchFamily="18" charset="0"/>
                <a:cs typeface="Times New Roman" panose="02020603050405020304" pitchFamily="18" charset="0"/>
              </a:rPr>
              <a:t>F</a:t>
            </a:r>
            <a:r>
              <a:rPr lang="en-US" sz="2200" dirty="0" smtClean="0">
                <a:solidFill>
                  <a:srgbClr val="307871"/>
                </a:solidFill>
                <a:latin typeface="Times New Roman" panose="02020603050405020304" pitchFamily="18" charset="0"/>
                <a:cs typeface="Times New Roman" panose="02020603050405020304" pitchFamily="18" charset="0"/>
              </a:rPr>
              <a:t>ace-to-face </a:t>
            </a:r>
            <a:r>
              <a:rPr lang="en-US" sz="2200" dirty="0">
                <a:solidFill>
                  <a:srgbClr val="307871"/>
                </a:solidFill>
                <a:latin typeface="Times New Roman" panose="02020603050405020304" pitchFamily="18" charset="0"/>
                <a:cs typeface="Times New Roman" panose="02020603050405020304" pitchFamily="18" charset="0"/>
              </a:rPr>
              <a:t>conversations, speeches, telephone conversations and voice mail messages, radio, public address systems, and voice over Internet protocol (VoIP). </a:t>
            </a:r>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a:solidFill>
                  <a:srgbClr val="307871"/>
                </a:solidFill>
                <a:latin typeface="Times New Roman" panose="02020603050405020304" pitchFamily="18" charset="0"/>
                <a:cs typeface="Times New Roman" panose="02020603050405020304" pitchFamily="18" charset="0"/>
              </a:rPr>
              <a:t>Written channels </a:t>
            </a:r>
            <a:r>
              <a:rPr lang="en-US" sz="2200" dirty="0">
                <a:solidFill>
                  <a:srgbClr val="307871"/>
                </a:solidFill>
                <a:latin typeface="Times New Roman" panose="02020603050405020304" pitchFamily="18" charset="0"/>
                <a:cs typeface="Times New Roman" panose="02020603050405020304" pitchFamily="18" charset="0"/>
              </a:rPr>
              <a:t>include </a:t>
            </a:r>
            <a:r>
              <a:rPr lang="cs-CZ" sz="2200" dirty="0" err="1" smtClean="0">
                <a:solidFill>
                  <a:srgbClr val="307871"/>
                </a:solidFill>
                <a:latin typeface="Times New Roman" panose="02020603050405020304" pitchFamily="18" charset="0"/>
                <a:cs typeface="Times New Roman" panose="02020603050405020304" pitchFamily="18" charset="0"/>
              </a:rPr>
              <a:t>the</a:t>
            </a:r>
            <a:r>
              <a:rPr lang="cs-CZ" sz="2200" dirty="0" smtClean="0">
                <a:solidFill>
                  <a:srgbClr val="307871"/>
                </a:solidFill>
                <a:latin typeface="Times New Roman" panose="02020603050405020304" pitchFamily="18" charset="0"/>
                <a:cs typeface="Times New Roman" panose="02020603050405020304" pitchFamily="18" charset="0"/>
              </a:rPr>
              <a:t> </a:t>
            </a:r>
            <a:r>
              <a:rPr lang="cs-CZ" sz="2200" dirty="0" err="1" smtClean="0">
                <a:solidFill>
                  <a:srgbClr val="307871"/>
                </a:solidFill>
                <a:latin typeface="Times New Roman" panose="02020603050405020304" pitchFamily="18" charset="0"/>
                <a:cs typeface="Times New Roman" panose="02020603050405020304" pitchFamily="18" charset="0"/>
              </a:rPr>
              <a:t>following</a:t>
            </a:r>
            <a:r>
              <a:rPr lang="cs-CZ" sz="2200" dirty="0" smtClean="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dirty="0">
                <a:solidFill>
                  <a:srgbClr val="307871"/>
                </a:solidFill>
                <a:latin typeface="Times New Roman" panose="02020603050405020304" pitchFamily="18" charset="0"/>
                <a:cs typeface="Times New Roman" panose="02020603050405020304" pitchFamily="18" charset="0"/>
              </a:rPr>
              <a:t>L</a:t>
            </a:r>
            <a:r>
              <a:rPr lang="en-US" sz="2200" dirty="0" err="1" smtClean="0">
                <a:solidFill>
                  <a:srgbClr val="307871"/>
                </a:solidFill>
                <a:latin typeface="Times New Roman" panose="02020603050405020304" pitchFamily="18" charset="0"/>
                <a:cs typeface="Times New Roman" panose="02020603050405020304" pitchFamily="18" charset="0"/>
              </a:rPr>
              <a:t>etters</a:t>
            </a:r>
            <a:r>
              <a:rPr lang="en-US" sz="2200" dirty="0">
                <a:solidFill>
                  <a:srgbClr val="307871"/>
                </a:solidFill>
                <a:latin typeface="Times New Roman" panose="02020603050405020304" pitchFamily="18" charset="0"/>
                <a:cs typeface="Times New Roman" panose="02020603050405020304" pitchFamily="18" charset="0"/>
              </a:rPr>
              <a:t>, memorandums, purchase orders, invoices, newspaper and magazine articles, blogs, e-mail, text messages, tweets, and so forth</a:t>
            </a:r>
            <a:r>
              <a:rPr lang="cs-CZ" sz="2200" dirty="0">
                <a:solidFill>
                  <a:srgbClr val="307871"/>
                </a:solidFill>
                <a:latin typeface="Times New Roman" panose="02020603050405020304" pitchFamily="18" charset="0"/>
                <a:cs typeface="Times New Roman" panose="02020603050405020304" pitchFamily="18" charset="0"/>
              </a:rPr>
              <a:t>.</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
        <p:nvSpPr>
          <p:cNvPr id="6" name="Zástupný symbol pro obsah 2">
            <a:extLst>
              <a:ext uri="{FF2B5EF4-FFF2-40B4-BE49-F238E27FC236}">
                <a16:creationId xmlns:a16="http://schemas.microsoft.com/office/drawing/2014/main" id="{68F88130-082D-44CE-9916-92441597F0FA}"/>
              </a:ext>
            </a:extLst>
          </p:cNvPr>
          <p:cNvSpPr txBox="1">
            <a:spLocks/>
          </p:cNvSpPr>
          <p:nvPr/>
        </p:nvSpPr>
        <p:spPr>
          <a:xfrm>
            <a:off x="2190338" y="844413"/>
            <a:ext cx="8583921" cy="79492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sz="2200" b="1" dirty="0">
              <a:sym typeface="Wingdings" panose="05000000000000000000" pitchFamily="2" charset="2"/>
            </a:endParaRPr>
          </a:p>
        </p:txBody>
      </p:sp>
    </p:spTree>
    <p:extLst>
      <p:ext uri="{BB962C8B-B14F-4D97-AF65-F5344CB8AC3E}">
        <p14:creationId xmlns:p14="http://schemas.microsoft.com/office/powerpoint/2010/main" val="1113964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319708" y="966895"/>
            <a:ext cx="9462052" cy="5170646"/>
          </a:xfrm>
          <a:prstGeom prst="rect">
            <a:avLst/>
          </a:prstGeom>
        </p:spPr>
        <p:txBody>
          <a:bodyPr wrap="square">
            <a:spAutoFit/>
          </a:bodyPr>
          <a:lstStyle/>
          <a:p>
            <a:pPr marL="342900" indent="-342900">
              <a:buFont typeface="Arial" panose="020B0604020202020204" pitchFamily="34" charset="0"/>
              <a:buChar char="•"/>
            </a:pPr>
            <a:endParaRPr lang="cs-CZ" sz="2200" b="1"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b="1" dirty="0" smtClean="0">
                <a:solidFill>
                  <a:srgbClr val="307871"/>
                </a:solidFill>
                <a:latin typeface="Times New Roman" panose="02020603050405020304" pitchFamily="18" charset="0"/>
                <a:cs typeface="Times New Roman" panose="02020603050405020304" pitchFamily="18" charset="0"/>
              </a:rPr>
              <a:t>4</a:t>
            </a:r>
            <a:r>
              <a:rPr lang="cs-CZ" sz="2200" b="1" dirty="0">
                <a:solidFill>
                  <a:srgbClr val="307871"/>
                </a:solidFill>
                <a:latin typeface="Times New Roman" panose="02020603050405020304" pitchFamily="18" charset="0"/>
                <a:cs typeface="Times New Roman" panose="02020603050405020304" pitchFamily="18" charset="0"/>
              </a:rPr>
              <a:t>. </a:t>
            </a:r>
            <a:r>
              <a:rPr lang="cs-CZ" sz="2200" b="1" dirty="0" err="1">
                <a:solidFill>
                  <a:srgbClr val="307871"/>
                </a:solidFill>
                <a:latin typeface="Times New Roman" panose="02020603050405020304" pitchFamily="18" charset="0"/>
                <a:cs typeface="Times New Roman" panose="02020603050405020304" pitchFamily="18" charset="0"/>
              </a:rPr>
              <a:t>Receiver</a:t>
            </a:r>
            <a:r>
              <a:rPr lang="cs-CZ" sz="2200" b="1" dirty="0">
                <a:solidFill>
                  <a:srgbClr val="307871"/>
                </a:solidFill>
                <a:latin typeface="Times New Roman" panose="02020603050405020304" pitchFamily="18" charset="0"/>
                <a:cs typeface="Times New Roman" panose="02020603050405020304" pitchFamily="18" charset="0"/>
              </a:rPr>
              <a:t> </a:t>
            </a:r>
            <a:endParaRPr lang="cs-CZ" sz="2200" b="1" dirty="0" smtClean="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In line with the words of </a:t>
            </a:r>
            <a:r>
              <a:rPr lang="en-US" altLang="cs-CZ" sz="2200" dirty="0" smtClean="0">
                <a:solidFill>
                  <a:srgbClr val="307871"/>
                </a:solidFill>
                <a:latin typeface="Times New Roman" panose="02020603050405020304" pitchFamily="18" charset="0"/>
                <a:cs typeface="Times New Roman" panose="02020603050405020304" pitchFamily="18" charset="0"/>
              </a:rPr>
              <a:t>McLean</a:t>
            </a:r>
            <a:r>
              <a:rPr lang="cs-CZ" altLang="cs-CZ" sz="2200" dirty="0" smtClean="0">
                <a:solidFill>
                  <a:srgbClr val="307871"/>
                </a:solidFill>
                <a:latin typeface="Times New Roman" panose="02020603050405020304" pitchFamily="18" charset="0"/>
                <a:cs typeface="Times New Roman" panose="02020603050405020304" pitchFamily="18" charset="0"/>
              </a:rPr>
              <a:t>:</a:t>
            </a:r>
          </a:p>
          <a:p>
            <a:endParaRPr lang="cs-CZ" alt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200" dirty="0" smtClean="0">
                <a:solidFill>
                  <a:srgbClr val="307871"/>
                </a:solidFill>
                <a:latin typeface="Times New Roman" panose="02020603050405020304" pitchFamily="18" charset="0"/>
                <a:cs typeface="Times New Roman" panose="02020603050405020304" pitchFamily="18" charset="0"/>
              </a:rPr>
              <a:t>…</a:t>
            </a:r>
            <a:r>
              <a:rPr lang="en-US" altLang="cs-CZ" sz="2200" dirty="0" smtClean="0">
                <a:solidFill>
                  <a:srgbClr val="307871"/>
                </a:solidFill>
                <a:latin typeface="Times New Roman" panose="02020603050405020304" pitchFamily="18" charset="0"/>
                <a:cs typeface="Times New Roman" panose="02020603050405020304" pitchFamily="18" charset="0"/>
              </a:rPr>
              <a:t> </a:t>
            </a:r>
            <a:r>
              <a:rPr lang="en-US" altLang="cs-CZ" sz="2200" b="1" dirty="0" smtClean="0">
                <a:solidFill>
                  <a:srgbClr val="307871"/>
                </a:solidFill>
                <a:latin typeface="Times New Roman" panose="02020603050405020304" pitchFamily="18" charset="0"/>
                <a:cs typeface="Times New Roman" panose="02020603050405020304" pitchFamily="18" charset="0"/>
              </a:rPr>
              <a:t>‘</a:t>
            </a:r>
            <a:r>
              <a:rPr lang="cs-CZ" altLang="cs-CZ" sz="2200" b="1" dirty="0" smtClean="0">
                <a:solidFill>
                  <a:srgbClr val="307871"/>
                </a:solidFill>
                <a:latin typeface="Times New Roman" panose="02020603050405020304" pitchFamily="18" charset="0"/>
                <a:cs typeface="Times New Roman" panose="02020603050405020304" pitchFamily="18" charset="0"/>
              </a:rPr>
              <a:t>T</a:t>
            </a:r>
            <a:r>
              <a:rPr lang="en-US" altLang="cs-CZ" sz="2200" b="1" dirty="0" smtClean="0">
                <a:solidFill>
                  <a:srgbClr val="307871"/>
                </a:solidFill>
                <a:latin typeface="Times New Roman" panose="02020603050405020304" pitchFamily="18" charset="0"/>
                <a:cs typeface="Times New Roman" panose="02020603050405020304" pitchFamily="18" charset="0"/>
              </a:rPr>
              <a:t>he </a:t>
            </a:r>
            <a:r>
              <a:rPr lang="en-US" altLang="cs-CZ" sz="2200" b="1" dirty="0">
                <a:solidFill>
                  <a:srgbClr val="307871"/>
                </a:solidFill>
                <a:latin typeface="Times New Roman" panose="02020603050405020304" pitchFamily="18" charset="0"/>
                <a:cs typeface="Times New Roman" panose="02020603050405020304" pitchFamily="18" charset="0"/>
              </a:rPr>
              <a:t>receiver receives the message from the source, analyzing and interpreting the message in ways both intended and unintended by the source’.</a:t>
            </a:r>
            <a:r>
              <a:rPr lang="cs-CZ" altLang="cs-CZ" sz="2200" dirty="0">
                <a:solidFill>
                  <a:srgbClr val="307871"/>
                </a:solidFill>
                <a:latin typeface="Times New Roman" panose="02020603050405020304" pitchFamily="18" charset="0"/>
                <a:cs typeface="Times New Roman" panose="02020603050405020304" pitchFamily="18" charset="0"/>
              </a:rPr>
              <a:t> </a:t>
            </a:r>
            <a:r>
              <a:rPr lang="cs-CZ" altLang="cs-CZ" sz="2200" dirty="0" err="1" smtClean="0">
                <a:solidFill>
                  <a:srgbClr val="307871"/>
                </a:solidFill>
                <a:latin typeface="Times New Roman" panose="02020603050405020304" pitchFamily="18" charset="0"/>
                <a:cs typeface="Times New Roman" panose="02020603050405020304" pitchFamily="18" charset="0"/>
              </a:rPr>
              <a:t>McLean</a:t>
            </a:r>
            <a:r>
              <a:rPr lang="cs-CZ" altLang="cs-CZ" sz="2200" dirty="0">
                <a:solidFill>
                  <a:srgbClr val="307871"/>
                </a:solidFill>
                <a:latin typeface="Times New Roman" panose="02020603050405020304" pitchFamily="18" charset="0"/>
                <a:cs typeface="Times New Roman" panose="02020603050405020304" pitchFamily="18" charset="0"/>
              </a:rPr>
              <a:t> </a:t>
            </a:r>
            <a:r>
              <a:rPr lang="cs-CZ" altLang="cs-CZ" sz="2200" dirty="0" smtClean="0">
                <a:solidFill>
                  <a:srgbClr val="307871"/>
                </a:solidFill>
                <a:latin typeface="Times New Roman" panose="02020603050405020304" pitchFamily="18" charset="0"/>
                <a:cs typeface="Times New Roman" panose="02020603050405020304" pitchFamily="18" charset="0"/>
              </a:rPr>
              <a:t>(2005</a:t>
            </a:r>
            <a:r>
              <a:rPr lang="cs-CZ" altLang="cs-CZ" sz="2200" dirty="0">
                <a:solidFill>
                  <a:srgbClr val="307871"/>
                </a:solidFill>
                <a:latin typeface="Times New Roman" panose="02020603050405020304" pitchFamily="18" charset="0"/>
                <a:cs typeface="Times New Roman" panose="02020603050405020304" pitchFamily="18" charset="0"/>
              </a:rPr>
              <a:t>).</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As a receiver you listen, see, touch, smell, and/or taste to receive a message.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Your audience ‘sizes you up,’ much as you might check them out long before you take the stage or open your mouth. </a:t>
            </a:r>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GB"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9366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91405" y="441579"/>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91405" y="1210892"/>
            <a:ext cx="9462052" cy="4154984"/>
          </a:xfrm>
          <a:prstGeom prst="rect">
            <a:avLst/>
          </a:prstGeom>
        </p:spPr>
        <p:txBody>
          <a:bodyPr wrap="square">
            <a:spAutoFit/>
          </a:bodyPr>
          <a:lstStyle/>
          <a:p>
            <a:pPr marL="342900" indent="-342900">
              <a:buFont typeface="Arial" panose="020B0604020202020204" pitchFamily="34" charset="0"/>
              <a:buChar char="•"/>
            </a:pPr>
            <a:endParaRPr lang="cs-CZ" alt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smtClean="0">
                <a:solidFill>
                  <a:srgbClr val="307871"/>
                </a:solidFill>
                <a:latin typeface="Times New Roman" panose="02020603050405020304" pitchFamily="18" charset="0"/>
                <a:cs typeface="Times New Roman" panose="02020603050405020304" pitchFamily="18" charset="0"/>
              </a:rPr>
              <a:t>The </a:t>
            </a:r>
            <a:r>
              <a:rPr lang="en-US" altLang="cs-CZ" sz="2200" dirty="0">
                <a:solidFill>
                  <a:srgbClr val="307871"/>
                </a:solidFill>
                <a:latin typeface="Times New Roman" panose="02020603050405020304" pitchFamily="18" charset="0"/>
                <a:cs typeface="Times New Roman" panose="02020603050405020304" pitchFamily="18" charset="0"/>
              </a:rPr>
              <a:t>nonverbal responses of your listeners can serve as clues on how to adjust your opening.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By imagining yourself in their place, you anticipate what you would look for if you were them.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You too can recognize the interaction between source and receiver in a business communication context.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All of this happens at the same time, illustrating why and how communication is always changing. </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348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4154984"/>
          </a:xfrm>
          <a:prstGeom prst="rect">
            <a:avLst/>
          </a:prstGeom>
        </p:spPr>
        <p:txBody>
          <a:bodyPr wrap="square">
            <a:spAutoFit/>
          </a:bodyPr>
          <a:lstStyle/>
          <a:p>
            <a:pPr marL="342900" indent="-342900">
              <a:buFont typeface="Arial" panose="020B0604020202020204" pitchFamily="34" charset="0"/>
              <a:buChar char="•"/>
            </a:pPr>
            <a:endParaRPr lang="cs-CZ" sz="2200" b="1"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b="1" dirty="0" smtClean="0">
                <a:solidFill>
                  <a:srgbClr val="307871"/>
                </a:solidFill>
                <a:latin typeface="Times New Roman" panose="02020603050405020304" pitchFamily="18" charset="0"/>
                <a:cs typeface="Times New Roman" panose="02020603050405020304" pitchFamily="18" charset="0"/>
              </a:rPr>
              <a:t>5</a:t>
            </a:r>
            <a:r>
              <a:rPr lang="cs-CZ" sz="2200" b="1" dirty="0">
                <a:solidFill>
                  <a:srgbClr val="307871"/>
                </a:solidFill>
                <a:latin typeface="Times New Roman" panose="02020603050405020304" pitchFamily="18" charset="0"/>
                <a:cs typeface="Times New Roman" panose="02020603050405020304" pitchFamily="18" charset="0"/>
              </a:rPr>
              <a:t>. Feedback </a:t>
            </a:r>
            <a:endParaRPr lang="cs-CZ" sz="2200" b="1" dirty="0" smtClean="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When you respond to the source, intentionally or unintentionally, you are giving feedback.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Leavitt and Mueller point out </a:t>
            </a:r>
            <a:r>
              <a:rPr lang="en-US" sz="2200" dirty="0" smtClean="0">
                <a:solidFill>
                  <a:srgbClr val="307871"/>
                </a:solidFill>
                <a:latin typeface="Times New Roman" panose="02020603050405020304" pitchFamily="18" charset="0"/>
                <a:cs typeface="Times New Roman" panose="02020603050405020304" pitchFamily="18" charset="0"/>
              </a:rPr>
              <a:t>that</a:t>
            </a:r>
            <a:r>
              <a:rPr lang="cs-CZ" sz="2200" dirty="0" smtClean="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smtClean="0">
                <a:solidFill>
                  <a:srgbClr val="307871"/>
                </a:solidFill>
                <a:latin typeface="Times New Roman" panose="02020603050405020304" pitchFamily="18" charset="0"/>
                <a:cs typeface="Times New Roman" panose="02020603050405020304" pitchFamily="18" charset="0"/>
              </a:rPr>
              <a:t>‘</a:t>
            </a:r>
            <a:r>
              <a:rPr lang="cs-CZ" sz="2200" dirty="0">
                <a:solidFill>
                  <a:srgbClr val="307871"/>
                </a:solidFill>
                <a:latin typeface="Times New Roman" panose="02020603050405020304" pitchFamily="18" charset="0"/>
                <a:cs typeface="Times New Roman" panose="02020603050405020304" pitchFamily="18" charset="0"/>
              </a:rPr>
              <a:t>F</a:t>
            </a:r>
            <a:r>
              <a:rPr lang="en-US" sz="2200" dirty="0" err="1" smtClean="0">
                <a:solidFill>
                  <a:srgbClr val="307871"/>
                </a:solidFill>
                <a:latin typeface="Times New Roman" panose="02020603050405020304" pitchFamily="18" charset="0"/>
                <a:cs typeface="Times New Roman" panose="02020603050405020304" pitchFamily="18" charset="0"/>
              </a:rPr>
              <a:t>eedback</a:t>
            </a:r>
            <a:r>
              <a:rPr lang="en-US" sz="2200" dirty="0" smtClean="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is composed of messages the receiver sends back to the </a:t>
            </a:r>
            <a:r>
              <a:rPr lang="en-US" sz="2200" dirty="0" smtClean="0">
                <a:solidFill>
                  <a:srgbClr val="307871"/>
                </a:solidFill>
                <a:latin typeface="Times New Roman" panose="02020603050405020304" pitchFamily="18" charset="0"/>
                <a:cs typeface="Times New Roman" panose="02020603050405020304" pitchFamily="18" charset="0"/>
              </a:rPr>
              <a:t>source.</a:t>
            </a:r>
            <a:r>
              <a:rPr lang="cs-CZ" sz="2200" dirty="0" smtClean="0">
                <a:solidFill>
                  <a:srgbClr val="307871"/>
                </a:solidFill>
                <a:latin typeface="Times New Roman" panose="02020603050405020304" pitchFamily="18" charset="0"/>
                <a:cs typeface="Times New Roman" panose="02020603050405020304" pitchFamily="18" charset="0"/>
              </a:rPr>
              <a:t> </a:t>
            </a:r>
            <a:r>
              <a:rPr lang="en-US" sz="2200" dirty="0" smtClean="0">
                <a:solidFill>
                  <a:srgbClr val="307871"/>
                </a:solidFill>
                <a:latin typeface="Times New Roman" panose="02020603050405020304" pitchFamily="18" charset="0"/>
                <a:cs typeface="Times New Roman" panose="02020603050405020304" pitchFamily="18" charset="0"/>
              </a:rPr>
              <a:t>Verbal </a:t>
            </a:r>
            <a:r>
              <a:rPr lang="en-US" sz="2200" dirty="0">
                <a:solidFill>
                  <a:srgbClr val="307871"/>
                </a:solidFill>
                <a:latin typeface="Times New Roman" panose="02020603050405020304" pitchFamily="18" charset="0"/>
                <a:cs typeface="Times New Roman" panose="02020603050405020304" pitchFamily="18" charset="0"/>
              </a:rPr>
              <a:t>or nonverbal, all these feedback signals allow the source to see how well, how accurately (or how poorly and inaccurately) the message was received.’ </a:t>
            </a:r>
            <a:r>
              <a:rPr lang="nb-NO" sz="2200" dirty="0" smtClean="0">
                <a:solidFill>
                  <a:srgbClr val="307871"/>
                </a:solidFill>
                <a:latin typeface="Times New Roman" panose="02020603050405020304" pitchFamily="18" charset="0"/>
                <a:cs typeface="Times New Roman" panose="02020603050405020304" pitchFamily="18" charset="0"/>
              </a:rPr>
              <a:t>Leavitt</a:t>
            </a:r>
            <a:r>
              <a:rPr lang="nb-NO" sz="2200" dirty="0">
                <a:solidFill>
                  <a:srgbClr val="307871"/>
                </a:solidFill>
                <a:latin typeface="Times New Roman" panose="02020603050405020304" pitchFamily="18" charset="0"/>
                <a:cs typeface="Times New Roman" panose="02020603050405020304" pitchFamily="18" charset="0"/>
              </a:rPr>
              <a:t>, </a:t>
            </a:r>
            <a:r>
              <a:rPr lang="nb-NO" sz="2200" dirty="0" smtClean="0">
                <a:solidFill>
                  <a:srgbClr val="307871"/>
                </a:solidFill>
                <a:latin typeface="Times New Roman" panose="02020603050405020304" pitchFamily="18" charset="0"/>
                <a:cs typeface="Times New Roman" panose="02020603050405020304" pitchFamily="18" charset="0"/>
              </a:rPr>
              <a:t>Mueller</a:t>
            </a:r>
            <a:r>
              <a:rPr lang="cs-CZ" sz="2200" dirty="0" smtClean="0">
                <a:solidFill>
                  <a:srgbClr val="307871"/>
                </a:solidFill>
                <a:latin typeface="Times New Roman" panose="02020603050405020304" pitchFamily="18" charset="0"/>
                <a:cs typeface="Times New Roman" panose="02020603050405020304" pitchFamily="18" charset="0"/>
              </a:rPr>
              <a:t> (</a:t>
            </a:r>
            <a:r>
              <a:rPr lang="nb-NO" sz="2200" dirty="0" smtClean="0">
                <a:solidFill>
                  <a:srgbClr val="307871"/>
                </a:solidFill>
                <a:latin typeface="Times New Roman" panose="02020603050405020304" pitchFamily="18" charset="0"/>
                <a:cs typeface="Times New Roman" panose="02020603050405020304" pitchFamily="18" charset="0"/>
              </a:rPr>
              <a:t>1951</a:t>
            </a:r>
            <a:r>
              <a:rPr lang="nb-NO" sz="2200" dirty="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5891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smtClean="0">
                <a:solidFill>
                  <a:srgbClr val="307871"/>
                </a:solidFill>
                <a:latin typeface="Times New Roman"/>
              </a:rPr>
              <a:t>1. Essentials of communication </a:t>
            </a:r>
            <a:r>
              <a:rPr lang="cs-CZ" altLang="cs-CZ" sz="2800" b="1" kern="0" dirty="0" smtClean="0">
                <a:solidFill>
                  <a:srgbClr val="307871"/>
                </a:solidFill>
                <a:latin typeface="Times New Roman" panose="02020603050405020304" pitchFamily="18" charset="0"/>
                <a:ea typeface="+mj-ea"/>
                <a:cs typeface="Times New Roman" panose="02020603050405020304" pitchFamily="18" charset="0"/>
              </a:rPr>
              <a:t> </a:t>
            </a:r>
            <a:endParaRPr lang="en-GB" sz="2800" b="1" kern="0" dirty="0">
              <a:solidFill>
                <a:srgbClr val="307871"/>
              </a:solidFill>
              <a:latin typeface="Times New Roman" panose="02020603050405020304" pitchFamily="18" charset="0"/>
              <a:ea typeface="+mj-ea"/>
              <a:cs typeface="Times New Roman" panose="02020603050405020304" pitchFamily="18" charset="0"/>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331853" y="1299166"/>
            <a:ext cx="9462052" cy="4154984"/>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Feedback, as we know, also </a:t>
            </a:r>
            <a:r>
              <a:rPr lang="en-US" sz="2200" dirty="0" smtClean="0">
                <a:solidFill>
                  <a:srgbClr val="307871"/>
                </a:solidFill>
                <a:latin typeface="Times New Roman" panose="02020603050405020304" pitchFamily="18" charset="0"/>
                <a:cs typeface="Times New Roman" panose="02020603050405020304" pitchFamily="18" charset="0"/>
              </a:rPr>
              <a:t>provides</a:t>
            </a:r>
            <a:r>
              <a:rPr lang="cs-CZ" sz="2200" dirty="0" smtClean="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dirty="0">
                <a:solidFill>
                  <a:srgbClr val="307871"/>
                </a:solidFill>
                <a:latin typeface="Times New Roman" panose="02020603050405020304" pitchFamily="18" charset="0"/>
                <a:cs typeface="Times New Roman" panose="02020603050405020304" pitchFamily="18" charset="0"/>
              </a:rPr>
              <a:t>A</a:t>
            </a:r>
            <a:r>
              <a:rPr lang="en-US" sz="2200" dirty="0" smtClean="0">
                <a:solidFill>
                  <a:srgbClr val="307871"/>
                </a:solidFill>
                <a:latin typeface="Times New Roman" panose="02020603050405020304" pitchFamily="18" charset="0"/>
                <a:cs typeface="Times New Roman" panose="02020603050405020304" pitchFamily="18" charset="0"/>
              </a:rPr>
              <a:t>n </a:t>
            </a:r>
            <a:r>
              <a:rPr lang="en-US" sz="2200" dirty="0">
                <a:solidFill>
                  <a:srgbClr val="307871"/>
                </a:solidFill>
                <a:latin typeface="Times New Roman" panose="02020603050405020304" pitchFamily="18" charset="0"/>
                <a:cs typeface="Times New Roman" panose="02020603050405020304" pitchFamily="18" charset="0"/>
              </a:rPr>
              <a:t>opportunity for the receiver or addressees to demand an explanation,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dirty="0">
                <a:solidFill>
                  <a:srgbClr val="307871"/>
                </a:solidFill>
                <a:latin typeface="Times New Roman" panose="02020603050405020304" pitchFamily="18" charset="0"/>
                <a:cs typeface="Times New Roman" panose="02020603050405020304" pitchFamily="18" charset="0"/>
              </a:rPr>
              <a:t>T</a:t>
            </a:r>
            <a:r>
              <a:rPr lang="en-US" sz="2200" dirty="0" smtClean="0">
                <a:solidFill>
                  <a:srgbClr val="307871"/>
                </a:solidFill>
                <a:latin typeface="Times New Roman" panose="02020603050405020304" pitchFamily="18" charset="0"/>
                <a:cs typeface="Times New Roman" panose="02020603050405020304" pitchFamily="18" charset="0"/>
              </a:rPr>
              <a:t>o </a:t>
            </a:r>
            <a:r>
              <a:rPr lang="en-US" sz="2200" dirty="0">
                <a:solidFill>
                  <a:srgbClr val="307871"/>
                </a:solidFill>
                <a:latin typeface="Times New Roman" panose="02020603050405020304" pitchFamily="18" charset="0"/>
                <a:cs typeface="Times New Roman" panose="02020603050405020304" pitchFamily="18" charset="0"/>
              </a:rPr>
              <a:t>agree or disagree,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dirty="0">
                <a:solidFill>
                  <a:srgbClr val="307871"/>
                </a:solidFill>
                <a:latin typeface="Times New Roman" panose="02020603050405020304" pitchFamily="18" charset="0"/>
                <a:cs typeface="Times New Roman" panose="02020603050405020304" pitchFamily="18" charset="0"/>
              </a:rPr>
              <a:t>O</a:t>
            </a:r>
            <a:r>
              <a:rPr lang="en-US" sz="2200" dirty="0" smtClean="0">
                <a:solidFill>
                  <a:srgbClr val="307871"/>
                </a:solidFill>
                <a:latin typeface="Times New Roman" panose="02020603050405020304" pitchFamily="18" charset="0"/>
                <a:cs typeface="Times New Roman" panose="02020603050405020304" pitchFamily="18" charset="0"/>
              </a:rPr>
              <a:t>r </a:t>
            </a:r>
            <a:r>
              <a:rPr lang="en-US" sz="2200" dirty="0">
                <a:solidFill>
                  <a:srgbClr val="307871"/>
                </a:solidFill>
                <a:latin typeface="Times New Roman" panose="02020603050405020304" pitchFamily="18" charset="0"/>
                <a:cs typeface="Times New Roman" panose="02020603050405020304" pitchFamily="18" charset="0"/>
              </a:rPr>
              <a:t>to indicate that the source could make the message more interesting.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What results from that is that as the amount of feedback increases, the accuracy of communication also </a:t>
            </a:r>
            <a:r>
              <a:rPr lang="en-US" sz="2200" dirty="0" smtClean="0">
                <a:solidFill>
                  <a:srgbClr val="307871"/>
                </a:solidFill>
                <a:latin typeface="Times New Roman" panose="02020603050405020304" pitchFamily="18" charset="0"/>
                <a:cs typeface="Times New Roman" panose="02020603050405020304" pitchFamily="18" charset="0"/>
              </a:rPr>
              <a:t>increases</a:t>
            </a:r>
            <a:r>
              <a:rPr lang="cs-CZ" sz="2200" dirty="0" smtClean="0">
                <a:solidFill>
                  <a:srgbClr val="307871"/>
                </a:solidFill>
                <a:latin typeface="Times New Roman" panose="02020603050405020304" pitchFamily="18" charset="0"/>
                <a:cs typeface="Times New Roman" panose="02020603050405020304" pitchFamily="18" charset="0"/>
              </a:rPr>
              <a:t>.</a:t>
            </a:r>
            <a:endParaRPr lang="en-GB"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GB" altLang="cs-CZ" sz="2200" dirty="0">
              <a:solidFill>
                <a:srgbClr val="30787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AU" altLang="cs-CZ" sz="2200" dirty="0">
              <a:solidFill>
                <a:srgbClr val="307871"/>
              </a:solidFill>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17441088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4493538"/>
          </a:xfrm>
          <a:prstGeom prst="rect">
            <a:avLst/>
          </a:prstGeom>
        </p:spPr>
        <p:txBody>
          <a:bodyPr wrap="square">
            <a:spAutoFit/>
          </a:bodyPr>
          <a:lstStyle/>
          <a:p>
            <a:pPr marL="342900" indent="-342900">
              <a:buFont typeface="Arial" panose="020B0604020202020204" pitchFamily="34" charset="0"/>
              <a:buChar char="•"/>
            </a:pPr>
            <a:endParaRPr lang="cs-CZ" sz="2200" b="1"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b="1" dirty="0" smtClean="0">
                <a:solidFill>
                  <a:srgbClr val="307871"/>
                </a:solidFill>
                <a:latin typeface="Times New Roman" panose="02020603050405020304" pitchFamily="18" charset="0"/>
                <a:cs typeface="Times New Roman" panose="02020603050405020304" pitchFamily="18" charset="0"/>
              </a:rPr>
              <a:t>6</a:t>
            </a:r>
            <a:r>
              <a:rPr lang="cs-CZ" sz="2200" b="1" dirty="0">
                <a:solidFill>
                  <a:srgbClr val="307871"/>
                </a:solidFill>
                <a:latin typeface="Times New Roman" panose="02020603050405020304" pitchFamily="18" charset="0"/>
                <a:cs typeface="Times New Roman" panose="02020603050405020304" pitchFamily="18" charset="0"/>
              </a:rPr>
              <a:t>. </a:t>
            </a:r>
            <a:r>
              <a:rPr lang="cs-CZ" sz="2200" b="1" dirty="0" err="1" smtClean="0">
                <a:solidFill>
                  <a:srgbClr val="307871"/>
                </a:solidFill>
                <a:latin typeface="Times New Roman" panose="02020603050405020304" pitchFamily="18" charset="0"/>
                <a:cs typeface="Times New Roman" panose="02020603050405020304" pitchFamily="18" charset="0"/>
              </a:rPr>
              <a:t>Environment</a:t>
            </a:r>
            <a:endParaRPr lang="cs-CZ" sz="2200" b="1" dirty="0" smtClean="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The environment is </a:t>
            </a:r>
            <a:r>
              <a:rPr lang="en-US" altLang="cs-CZ" sz="2200" b="1" dirty="0">
                <a:solidFill>
                  <a:srgbClr val="307871"/>
                </a:solidFill>
                <a:latin typeface="Times New Roman" panose="02020603050405020304" pitchFamily="18" charset="0"/>
                <a:cs typeface="Times New Roman" panose="02020603050405020304" pitchFamily="18" charset="0"/>
              </a:rPr>
              <a:t>‘the atmosphere, physical and psychological, where you send and receive messages’.</a:t>
            </a:r>
            <a:r>
              <a:rPr lang="cs-CZ" altLang="cs-CZ" sz="2200" b="1" dirty="0">
                <a:solidFill>
                  <a:srgbClr val="307871"/>
                </a:solidFill>
                <a:latin typeface="Times New Roman" panose="02020603050405020304" pitchFamily="18" charset="0"/>
                <a:cs typeface="Times New Roman" panose="02020603050405020304" pitchFamily="18" charset="0"/>
              </a:rPr>
              <a:t> </a:t>
            </a:r>
            <a:r>
              <a:rPr lang="cs-CZ" altLang="cs-CZ" sz="2200" dirty="0" err="1" smtClean="0">
                <a:solidFill>
                  <a:srgbClr val="307871"/>
                </a:solidFill>
                <a:latin typeface="Times New Roman" panose="02020603050405020304" pitchFamily="18" charset="0"/>
                <a:cs typeface="Times New Roman" panose="02020603050405020304" pitchFamily="18" charset="0"/>
              </a:rPr>
              <a:t>McLean</a:t>
            </a:r>
            <a:r>
              <a:rPr lang="cs-CZ" altLang="cs-CZ" sz="2200" dirty="0" smtClean="0">
                <a:solidFill>
                  <a:srgbClr val="307871"/>
                </a:solidFill>
                <a:latin typeface="Times New Roman" panose="02020603050405020304" pitchFamily="18" charset="0"/>
                <a:cs typeface="Times New Roman" panose="02020603050405020304" pitchFamily="18" charset="0"/>
              </a:rPr>
              <a:t> (2005).</a:t>
            </a: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The environment can include the tables, chairs, lighting, and sound equipment that are in the room.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200" dirty="0" err="1">
                <a:solidFill>
                  <a:srgbClr val="307871"/>
                </a:solidFill>
                <a:latin typeface="Times New Roman" panose="02020603050405020304" pitchFamily="18" charset="0"/>
                <a:cs typeface="Times New Roman" panose="02020603050405020304" pitchFamily="18" charset="0"/>
              </a:rPr>
              <a:t>E.g</a:t>
            </a:r>
            <a:r>
              <a:rPr lang="cs-CZ" altLang="cs-CZ" sz="2200" dirty="0">
                <a:solidFill>
                  <a:srgbClr val="307871"/>
                </a:solidFill>
                <a:latin typeface="Times New Roman" panose="02020603050405020304" pitchFamily="18" charset="0"/>
                <a:cs typeface="Times New Roman" panose="02020603050405020304" pitchFamily="18" charset="0"/>
              </a:rPr>
              <a:t>. t</a:t>
            </a:r>
            <a:r>
              <a:rPr lang="en-US" altLang="cs-CZ" sz="2200" dirty="0">
                <a:solidFill>
                  <a:srgbClr val="307871"/>
                </a:solidFill>
                <a:latin typeface="Times New Roman" panose="02020603050405020304" pitchFamily="18" charset="0"/>
                <a:cs typeface="Times New Roman" panose="02020603050405020304" pitchFamily="18" charset="0"/>
              </a:rPr>
              <a:t>he room itself is an example of the environment.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The environment can also include factors like formal dress that may indicate whether a discussion is open and caring or more professional and formal. </a:t>
            </a:r>
            <a:endParaRPr lang="cs-CZ"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33397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410546" y="1371688"/>
            <a:ext cx="9462052" cy="4154984"/>
          </a:xfrm>
          <a:prstGeom prst="rect">
            <a:avLst/>
          </a:prstGeom>
        </p:spPr>
        <p:txBody>
          <a:bodyPr wrap="square">
            <a:spAutoFit/>
          </a:bodyPr>
          <a:lstStyle/>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People may be more likely to have an intimate conversation when they are physically close to each other, and less likely when they can only see each other from across the room.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In that case, they may text each other, itself an intimate form of communication. The choice to text is influenced by the environment</a:t>
            </a:r>
            <a:r>
              <a:rPr lang="en-US" altLang="cs-CZ" sz="2200" dirty="0" smtClean="0">
                <a:solidFill>
                  <a:srgbClr val="307871"/>
                </a:solidFill>
                <a:latin typeface="Times New Roman" panose="02020603050405020304" pitchFamily="18" charset="0"/>
                <a:cs typeface="Times New Roman" panose="02020603050405020304" pitchFamily="18" charset="0"/>
              </a:rPr>
              <a:t>.</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r>
              <a:rPr lang="en-US" altLang="cs-CZ" sz="2200" dirty="0" smtClean="0">
                <a:solidFill>
                  <a:srgbClr val="307871"/>
                </a:solidFill>
                <a:latin typeface="Times New Roman" panose="02020603050405020304" pitchFamily="18" charset="0"/>
                <a:cs typeface="Times New Roman" panose="02020603050405020304" pitchFamily="18" charset="0"/>
              </a:rPr>
              <a:t> </a:t>
            </a:r>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As a speaker, your environment will impact and play a role in your speech.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It’s always a good idea to go check out where you’ll be speaking before the day of the actual presentation. </a:t>
            </a:r>
            <a:endParaRPr lang="en-GB" altLang="cs-CZ" sz="2200" dirty="0">
              <a:solidFill>
                <a:srgbClr val="30787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AU" altLang="cs-CZ" sz="2200" dirty="0">
              <a:solidFill>
                <a:srgbClr val="307871"/>
              </a:solidFill>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28211807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410546" y="1341120"/>
            <a:ext cx="8733454" cy="3477875"/>
          </a:xfrm>
          <a:prstGeom prst="rect">
            <a:avLst/>
          </a:prstGeom>
        </p:spPr>
        <p:txBody>
          <a:bodyPr wrap="square">
            <a:spAutoFit/>
          </a:bodyPr>
          <a:lstStyle/>
          <a:p>
            <a:pPr marL="342900" indent="-342900">
              <a:buFont typeface="Arial" panose="020B0604020202020204" pitchFamily="34" charset="0"/>
              <a:buChar char="•"/>
            </a:pPr>
            <a:r>
              <a:rPr lang="cs-CZ" sz="2200" b="1" dirty="0">
                <a:solidFill>
                  <a:srgbClr val="307871"/>
                </a:solidFill>
                <a:latin typeface="Times New Roman" panose="02020603050405020304" pitchFamily="18" charset="0"/>
                <a:cs typeface="Times New Roman" panose="02020603050405020304" pitchFamily="18" charset="0"/>
              </a:rPr>
              <a:t>7. </a:t>
            </a:r>
            <a:r>
              <a:rPr lang="cs-CZ" sz="2200" b="1" dirty="0" err="1" smtClean="0">
                <a:solidFill>
                  <a:srgbClr val="307871"/>
                </a:solidFill>
                <a:latin typeface="Times New Roman" panose="02020603050405020304" pitchFamily="18" charset="0"/>
                <a:cs typeface="Times New Roman" panose="02020603050405020304" pitchFamily="18" charset="0"/>
              </a:rPr>
              <a:t>Context</a:t>
            </a:r>
            <a:endParaRPr lang="cs-CZ" sz="2200" b="1" dirty="0" smtClean="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According to </a:t>
            </a:r>
            <a:r>
              <a:rPr lang="en-US" sz="2200" dirty="0" smtClean="0">
                <a:solidFill>
                  <a:srgbClr val="307871"/>
                </a:solidFill>
                <a:latin typeface="Times New Roman" panose="02020603050405020304" pitchFamily="18" charset="0"/>
                <a:cs typeface="Times New Roman" panose="02020603050405020304" pitchFamily="18" charset="0"/>
              </a:rPr>
              <a:t>McLean</a:t>
            </a:r>
            <a:r>
              <a:rPr lang="cs-CZ" sz="2200" dirty="0" smtClean="0">
                <a:solidFill>
                  <a:srgbClr val="307871"/>
                </a:solidFill>
                <a:latin typeface="Times New Roman" panose="02020603050405020304" pitchFamily="18" charset="0"/>
                <a:cs typeface="Times New Roman" panose="02020603050405020304" pitchFamily="18" charset="0"/>
              </a:rPr>
              <a:t>:</a:t>
            </a:r>
          </a:p>
          <a:p>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dirty="0" smtClean="0">
                <a:solidFill>
                  <a:srgbClr val="307871"/>
                </a:solidFill>
                <a:latin typeface="Times New Roman" panose="02020603050405020304" pitchFamily="18" charset="0"/>
                <a:cs typeface="Times New Roman" panose="02020603050405020304" pitchFamily="18" charset="0"/>
              </a:rPr>
              <a:t>…</a:t>
            </a:r>
            <a:r>
              <a:rPr lang="en-US" sz="2200" b="1" dirty="0" smtClean="0">
                <a:solidFill>
                  <a:srgbClr val="307871"/>
                </a:solidFill>
                <a:latin typeface="Times New Roman" panose="02020603050405020304" pitchFamily="18" charset="0"/>
                <a:cs typeface="Times New Roman" panose="02020603050405020304" pitchFamily="18" charset="0"/>
              </a:rPr>
              <a:t>‘</a:t>
            </a:r>
            <a:r>
              <a:rPr lang="en-US" sz="2200" b="1" dirty="0">
                <a:solidFill>
                  <a:srgbClr val="307871"/>
                </a:solidFill>
                <a:latin typeface="Times New Roman" panose="02020603050405020304" pitchFamily="18" charset="0"/>
                <a:cs typeface="Times New Roman" panose="02020603050405020304" pitchFamily="18" charset="0"/>
              </a:rPr>
              <a:t>the context of the communication interaction involves the setting, scene, and expectations of the individuals involved.’</a:t>
            </a:r>
            <a:r>
              <a:rPr lang="cs-CZ" sz="2200" dirty="0">
                <a:solidFill>
                  <a:srgbClr val="307871"/>
                </a:solidFill>
                <a:latin typeface="Times New Roman" panose="02020603050405020304" pitchFamily="18" charset="0"/>
                <a:cs typeface="Times New Roman" panose="02020603050405020304" pitchFamily="18" charset="0"/>
              </a:rPr>
              <a:t> </a:t>
            </a:r>
            <a:r>
              <a:rPr lang="cs-CZ" sz="2200" dirty="0" err="1" smtClean="0">
                <a:solidFill>
                  <a:srgbClr val="307871"/>
                </a:solidFill>
                <a:latin typeface="Times New Roman" panose="02020603050405020304" pitchFamily="18" charset="0"/>
                <a:cs typeface="Times New Roman" panose="02020603050405020304" pitchFamily="18" charset="0"/>
              </a:rPr>
              <a:t>McLean</a:t>
            </a:r>
            <a:r>
              <a:rPr lang="cs-CZ" sz="2200" dirty="0">
                <a:solidFill>
                  <a:srgbClr val="307871"/>
                </a:solidFill>
                <a:latin typeface="Times New Roman" panose="02020603050405020304" pitchFamily="18" charset="0"/>
                <a:cs typeface="Times New Roman" panose="02020603050405020304" pitchFamily="18" charset="0"/>
              </a:rPr>
              <a:t> </a:t>
            </a:r>
            <a:r>
              <a:rPr lang="cs-CZ" sz="2200" dirty="0" smtClean="0">
                <a:solidFill>
                  <a:srgbClr val="307871"/>
                </a:solidFill>
                <a:latin typeface="Times New Roman" panose="02020603050405020304" pitchFamily="18" charset="0"/>
                <a:cs typeface="Times New Roman" panose="02020603050405020304" pitchFamily="18" charset="0"/>
              </a:rPr>
              <a:t>(2005).</a:t>
            </a: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 professional communication context may involve business suits (environmental cues) that directly or indirectly influence expectations of language and behavior among the participants. </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169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0614" y="1226408"/>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rgbClr val="307871"/>
                </a:solidFill>
                <a:latin typeface="Times New Roman" panose="02020603050405020304" pitchFamily="18" charset="0"/>
                <a:cs typeface="Times New Roman" panose="02020603050405020304" pitchFamily="18" charset="0"/>
              </a:rPr>
              <a:t>The first lecture will introduce you to the following aspects of corporate communication:</a:t>
            </a:r>
          </a:p>
          <a:p>
            <a:pPr marL="0" indent="0">
              <a:buNone/>
            </a:pP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r>
              <a:rPr lang="en-GB" sz="2200" dirty="0" smtClean="0">
                <a:solidFill>
                  <a:srgbClr val="307871"/>
                </a:solidFill>
                <a:latin typeface="Times New Roman" panose="02020603050405020304" pitchFamily="18" charset="0"/>
                <a:cs typeface="Times New Roman" panose="02020603050405020304" pitchFamily="18" charset="0"/>
              </a:rPr>
              <a:t>Definition </a:t>
            </a:r>
            <a:r>
              <a:rPr lang="en-GB" sz="2200" dirty="0">
                <a:solidFill>
                  <a:srgbClr val="307871"/>
                </a:solidFill>
                <a:latin typeface="Times New Roman" panose="02020603050405020304" pitchFamily="18" charset="0"/>
                <a:cs typeface="Times New Roman" panose="02020603050405020304" pitchFamily="18" charset="0"/>
              </a:rPr>
              <a:t>of communication</a:t>
            </a:r>
          </a:p>
          <a:p>
            <a:r>
              <a:rPr lang="en-GB" sz="2200" dirty="0">
                <a:solidFill>
                  <a:srgbClr val="307871"/>
                </a:solidFill>
                <a:latin typeface="Times New Roman" panose="02020603050405020304" pitchFamily="18" charset="0"/>
                <a:cs typeface="Times New Roman" panose="02020603050405020304" pitchFamily="18" charset="0"/>
              </a:rPr>
              <a:t>Definition of communication process</a:t>
            </a:r>
          </a:p>
          <a:p>
            <a:r>
              <a:rPr lang="en-GB" sz="2200" dirty="0">
                <a:solidFill>
                  <a:srgbClr val="307871"/>
                </a:solidFill>
                <a:latin typeface="Times New Roman" panose="02020603050405020304" pitchFamily="18" charset="0"/>
                <a:cs typeface="Times New Roman" panose="02020603050405020304" pitchFamily="18" charset="0"/>
              </a:rPr>
              <a:t>Definition of transactional model of communication </a:t>
            </a:r>
          </a:p>
          <a:p>
            <a:r>
              <a:rPr lang="en-GB" sz="2200" dirty="0">
                <a:solidFill>
                  <a:srgbClr val="307871"/>
                </a:solidFill>
                <a:latin typeface="Times New Roman" panose="02020603050405020304" pitchFamily="18" charset="0"/>
                <a:cs typeface="Times New Roman" panose="02020603050405020304" pitchFamily="18" charset="0"/>
              </a:rPr>
              <a:t>Definition of constructivist model of communication  </a:t>
            </a:r>
          </a:p>
          <a:p>
            <a:r>
              <a:rPr lang="en-GB" altLang="cs-CZ" sz="2200" dirty="0">
                <a:solidFill>
                  <a:srgbClr val="307871"/>
                </a:solidFill>
                <a:latin typeface="Times New Roman" panose="02020603050405020304" pitchFamily="18" charset="0"/>
                <a:cs typeface="Times New Roman" panose="02020603050405020304" pitchFamily="18" charset="0"/>
              </a:rPr>
              <a:t>Summary of the key aspects of communication.</a:t>
            </a:r>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492842" y="1243672"/>
            <a:ext cx="9462052" cy="3816429"/>
          </a:xfrm>
          <a:prstGeom prst="rect">
            <a:avLst/>
          </a:prstGeom>
        </p:spPr>
        <p:txBody>
          <a:bodyPr wrap="square">
            <a:spAutoFit/>
          </a:bodyPr>
          <a:lstStyle/>
          <a:p>
            <a:pPr marL="342900" indent="-342900">
              <a:buFont typeface="Arial" panose="020B0604020202020204" pitchFamily="34" charset="0"/>
              <a:buChar char="•"/>
            </a:pPr>
            <a:r>
              <a:rPr lang="cs-CZ" sz="2200" b="1" dirty="0">
                <a:solidFill>
                  <a:srgbClr val="307871"/>
                </a:solidFill>
                <a:latin typeface="Times New Roman" panose="02020603050405020304" pitchFamily="18" charset="0"/>
                <a:cs typeface="Times New Roman" panose="02020603050405020304" pitchFamily="18" charset="0"/>
              </a:rPr>
              <a:t>9. Interference</a:t>
            </a:r>
            <a:r>
              <a:rPr lang="cs-CZ" sz="2200" dirty="0">
                <a:solidFill>
                  <a:srgbClr val="307871"/>
                </a:solidFill>
                <a:latin typeface="Times New Roman" panose="02020603050405020304" pitchFamily="18" charset="0"/>
                <a:cs typeface="Times New Roman" panose="02020603050405020304" pitchFamily="18" charset="0"/>
              </a:rPr>
              <a:t>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Interference, also called </a:t>
            </a:r>
            <a:r>
              <a:rPr lang="en-US" altLang="cs-CZ" sz="2200" b="1" dirty="0">
                <a:solidFill>
                  <a:srgbClr val="307871"/>
                </a:solidFill>
                <a:latin typeface="Times New Roman" panose="02020603050405020304" pitchFamily="18" charset="0"/>
                <a:cs typeface="Times New Roman" panose="02020603050405020304" pitchFamily="18" charset="0"/>
              </a:rPr>
              <a:t>noise</a:t>
            </a:r>
            <a:r>
              <a:rPr lang="en-US" altLang="cs-CZ" sz="2200" dirty="0">
                <a:solidFill>
                  <a:srgbClr val="307871"/>
                </a:solidFill>
                <a:latin typeface="Times New Roman" panose="02020603050405020304" pitchFamily="18" charset="0"/>
                <a:cs typeface="Times New Roman" panose="02020603050405020304" pitchFamily="18" charset="0"/>
              </a:rPr>
              <a:t>, can come from any source</a:t>
            </a:r>
            <a:r>
              <a:rPr lang="en-US" altLang="cs-CZ" sz="2200" dirty="0" smtClean="0">
                <a:solidFill>
                  <a:srgbClr val="307871"/>
                </a:solidFill>
                <a:latin typeface="Times New Roman" panose="02020603050405020304" pitchFamily="18" charset="0"/>
                <a:cs typeface="Times New Roman" panose="02020603050405020304" pitchFamily="18" charset="0"/>
              </a:rPr>
              <a:t>.</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200" dirty="0" err="1" smtClean="0">
                <a:solidFill>
                  <a:srgbClr val="307871"/>
                </a:solidFill>
                <a:latin typeface="Times New Roman" panose="02020603050405020304" pitchFamily="18" charset="0"/>
                <a:cs typeface="Times New Roman" panose="02020603050405020304" pitchFamily="18" charset="0"/>
              </a:rPr>
              <a:t>According</a:t>
            </a:r>
            <a:r>
              <a:rPr lang="cs-CZ" altLang="cs-CZ" sz="2200" dirty="0" smtClean="0">
                <a:solidFill>
                  <a:srgbClr val="307871"/>
                </a:solidFill>
                <a:latin typeface="Times New Roman" panose="02020603050405020304" pitchFamily="18" charset="0"/>
                <a:cs typeface="Times New Roman" panose="02020603050405020304" pitchFamily="18" charset="0"/>
              </a:rPr>
              <a:t> to </a:t>
            </a:r>
            <a:r>
              <a:rPr lang="cs-CZ" altLang="cs-CZ" sz="2200" dirty="0" err="1" smtClean="0">
                <a:solidFill>
                  <a:srgbClr val="307871"/>
                </a:solidFill>
                <a:latin typeface="Times New Roman" panose="02020603050405020304" pitchFamily="18" charset="0"/>
                <a:cs typeface="Times New Roman" panose="02020603050405020304" pitchFamily="18" charset="0"/>
              </a:rPr>
              <a:t>the</a:t>
            </a:r>
            <a:r>
              <a:rPr lang="cs-CZ" altLang="cs-CZ" sz="2200" dirty="0" smtClean="0">
                <a:solidFill>
                  <a:srgbClr val="307871"/>
                </a:solidFill>
                <a:latin typeface="Times New Roman" panose="02020603050405020304" pitchFamily="18" charset="0"/>
                <a:cs typeface="Times New Roman" panose="02020603050405020304" pitchFamily="18" charset="0"/>
              </a:rPr>
              <a:t> </a:t>
            </a:r>
            <a:r>
              <a:rPr lang="cs-CZ" altLang="cs-CZ" sz="2200" dirty="0" err="1" smtClean="0">
                <a:solidFill>
                  <a:srgbClr val="307871"/>
                </a:solidFill>
                <a:latin typeface="Times New Roman" panose="02020603050405020304" pitchFamily="18" charset="0"/>
                <a:cs typeface="Times New Roman" panose="02020603050405020304" pitchFamily="18" charset="0"/>
              </a:rPr>
              <a:t>definition</a:t>
            </a:r>
            <a:r>
              <a:rPr lang="cs-CZ" altLang="cs-CZ" sz="2200" dirty="0" smtClean="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b="1" dirty="0" smtClean="0">
                <a:solidFill>
                  <a:srgbClr val="307871"/>
                </a:solidFill>
                <a:latin typeface="Times New Roman" panose="02020603050405020304" pitchFamily="18" charset="0"/>
                <a:cs typeface="Times New Roman" panose="02020603050405020304" pitchFamily="18" charset="0"/>
              </a:rPr>
              <a:t>‘</a:t>
            </a:r>
            <a:r>
              <a:rPr lang="en-US" altLang="cs-CZ" sz="2200" b="1" dirty="0" smtClean="0">
                <a:solidFill>
                  <a:srgbClr val="307871"/>
                </a:solidFill>
                <a:latin typeface="Times New Roman" panose="02020603050405020304" pitchFamily="18" charset="0"/>
                <a:cs typeface="Times New Roman" panose="02020603050405020304" pitchFamily="18" charset="0"/>
              </a:rPr>
              <a:t>Interference </a:t>
            </a:r>
            <a:r>
              <a:rPr lang="en-US" altLang="cs-CZ" sz="2200" b="1" dirty="0">
                <a:solidFill>
                  <a:srgbClr val="307871"/>
                </a:solidFill>
                <a:latin typeface="Times New Roman" panose="02020603050405020304" pitchFamily="18" charset="0"/>
                <a:cs typeface="Times New Roman" panose="02020603050405020304" pitchFamily="18" charset="0"/>
              </a:rPr>
              <a:t>is anything that blocks or changes the source’s intended meaning of the message’.</a:t>
            </a:r>
            <a:r>
              <a:rPr lang="cs-CZ" sz="2200" dirty="0">
                <a:solidFill>
                  <a:srgbClr val="307871"/>
                </a:solidFill>
                <a:latin typeface="Times New Roman" panose="02020603050405020304" pitchFamily="18" charset="0"/>
                <a:cs typeface="Times New Roman" panose="02020603050405020304" pitchFamily="18" charset="0"/>
              </a:rPr>
              <a:t> </a:t>
            </a:r>
            <a:r>
              <a:rPr lang="cs-CZ" sz="2200" dirty="0" err="1" smtClean="0">
                <a:solidFill>
                  <a:srgbClr val="307871"/>
                </a:solidFill>
                <a:latin typeface="Times New Roman" panose="02020603050405020304" pitchFamily="18" charset="0"/>
                <a:cs typeface="Times New Roman" panose="02020603050405020304" pitchFamily="18" charset="0"/>
              </a:rPr>
              <a:t>McLean</a:t>
            </a:r>
            <a:r>
              <a:rPr lang="cs-CZ" sz="2200" dirty="0" smtClean="0">
                <a:solidFill>
                  <a:srgbClr val="307871"/>
                </a:solidFill>
                <a:latin typeface="Times New Roman" panose="02020603050405020304" pitchFamily="18" charset="0"/>
                <a:cs typeface="Times New Roman" panose="02020603050405020304" pitchFamily="18" charset="0"/>
              </a:rPr>
              <a:t> (2005).</a:t>
            </a: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Psychological noise is what happens when your thoughts occupy your attention while you are hearing, or reading, a message. </a:t>
            </a:r>
            <a:endParaRPr lang="cs-CZ"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54300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731520" y="1463040"/>
            <a:ext cx="8412480" cy="3477875"/>
          </a:xfrm>
          <a:prstGeom prst="rect">
            <a:avLst/>
          </a:prstGeom>
        </p:spPr>
        <p:txBody>
          <a:bodyPr wrap="square">
            <a:spAutoFit/>
          </a:bodyPr>
          <a:lstStyle/>
          <a:p>
            <a:pPr marL="342900" indent="-342900">
              <a:buFont typeface="Arial" panose="020B0604020202020204" pitchFamily="34" charset="0"/>
              <a:buChar char="•"/>
            </a:pPr>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Noise interferes with</a:t>
            </a:r>
            <a:r>
              <a:rPr lang="cs-CZ" altLang="cs-CZ" sz="2200" dirty="0" smtClean="0">
                <a:solidFill>
                  <a:srgbClr val="307871"/>
                </a:solidFill>
                <a:latin typeface="Times New Roman" panose="02020603050405020304" pitchFamily="18" charset="0"/>
                <a:cs typeface="Times New Roman" panose="02020603050405020304" pitchFamily="18" charset="0"/>
              </a:rPr>
              <a:t>:</a:t>
            </a: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Normal encoding and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Decoding of the message carried by the channel between source and receiver.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Not all noise is bad, but noise interferes with the communication process</a:t>
            </a:r>
            <a:r>
              <a:rPr lang="cs-CZ" altLang="cs-CZ" sz="2200" dirty="0">
                <a:solidFill>
                  <a:srgbClr val="307871"/>
                </a:solidFill>
                <a:latin typeface="Times New Roman" panose="02020603050405020304" pitchFamily="18" charset="0"/>
                <a:cs typeface="Times New Roman" panose="02020603050405020304" pitchFamily="18" charset="0"/>
              </a:rPr>
              <a:t>.</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22236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3816429"/>
          </a:xfrm>
          <a:prstGeom prst="rect">
            <a:avLst/>
          </a:prstGeom>
        </p:spPr>
        <p:txBody>
          <a:bodyPr wrap="square">
            <a:spAutoFit/>
          </a:bodyPr>
          <a:lstStyle/>
          <a:p>
            <a:pPr marL="342900" indent="-342900">
              <a:buFont typeface="Arial" panose="020B0604020202020204" pitchFamily="34" charset="0"/>
              <a:buChar char="•"/>
            </a:pPr>
            <a:endParaRPr lang="cs-CZ" sz="2200" b="1"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GB" sz="2200" b="1" dirty="0" smtClean="0">
                <a:solidFill>
                  <a:srgbClr val="307871"/>
                </a:solidFill>
                <a:latin typeface="Times New Roman" panose="02020603050405020304" pitchFamily="18" charset="0"/>
                <a:cs typeface="Times New Roman" panose="02020603050405020304" pitchFamily="18" charset="0"/>
              </a:rPr>
              <a:t>Two </a:t>
            </a:r>
            <a:r>
              <a:rPr lang="en-GB" sz="2200" b="1" dirty="0">
                <a:solidFill>
                  <a:srgbClr val="307871"/>
                </a:solidFill>
                <a:latin typeface="Times New Roman" panose="02020603050405020304" pitchFamily="18" charset="0"/>
                <a:cs typeface="Times New Roman" panose="02020603050405020304" pitchFamily="18" charset="0"/>
              </a:rPr>
              <a:t>Models of Communication</a:t>
            </a:r>
            <a:r>
              <a:rPr lang="en-GB" sz="2200" dirty="0">
                <a:solidFill>
                  <a:srgbClr val="307871"/>
                </a:solidFill>
                <a:latin typeface="Times New Roman" panose="02020603050405020304" pitchFamily="18" charset="0"/>
                <a:cs typeface="Times New Roman" panose="02020603050405020304" pitchFamily="18" charset="0"/>
              </a:rPr>
              <a:t>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Researchers have observed that </a:t>
            </a:r>
            <a:r>
              <a:rPr lang="en-US" sz="2200" b="1" dirty="0">
                <a:solidFill>
                  <a:srgbClr val="307871"/>
                </a:solidFill>
                <a:latin typeface="Times New Roman" panose="02020603050405020304" pitchFamily="18" charset="0"/>
                <a:cs typeface="Times New Roman" panose="02020603050405020304" pitchFamily="18" charset="0"/>
              </a:rPr>
              <a:t>when communication takes place, the source and the receiver may send messages at the same time, often overlapping</a:t>
            </a:r>
            <a:r>
              <a:rPr lang="en-US" sz="2200" b="1" dirty="0" smtClean="0">
                <a:solidFill>
                  <a:srgbClr val="307871"/>
                </a:solidFill>
                <a:latin typeface="Times New Roman" panose="02020603050405020304" pitchFamily="18" charset="0"/>
                <a:cs typeface="Times New Roman" panose="02020603050405020304" pitchFamily="18" charset="0"/>
              </a:rPr>
              <a:t>.</a:t>
            </a:r>
            <a:endParaRPr lang="cs-CZ" sz="2200" b="1" dirty="0" smtClean="0">
              <a:solidFill>
                <a:srgbClr val="307871"/>
              </a:solidFill>
              <a:latin typeface="Times New Roman" panose="02020603050405020304" pitchFamily="18" charset="0"/>
              <a:cs typeface="Times New Roman" panose="02020603050405020304" pitchFamily="18" charset="0"/>
            </a:endParaRPr>
          </a:p>
          <a:p>
            <a:r>
              <a:rPr lang="en-US" sz="2200" dirty="0" smtClean="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You, as the speaker, will often play both roles, as source and receiver.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You’ll focus on the communication and the reception of your messages to the audience.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AU" altLang="cs-CZ" sz="2200" dirty="0">
              <a:solidFill>
                <a:srgbClr val="307871"/>
              </a:solidFill>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12128741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650240" y="1544320"/>
            <a:ext cx="8493760" cy="2800767"/>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audience will respond in the form of </a:t>
            </a:r>
            <a:r>
              <a:rPr lang="en-US" sz="2200" b="1" dirty="0">
                <a:solidFill>
                  <a:srgbClr val="307871"/>
                </a:solidFill>
                <a:latin typeface="Times New Roman" panose="02020603050405020304" pitchFamily="18" charset="0"/>
                <a:cs typeface="Times New Roman" panose="02020603050405020304" pitchFamily="18" charset="0"/>
              </a:rPr>
              <a:t>feedback</a:t>
            </a:r>
            <a:r>
              <a:rPr lang="en-US" sz="2200" dirty="0">
                <a:solidFill>
                  <a:srgbClr val="307871"/>
                </a:solidFill>
                <a:latin typeface="Times New Roman" panose="02020603050405020304" pitchFamily="18" charset="0"/>
                <a:cs typeface="Times New Roman" panose="02020603050405020304" pitchFamily="18" charset="0"/>
              </a:rPr>
              <a:t> that will give you important clues. </a:t>
            </a:r>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While there are many models of communication</a:t>
            </a:r>
            <a:r>
              <a:rPr lang="cs-CZ" sz="2200" dirty="0" smtClean="0">
                <a:solidFill>
                  <a:srgbClr val="307871"/>
                </a:solidFill>
                <a:latin typeface="Times New Roman" panose="02020603050405020304" pitchFamily="18" charset="0"/>
                <a:cs typeface="Times New Roman" panose="02020603050405020304" pitchFamily="18" charset="0"/>
              </a:rPr>
              <a:t>.</a:t>
            </a: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dirty="0">
                <a:solidFill>
                  <a:srgbClr val="307871"/>
                </a:solidFill>
                <a:latin typeface="Times New Roman" panose="02020603050405020304" pitchFamily="18" charset="0"/>
                <a:cs typeface="Times New Roman" panose="02020603050405020304" pitchFamily="18" charset="0"/>
              </a:rPr>
              <a:t>H</a:t>
            </a:r>
            <a:r>
              <a:rPr lang="en-US" sz="2200" dirty="0">
                <a:solidFill>
                  <a:srgbClr val="307871"/>
                </a:solidFill>
                <a:latin typeface="Times New Roman" panose="02020603050405020304" pitchFamily="18" charset="0"/>
                <a:cs typeface="Times New Roman" panose="02020603050405020304" pitchFamily="18" charset="0"/>
              </a:rPr>
              <a:t>ere we will focus on two that offer perspectives and lessons for business communicators. </a:t>
            </a:r>
            <a:endParaRPr lang="en-GB"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GB"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49655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894080" y="1259841"/>
            <a:ext cx="8249920" cy="3816429"/>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Rather than looking at the source sending a message and someone receiving it as two distinct </a:t>
            </a:r>
            <a:r>
              <a:rPr lang="en-US" sz="2200" dirty="0" smtClean="0">
                <a:solidFill>
                  <a:srgbClr val="307871"/>
                </a:solidFill>
                <a:latin typeface="Times New Roman" panose="02020603050405020304" pitchFamily="18" charset="0"/>
                <a:cs typeface="Times New Roman" panose="02020603050405020304" pitchFamily="18" charset="0"/>
              </a:rPr>
              <a:t>acts</a:t>
            </a:r>
            <a:r>
              <a:rPr lang="cs-CZ" sz="2200" dirty="0" smtClean="0">
                <a:solidFill>
                  <a:srgbClr val="307871"/>
                </a:solidFill>
                <a:latin typeface="Times New Roman" panose="02020603050405020304" pitchFamily="18" charset="0"/>
                <a:cs typeface="Times New Roman" panose="02020603050405020304" pitchFamily="18" charset="0"/>
              </a:rPr>
              <a:t>, </a:t>
            </a:r>
            <a:r>
              <a:rPr lang="en-US" sz="2200" dirty="0" smtClean="0">
                <a:solidFill>
                  <a:srgbClr val="307871"/>
                </a:solidFill>
                <a:latin typeface="Times New Roman" panose="02020603050405020304" pitchFamily="18" charset="0"/>
                <a:cs typeface="Times New Roman" panose="02020603050405020304" pitchFamily="18" charset="0"/>
              </a:rPr>
              <a:t>researchers </a:t>
            </a:r>
            <a:r>
              <a:rPr lang="en-US" sz="2200" dirty="0">
                <a:solidFill>
                  <a:srgbClr val="307871"/>
                </a:solidFill>
                <a:latin typeface="Times New Roman" panose="02020603050405020304" pitchFamily="18" charset="0"/>
                <a:cs typeface="Times New Roman" panose="02020603050405020304" pitchFamily="18" charset="0"/>
              </a:rPr>
              <a:t>often view communication as a </a:t>
            </a:r>
            <a:r>
              <a:rPr lang="en-US" sz="2200" b="1" dirty="0">
                <a:solidFill>
                  <a:srgbClr val="307871"/>
                </a:solidFill>
                <a:latin typeface="Times New Roman" panose="02020603050405020304" pitchFamily="18" charset="0"/>
                <a:cs typeface="Times New Roman" panose="02020603050405020304" pitchFamily="18" charset="0"/>
              </a:rPr>
              <a:t>transactional </a:t>
            </a:r>
            <a:r>
              <a:rPr lang="en-US" sz="2200" b="1" dirty="0" smtClean="0">
                <a:solidFill>
                  <a:srgbClr val="307871"/>
                </a:solidFill>
                <a:latin typeface="Times New Roman" panose="02020603050405020304" pitchFamily="18" charset="0"/>
                <a:cs typeface="Times New Roman" panose="02020603050405020304" pitchFamily="18" charset="0"/>
              </a:rPr>
              <a:t>proce</a:t>
            </a:r>
            <a:r>
              <a:rPr lang="cs-CZ" sz="2200" b="1" dirty="0" smtClean="0">
                <a:solidFill>
                  <a:srgbClr val="307871"/>
                </a:solidFill>
                <a:latin typeface="Times New Roman" panose="02020603050405020304" pitchFamily="18" charset="0"/>
                <a:cs typeface="Times New Roman" panose="02020603050405020304" pitchFamily="18" charset="0"/>
              </a:rPr>
              <a:t>s</a:t>
            </a:r>
            <a:r>
              <a:rPr lang="en-US" sz="2200" b="1" dirty="0" smtClean="0">
                <a:solidFill>
                  <a:srgbClr val="307871"/>
                </a:solidFill>
                <a:latin typeface="Times New Roman" panose="02020603050405020304" pitchFamily="18" charset="0"/>
                <a:cs typeface="Times New Roman" panose="02020603050405020304" pitchFamily="18" charset="0"/>
              </a:rPr>
              <a:t>s</a:t>
            </a:r>
            <a:r>
              <a:rPr lang="cs-CZ" sz="2200" b="1" dirty="0" smtClean="0">
                <a:solidFill>
                  <a:srgbClr val="307871"/>
                </a:solidFill>
                <a:latin typeface="Times New Roman" panose="02020603050405020304" pitchFamily="18" charset="0"/>
                <a:cs typeface="Times New Roman" panose="02020603050405020304" pitchFamily="18" charset="0"/>
              </a:rPr>
              <a:t> </a:t>
            </a:r>
            <a:r>
              <a:rPr lang="en-US" sz="2200" dirty="0" smtClean="0">
                <a:solidFill>
                  <a:srgbClr val="307871"/>
                </a:solidFill>
                <a:latin typeface="Times New Roman" panose="02020603050405020304" pitchFamily="18" charset="0"/>
                <a:cs typeface="Times New Roman" panose="02020603050405020304" pitchFamily="18" charset="0"/>
              </a:rPr>
              <a:t>with </a:t>
            </a:r>
            <a:r>
              <a:rPr lang="en-US" sz="2200" b="1" dirty="0">
                <a:solidFill>
                  <a:srgbClr val="307871"/>
                </a:solidFill>
                <a:latin typeface="Times New Roman" panose="02020603050405020304" pitchFamily="18" charset="0"/>
                <a:cs typeface="Times New Roman" panose="02020603050405020304" pitchFamily="18" charset="0"/>
              </a:rPr>
              <a:t>actions often happening at the same time.</a:t>
            </a:r>
            <a:r>
              <a:rPr lang="en-US" sz="2200" dirty="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smtClean="0">
                <a:solidFill>
                  <a:srgbClr val="307871"/>
                </a:solidFill>
                <a:latin typeface="Times New Roman" panose="02020603050405020304" pitchFamily="18" charset="0"/>
                <a:cs typeface="Times New Roman" panose="02020603050405020304" pitchFamily="18" charset="0"/>
              </a:rPr>
              <a:t>(</a:t>
            </a:r>
            <a:r>
              <a:rPr lang="cs-CZ" sz="2200" dirty="0" err="1" smtClean="0">
                <a:solidFill>
                  <a:srgbClr val="307871"/>
                </a:solidFill>
                <a:latin typeface="Times New Roman" panose="02020603050405020304" pitchFamily="18" charset="0"/>
                <a:cs typeface="Times New Roman" panose="02020603050405020304" pitchFamily="18" charset="0"/>
              </a:rPr>
              <a:t>See</a:t>
            </a:r>
            <a:r>
              <a:rPr lang="cs-CZ" sz="2200" dirty="0" smtClean="0">
                <a:solidFill>
                  <a:srgbClr val="307871"/>
                </a:solidFill>
                <a:latin typeface="Times New Roman" panose="02020603050405020304" pitchFamily="18" charset="0"/>
                <a:cs typeface="Times New Roman" panose="02020603050405020304" pitchFamily="18" charset="0"/>
              </a:rPr>
              <a:t> </a:t>
            </a:r>
            <a:r>
              <a:rPr lang="en-US" sz="2200" dirty="0" smtClean="0">
                <a:solidFill>
                  <a:srgbClr val="307871"/>
                </a:solidFill>
                <a:latin typeface="Times New Roman" panose="02020603050405020304" pitchFamily="18" charset="0"/>
                <a:cs typeface="Times New Roman" panose="02020603050405020304" pitchFamily="18" charset="0"/>
              </a:rPr>
              <a:t>Figure </a:t>
            </a:r>
            <a:r>
              <a:rPr lang="en-US" sz="2200" dirty="0">
                <a:solidFill>
                  <a:srgbClr val="307871"/>
                </a:solidFill>
                <a:latin typeface="Times New Roman" panose="02020603050405020304" pitchFamily="18" charset="0"/>
                <a:cs typeface="Times New Roman" panose="02020603050405020304" pitchFamily="18" charset="0"/>
              </a:rPr>
              <a:t>1 "Transactional Model of Communication</a:t>
            </a:r>
            <a:r>
              <a:rPr lang="en-US" sz="2200" dirty="0" smtClean="0">
                <a:solidFill>
                  <a:srgbClr val="307871"/>
                </a:solidFill>
                <a:latin typeface="Times New Roman" panose="02020603050405020304" pitchFamily="18" charset="0"/>
                <a:cs typeface="Times New Roman" panose="02020603050405020304" pitchFamily="18" charset="0"/>
              </a:rPr>
              <a:t>")</a:t>
            </a:r>
            <a:r>
              <a:rPr lang="cs-CZ" sz="2200" dirty="0" smtClean="0">
                <a:solidFill>
                  <a:srgbClr val="307871"/>
                </a:solidFill>
                <a:latin typeface="Times New Roman" panose="02020603050405020304" pitchFamily="18" charset="0"/>
                <a:cs typeface="Times New Roman" panose="02020603050405020304" pitchFamily="18" charset="0"/>
              </a:rPr>
              <a:t>.</a:t>
            </a: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distinction between source and receiver is blurred in conversational turn-taking, for example, where both participants play both roles simultaneously. </a:t>
            </a:r>
          </a:p>
          <a:p>
            <a:pPr marL="342900" indent="-342900">
              <a:buFont typeface="Arial" panose="020B0604020202020204" pitchFamily="34" charset="0"/>
              <a:buChar char="•"/>
            </a:pP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691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0806" y="1775143"/>
            <a:ext cx="3937000" cy="2837497"/>
          </a:xfrm>
          <a:prstGeom prst="rect">
            <a:avLst/>
          </a:prstGeom>
        </p:spPr>
      </p:pic>
      <p:sp>
        <p:nvSpPr>
          <p:cNvPr id="7" name="Zástupný symbol pro obsah 2"/>
          <p:cNvSpPr txBox="1">
            <a:spLocks/>
          </p:cNvSpPr>
          <p:nvPr/>
        </p:nvSpPr>
        <p:spPr>
          <a:xfrm>
            <a:off x="6985290" y="1618258"/>
            <a:ext cx="3218075" cy="3909468"/>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b="1" dirty="0" smtClean="0">
                <a:solidFill>
                  <a:srgbClr val="307871"/>
                </a:solidFill>
                <a:latin typeface="Times New Roman" panose="02020603050405020304" pitchFamily="18" charset="0"/>
                <a:cs typeface="Times New Roman" panose="02020603050405020304" pitchFamily="18" charset="0"/>
              </a:rPr>
              <a:t>Figu</a:t>
            </a:r>
            <a:r>
              <a:rPr lang="cs-CZ" sz="1800" b="1" dirty="0" smtClean="0">
                <a:solidFill>
                  <a:srgbClr val="307871"/>
                </a:solidFill>
                <a:latin typeface="Times New Roman" panose="02020603050405020304" pitchFamily="18" charset="0"/>
                <a:cs typeface="Times New Roman" panose="02020603050405020304" pitchFamily="18" charset="0"/>
              </a:rPr>
              <a:t>re 1 Transactional model of communication</a:t>
            </a:r>
            <a:r>
              <a:rPr lang="cs-CZ" sz="1800" b="1" dirty="0" smtClean="0"/>
              <a:t> </a:t>
            </a:r>
            <a:endParaRPr lang="en-GB" sz="18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7397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410546" y="1645921"/>
            <a:ext cx="8733454" cy="3816429"/>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In the </a:t>
            </a:r>
            <a:r>
              <a:rPr lang="en-US" sz="2200" b="1" dirty="0">
                <a:solidFill>
                  <a:srgbClr val="307871"/>
                </a:solidFill>
                <a:latin typeface="Times New Roman" panose="02020603050405020304" pitchFamily="18" charset="0"/>
                <a:cs typeface="Times New Roman" panose="02020603050405020304" pitchFamily="18" charset="0"/>
              </a:rPr>
              <a:t>constructivist model</a:t>
            </a:r>
            <a:r>
              <a:rPr lang="en-US" sz="2200" dirty="0">
                <a:solidFill>
                  <a:srgbClr val="307871"/>
                </a:solidFill>
                <a:latin typeface="Times New Roman" panose="02020603050405020304" pitchFamily="18" charset="0"/>
                <a:cs typeface="Times New Roman" panose="02020603050405020304" pitchFamily="18" charset="0"/>
              </a:rPr>
              <a:t> (Figure 2 "Constructivist Model of Communication"), we focus on </a:t>
            </a:r>
            <a:r>
              <a:rPr lang="en-US" sz="2200" b="1" dirty="0">
                <a:solidFill>
                  <a:srgbClr val="307871"/>
                </a:solidFill>
                <a:latin typeface="Times New Roman" panose="02020603050405020304" pitchFamily="18" charset="0"/>
                <a:cs typeface="Times New Roman" panose="02020603050405020304" pitchFamily="18" charset="0"/>
              </a:rPr>
              <a:t>“the negotiated meaning, or common ground, when trying to describe communication</a:t>
            </a:r>
            <a:r>
              <a:rPr lang="en-US" sz="2200" b="1" dirty="0" smtClean="0">
                <a:solidFill>
                  <a:srgbClr val="307871"/>
                </a:solidFill>
                <a:latin typeface="Times New Roman" panose="02020603050405020304" pitchFamily="18" charset="0"/>
                <a:cs typeface="Times New Roman" panose="02020603050405020304" pitchFamily="18" charset="0"/>
              </a:rPr>
              <a:t>”</a:t>
            </a:r>
            <a:endParaRPr lang="cs-CZ" sz="2200" b="1" dirty="0" smtClean="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In order to communicate, one has to realize what the term means to the other person, and establish common ground, in order to fully understand the request and provide an answer.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Because we carry the multiple meanings of words, gestures, and ideas within us, we can use a dictionary to guide us, but we will still need to negotiate meaning.</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41016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93061" cy="523220"/>
          </a:xfrm>
          <a:prstGeom prst="rect">
            <a:avLst/>
          </a:prstGeom>
        </p:spPr>
        <p:txBody>
          <a:bodyPr wrap="none">
            <a:spAutoFit/>
          </a:bodyPr>
          <a:lstStyle/>
          <a:p>
            <a:pPr>
              <a:defRPr/>
            </a:pPr>
            <a:r>
              <a:rPr lang="cs-CZ" altLang="cs-CZ" sz="2800" b="1" kern="0" dirty="0">
                <a:solidFill>
                  <a:srgbClr val="307871"/>
                </a:solidFill>
                <a:latin typeface="Times New Roman"/>
              </a:rPr>
              <a:t>1. Essentials of communication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59" y="1618258"/>
            <a:ext cx="4426647" cy="4051022"/>
          </a:xfrm>
          <a:prstGeom prst="rect">
            <a:avLst/>
          </a:prstGeom>
        </p:spPr>
      </p:pic>
      <p:sp>
        <p:nvSpPr>
          <p:cNvPr id="8" name="Zástupný symbol pro obsah 2"/>
          <p:cNvSpPr txBox="1">
            <a:spLocks/>
          </p:cNvSpPr>
          <p:nvPr/>
        </p:nvSpPr>
        <p:spPr>
          <a:xfrm>
            <a:off x="6985290" y="1618258"/>
            <a:ext cx="3218075" cy="3909468"/>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b="1" dirty="0">
                <a:solidFill>
                  <a:srgbClr val="307871"/>
                </a:solidFill>
                <a:latin typeface="Times New Roman" panose="02020603050405020304" pitchFamily="18" charset="0"/>
                <a:cs typeface="Times New Roman" panose="02020603050405020304" pitchFamily="18" charset="0"/>
              </a:rPr>
              <a:t>Figu</a:t>
            </a:r>
            <a:r>
              <a:rPr lang="cs-CZ" sz="1800" b="1" dirty="0">
                <a:solidFill>
                  <a:srgbClr val="307871"/>
                </a:solidFill>
                <a:latin typeface="Times New Roman" panose="02020603050405020304" pitchFamily="18" charset="0"/>
                <a:cs typeface="Times New Roman" panose="02020603050405020304" pitchFamily="18" charset="0"/>
              </a:rPr>
              <a:t>re </a:t>
            </a:r>
            <a:r>
              <a:rPr lang="en-GB" sz="1800" b="1" dirty="0">
                <a:solidFill>
                  <a:srgbClr val="307871"/>
                </a:solidFill>
                <a:latin typeface="Times New Roman" panose="02020603050405020304" pitchFamily="18" charset="0"/>
                <a:cs typeface="Times New Roman" panose="02020603050405020304" pitchFamily="18" charset="0"/>
              </a:rPr>
              <a:t>2</a:t>
            </a:r>
            <a:r>
              <a:rPr lang="cs-CZ" sz="1800" b="1" dirty="0">
                <a:solidFill>
                  <a:srgbClr val="307871"/>
                </a:solidFill>
                <a:latin typeface="Times New Roman" panose="02020603050405020304" pitchFamily="18" charset="0"/>
                <a:cs typeface="Times New Roman" panose="02020603050405020304" pitchFamily="18" charset="0"/>
              </a:rPr>
              <a:t> </a:t>
            </a:r>
            <a:r>
              <a:rPr lang="cs-CZ" sz="1800" b="1" dirty="0" err="1">
                <a:solidFill>
                  <a:srgbClr val="307871"/>
                </a:solidFill>
                <a:latin typeface="Times New Roman" panose="02020603050405020304" pitchFamily="18" charset="0"/>
                <a:cs typeface="Times New Roman" panose="02020603050405020304" pitchFamily="18" charset="0"/>
              </a:rPr>
              <a:t>Constructivist</a:t>
            </a:r>
            <a:r>
              <a:rPr lang="cs-CZ" sz="1800" b="1" dirty="0">
                <a:solidFill>
                  <a:srgbClr val="307871"/>
                </a:solidFill>
                <a:latin typeface="Times New Roman" panose="02020603050405020304" pitchFamily="18" charset="0"/>
                <a:cs typeface="Times New Roman" panose="02020603050405020304" pitchFamily="18" charset="0"/>
              </a:rPr>
              <a:t> model of communication</a:t>
            </a:r>
            <a:r>
              <a:rPr lang="cs-CZ" sz="1800" b="1" dirty="0"/>
              <a:t> </a:t>
            </a:r>
            <a:endParaRPr lang="en-GB" sz="18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64814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a:extLst>
              <a:ext uri="{FF2B5EF4-FFF2-40B4-BE49-F238E27FC236}">
                <a16:creationId xmlns:a16="http://schemas.microsoft.com/office/drawing/2014/main" id="{6690AAEE-3EC5-48A6-A473-43A57F47D13F}"/>
              </a:ext>
            </a:extLst>
          </p:cNvPr>
          <p:cNvSpPr/>
          <p:nvPr/>
        </p:nvSpPr>
        <p:spPr>
          <a:xfrm>
            <a:off x="516963" y="319244"/>
            <a:ext cx="3895618" cy="523220"/>
          </a:xfrm>
          <a:prstGeom prst="rect">
            <a:avLst/>
          </a:prstGeom>
        </p:spPr>
        <p:txBody>
          <a:bodyPr wrap="none">
            <a:spAutoFit/>
          </a:bodyPr>
          <a:lstStyle/>
          <a:p>
            <a:pPr lvl="0">
              <a:defRPr/>
            </a:pPr>
            <a:r>
              <a:rPr lang="cs-CZ" altLang="cs-CZ" sz="2800" b="1" kern="0" dirty="0" err="1" smtClean="0">
                <a:solidFill>
                  <a:srgbClr val="307871"/>
                </a:solidFill>
                <a:latin typeface="Times New Roman"/>
              </a:rPr>
              <a:t>Summary</a:t>
            </a:r>
            <a:r>
              <a:rPr lang="cs-CZ" altLang="cs-CZ" sz="2800" b="1" kern="0" dirty="0" smtClean="0">
                <a:solidFill>
                  <a:srgbClr val="307871"/>
                </a:solidFill>
                <a:latin typeface="Times New Roman"/>
              </a:rPr>
              <a:t> of </a:t>
            </a:r>
            <a:r>
              <a:rPr lang="cs-CZ" altLang="cs-CZ" sz="2800" b="1" kern="0" dirty="0" err="1" smtClean="0">
                <a:solidFill>
                  <a:srgbClr val="307871"/>
                </a:solidFill>
                <a:latin typeface="Times New Roman"/>
              </a:rPr>
              <a:t>the</a:t>
            </a:r>
            <a:r>
              <a:rPr lang="cs-CZ" altLang="cs-CZ" sz="2800" b="1" kern="0" dirty="0" smtClean="0">
                <a:solidFill>
                  <a:srgbClr val="307871"/>
                </a:solidFill>
                <a:latin typeface="Times New Roman"/>
              </a:rPr>
              <a:t> </a:t>
            </a:r>
            <a:r>
              <a:rPr lang="cs-CZ" altLang="cs-CZ" sz="2800" b="1" kern="0" dirty="0" err="1" smtClean="0">
                <a:solidFill>
                  <a:srgbClr val="307871"/>
                </a:solidFill>
                <a:latin typeface="Times New Roman"/>
              </a:rPr>
              <a:t>lecture</a:t>
            </a:r>
            <a:r>
              <a:rPr lang="cs-CZ" altLang="cs-CZ" sz="2800" b="1" kern="0" dirty="0" smtClean="0">
                <a:solidFill>
                  <a:srgbClr val="307871"/>
                </a:solidFill>
                <a:latin typeface="Times New Roman"/>
              </a:rPr>
              <a:t> </a:t>
            </a:r>
            <a:endParaRPr lang="en-GB" sz="2800" b="1" kern="0" dirty="0">
              <a:solidFill>
                <a:srgbClr val="307871"/>
              </a:solidFill>
              <a:latin typeface="Times New Roman"/>
            </a:endParaRPr>
          </a:p>
        </p:txBody>
      </p:sp>
      <p:sp>
        <p:nvSpPr>
          <p:cNvPr id="3" name="Obdélník 2"/>
          <p:cNvSpPr/>
          <p:nvPr/>
        </p:nvSpPr>
        <p:spPr>
          <a:xfrm>
            <a:off x="516963" y="1239520"/>
            <a:ext cx="8627037" cy="3477875"/>
          </a:xfrm>
          <a:prstGeom prst="rect">
            <a:avLst/>
          </a:prstGeom>
        </p:spPr>
        <p:txBody>
          <a:bodyPr wrap="square">
            <a:spAutoFit/>
          </a:bodyPr>
          <a:lstStyle/>
          <a:p>
            <a:r>
              <a:rPr lang="en-GB" sz="2200" dirty="0">
                <a:solidFill>
                  <a:srgbClr val="307871"/>
                </a:solidFill>
                <a:latin typeface="Times New Roman" panose="02020603050405020304" pitchFamily="18" charset="0"/>
                <a:cs typeface="Times New Roman" panose="02020603050405020304" pitchFamily="18" charset="0"/>
              </a:rPr>
              <a:t>The first lecture has updated you on the following aspects of communication:</a:t>
            </a:r>
          </a:p>
          <a:p>
            <a:endParaRPr lang="en-GB"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GB" sz="2200" dirty="0" smtClean="0">
                <a:solidFill>
                  <a:srgbClr val="307871"/>
                </a:solidFill>
                <a:latin typeface="Times New Roman" panose="02020603050405020304" pitchFamily="18" charset="0"/>
                <a:cs typeface="Times New Roman" panose="02020603050405020304" pitchFamily="18" charset="0"/>
              </a:rPr>
              <a:t>Definition </a:t>
            </a:r>
            <a:r>
              <a:rPr lang="en-GB" sz="2200" dirty="0">
                <a:solidFill>
                  <a:srgbClr val="307871"/>
                </a:solidFill>
                <a:latin typeface="Times New Roman" panose="02020603050405020304" pitchFamily="18" charset="0"/>
                <a:cs typeface="Times New Roman" panose="02020603050405020304" pitchFamily="18" charset="0"/>
              </a:rPr>
              <a:t>of communication</a:t>
            </a:r>
          </a:p>
          <a:p>
            <a:pPr marL="342900" indent="-342900">
              <a:buFont typeface="Arial" panose="020B0604020202020204" pitchFamily="34" charset="0"/>
              <a:buChar char="•"/>
            </a:pPr>
            <a:r>
              <a:rPr lang="en-GB" sz="2200" dirty="0">
                <a:solidFill>
                  <a:srgbClr val="307871"/>
                </a:solidFill>
                <a:latin typeface="Times New Roman" panose="02020603050405020304" pitchFamily="18" charset="0"/>
                <a:cs typeface="Times New Roman" panose="02020603050405020304" pitchFamily="18" charset="0"/>
              </a:rPr>
              <a:t>Definition of communication process</a:t>
            </a:r>
          </a:p>
          <a:p>
            <a:pPr marL="342900" indent="-342900">
              <a:buFont typeface="Arial" panose="020B0604020202020204" pitchFamily="34" charset="0"/>
              <a:buChar char="•"/>
            </a:pPr>
            <a:r>
              <a:rPr lang="en-GB" sz="2200" dirty="0">
                <a:solidFill>
                  <a:srgbClr val="307871"/>
                </a:solidFill>
                <a:latin typeface="Times New Roman" panose="02020603050405020304" pitchFamily="18" charset="0"/>
                <a:cs typeface="Times New Roman" panose="02020603050405020304" pitchFamily="18" charset="0"/>
              </a:rPr>
              <a:t>Definition of transactional model of communication </a:t>
            </a:r>
          </a:p>
          <a:p>
            <a:pPr marL="342900" indent="-342900">
              <a:buFont typeface="Arial" panose="020B0604020202020204" pitchFamily="34" charset="0"/>
              <a:buChar char="•"/>
            </a:pPr>
            <a:r>
              <a:rPr lang="en-GB" sz="2200" dirty="0">
                <a:solidFill>
                  <a:srgbClr val="307871"/>
                </a:solidFill>
                <a:latin typeface="Times New Roman" panose="02020603050405020304" pitchFamily="18" charset="0"/>
                <a:cs typeface="Times New Roman" panose="02020603050405020304" pitchFamily="18" charset="0"/>
              </a:rPr>
              <a:t>Definition of constructivist model of communication</a:t>
            </a:r>
          </a:p>
          <a:p>
            <a:pPr marL="342900" indent="-342900">
              <a:buFont typeface="Arial" panose="020B0604020202020204" pitchFamily="34" charset="0"/>
              <a:buChar char="•"/>
            </a:pPr>
            <a:r>
              <a:rPr lang="en-GB" sz="2200" dirty="0">
                <a:solidFill>
                  <a:srgbClr val="307871"/>
                </a:solidFill>
                <a:latin typeface="Times New Roman" panose="02020603050405020304" pitchFamily="18" charset="0"/>
                <a:cs typeface="Times New Roman" panose="02020603050405020304" pitchFamily="18" charset="0"/>
              </a:rPr>
              <a:t>Summary of the key aspects of communication.  </a:t>
            </a:r>
          </a:p>
        </p:txBody>
      </p:sp>
    </p:spTree>
    <p:extLst>
      <p:ext uri="{BB962C8B-B14F-4D97-AF65-F5344CB8AC3E}">
        <p14:creationId xmlns:p14="http://schemas.microsoft.com/office/powerpoint/2010/main" val="29804208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755375" cy="954107"/>
          </a:xfrm>
          <a:prstGeom prst="rect">
            <a:avLst/>
          </a:prstGeom>
        </p:spPr>
        <p:txBody>
          <a:bodyPr wrap="none">
            <a:spAutoFit/>
          </a:bodyPr>
          <a:lstStyle/>
          <a:p>
            <a:pPr lvl="0">
              <a:defRPr/>
            </a:pPr>
            <a:r>
              <a:rPr lang="en-GB" sz="2800" b="1" kern="0" dirty="0">
                <a:solidFill>
                  <a:srgbClr val="307871"/>
                </a:solidFill>
                <a:latin typeface="Times New Roman" panose="02020603050405020304" pitchFamily="18" charset="0"/>
                <a:cs typeface="Times New Roman" panose="02020603050405020304" pitchFamily="18" charset="0"/>
              </a:rPr>
              <a:t>Summary of </a:t>
            </a:r>
            <a:r>
              <a:rPr lang="en-GB" sz="2800" b="1" kern="0" dirty="0" smtClean="0">
                <a:solidFill>
                  <a:srgbClr val="307871"/>
                </a:solidFill>
                <a:latin typeface="Times New Roman" panose="02020603050405020304" pitchFamily="18" charset="0"/>
                <a:cs typeface="Times New Roman" panose="02020603050405020304" pitchFamily="18" charset="0"/>
              </a:rPr>
              <a:t>references and literature used</a:t>
            </a:r>
            <a:endParaRPr lang="en-GB" sz="2800" b="1" kern="0" dirty="0">
              <a:solidFill>
                <a:sysClr val="windowText" lastClr="000000"/>
              </a:solidFill>
              <a:latin typeface="Times New Roman" panose="02020603050405020304" pitchFamily="18" charset="0"/>
              <a:cs typeface="Times New Roman" panose="02020603050405020304" pitchFamily="18" charset="0"/>
            </a:endParaRPr>
          </a:p>
          <a:p>
            <a:pPr lvl="0">
              <a:defRPr/>
            </a:pPr>
            <a:endParaRPr kumimoji="0" lang="en-GB" sz="2800" b="1" i="0" u="none" strike="noStrike" kern="0" cap="none" spc="0" normalizeH="0" baseline="0" dirty="0" smtClean="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936162" y="5527726"/>
            <a:ext cx="2088232" cy="4810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1400" dirty="0">
              <a:solidFill>
                <a:srgbClr val="002060"/>
              </a:solidFill>
              <a:latin typeface="Enriqueta" panose="02000000000000000000" pitchFamily="2" charset="0"/>
            </a:endParaRPr>
          </a:p>
        </p:txBody>
      </p:sp>
      <p:sp>
        <p:nvSpPr>
          <p:cNvPr id="10" name="Zástupný symbol pro obsah 2"/>
          <p:cNvSpPr txBox="1">
            <a:spLocks/>
          </p:cNvSpPr>
          <p:nvPr/>
        </p:nvSpPr>
        <p:spPr>
          <a:xfrm>
            <a:off x="6985290" y="1618258"/>
            <a:ext cx="3218075" cy="3909468"/>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smtClean="0"/>
              <a:t> </a:t>
            </a:r>
            <a:endParaRPr lang="en-GB" sz="1800" b="1" dirty="0">
              <a:solidFill>
                <a:srgbClr val="307871"/>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sp>
        <p:nvSpPr>
          <p:cNvPr id="11" name="Zástupný symbol pro obsah 2"/>
          <p:cNvSpPr txBox="1">
            <a:spLocks/>
          </p:cNvSpPr>
          <p:nvPr/>
        </p:nvSpPr>
        <p:spPr>
          <a:xfrm>
            <a:off x="395536" y="1121572"/>
            <a:ext cx="8280920" cy="48872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b="1" dirty="0" smtClean="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735724" y="1375424"/>
            <a:ext cx="8408276" cy="3693319"/>
          </a:xfrm>
          <a:prstGeom prst="rect">
            <a:avLst/>
          </a:prstGeom>
        </p:spPr>
        <p:txBody>
          <a:bodyPr wrap="square">
            <a:spAutoFit/>
          </a:bodyPr>
          <a:lstStyle/>
          <a:p>
            <a:r>
              <a:rPr lang="en-US" dirty="0">
                <a:solidFill>
                  <a:srgbClr val="307871"/>
                </a:solidFill>
                <a:latin typeface="Times New Roman" panose="02020603050405020304" pitchFamily="18" charset="0"/>
                <a:cs typeface="Times New Roman" panose="02020603050405020304" pitchFamily="18" charset="0"/>
              </a:rPr>
              <a:t>Leavitt, H., &amp; Mueller, R., (1951). Some effects of feedback on communication. </a:t>
            </a:r>
            <a:r>
              <a:rPr lang="en-US" i="1" dirty="0">
                <a:solidFill>
                  <a:srgbClr val="307871"/>
                </a:solidFill>
                <a:latin typeface="Times New Roman" panose="02020603050405020304" pitchFamily="18" charset="0"/>
                <a:cs typeface="Times New Roman" panose="02020603050405020304" pitchFamily="18" charset="0"/>
              </a:rPr>
              <a:t>Human Relations, 4</a:t>
            </a:r>
            <a:r>
              <a:rPr lang="en-US" dirty="0">
                <a:solidFill>
                  <a:srgbClr val="307871"/>
                </a:solidFill>
                <a:latin typeface="Times New Roman" panose="02020603050405020304" pitchFamily="18" charset="0"/>
                <a:cs typeface="Times New Roman" panose="02020603050405020304" pitchFamily="18" charset="0"/>
              </a:rPr>
              <a:t>, 401–410. </a:t>
            </a:r>
          </a:p>
          <a:p>
            <a:endParaRPr lang="cs-CZ" dirty="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McLean</a:t>
            </a:r>
            <a:r>
              <a:rPr lang="en-US" dirty="0">
                <a:solidFill>
                  <a:srgbClr val="307871"/>
                </a:solidFill>
                <a:latin typeface="Times New Roman" panose="02020603050405020304" pitchFamily="18" charset="0"/>
                <a:cs typeface="Times New Roman" panose="02020603050405020304" pitchFamily="18" charset="0"/>
              </a:rPr>
              <a:t>, S., (2005). </a:t>
            </a:r>
            <a:r>
              <a:rPr lang="en-US" i="1" dirty="0">
                <a:solidFill>
                  <a:srgbClr val="307871"/>
                </a:solidFill>
                <a:latin typeface="Times New Roman" panose="02020603050405020304" pitchFamily="18" charset="0"/>
                <a:cs typeface="Times New Roman" panose="02020603050405020304" pitchFamily="18" charset="0"/>
              </a:rPr>
              <a:t>The basics of interpersonal communication</a:t>
            </a:r>
            <a:r>
              <a:rPr lang="en-US" dirty="0">
                <a:solidFill>
                  <a:srgbClr val="307871"/>
                </a:solidFill>
                <a:latin typeface="Times New Roman" panose="02020603050405020304" pitchFamily="18" charset="0"/>
                <a:cs typeface="Times New Roman" panose="02020603050405020304" pitchFamily="18" charset="0"/>
              </a:rPr>
              <a:t>. Boston, MA: Allyn &amp; Bacon. </a:t>
            </a:r>
            <a:endParaRPr lang="en-US" dirty="0" smtClean="0">
              <a:solidFill>
                <a:srgbClr val="307871"/>
              </a:solidFill>
              <a:latin typeface="Times New Roman" panose="02020603050405020304" pitchFamily="18" charset="0"/>
              <a:cs typeface="Times New Roman" panose="02020603050405020304" pitchFamily="18" charset="0"/>
            </a:endParaRPr>
          </a:p>
          <a:p>
            <a:endParaRPr lang="cs-CZ" dirty="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Pearson</a:t>
            </a:r>
            <a:r>
              <a:rPr lang="en-US" dirty="0">
                <a:solidFill>
                  <a:srgbClr val="307871"/>
                </a:solidFill>
                <a:latin typeface="Times New Roman" panose="02020603050405020304" pitchFamily="18" charset="0"/>
                <a:cs typeface="Times New Roman" panose="02020603050405020304" pitchFamily="18" charset="0"/>
              </a:rPr>
              <a:t>, J., &amp; Nelson, P., (2000). </a:t>
            </a:r>
            <a:r>
              <a:rPr lang="en-US" i="1" dirty="0">
                <a:solidFill>
                  <a:srgbClr val="307871"/>
                </a:solidFill>
                <a:latin typeface="Times New Roman" panose="02020603050405020304" pitchFamily="18" charset="0"/>
                <a:cs typeface="Times New Roman" panose="02020603050405020304" pitchFamily="18" charset="0"/>
              </a:rPr>
              <a:t>An introduction to human communication: Understanding and sharing </a:t>
            </a:r>
            <a:r>
              <a:rPr lang="en-US" dirty="0">
                <a:solidFill>
                  <a:srgbClr val="307871"/>
                </a:solidFill>
                <a:latin typeface="Times New Roman" panose="02020603050405020304" pitchFamily="18" charset="0"/>
                <a:cs typeface="Times New Roman" panose="02020603050405020304" pitchFamily="18" charset="0"/>
              </a:rPr>
              <a:t>(p. 6). Boston, MA: McGraw-Hill.</a:t>
            </a:r>
          </a:p>
          <a:p>
            <a:endParaRPr lang="en-US" dirty="0" smtClean="0">
              <a:solidFill>
                <a:srgbClr val="307871"/>
              </a:solidFill>
              <a:latin typeface="Times New Roman" panose="02020603050405020304" pitchFamily="18" charset="0"/>
              <a:cs typeface="Times New Roman" panose="02020603050405020304" pitchFamily="18" charset="0"/>
            </a:endParaRPr>
          </a:p>
          <a:p>
            <a:endParaRPr lang="en-US" dirty="0">
              <a:solidFill>
                <a:srgbClr val="307871"/>
              </a:solidFill>
              <a:latin typeface="Times New Roman" panose="02020603050405020304" pitchFamily="18" charset="0"/>
              <a:cs typeface="Times New Roman" panose="02020603050405020304" pitchFamily="18" charset="0"/>
            </a:endParaRPr>
          </a:p>
          <a:p>
            <a:endParaRPr lang="en-US" dirty="0" smtClean="0">
              <a:solidFill>
                <a:srgbClr val="307871"/>
              </a:solidFill>
              <a:latin typeface="Times New Roman" panose="02020603050405020304" pitchFamily="18" charset="0"/>
              <a:cs typeface="Times New Roman" panose="02020603050405020304" pitchFamily="18" charset="0"/>
            </a:endParaRPr>
          </a:p>
          <a:p>
            <a:r>
              <a:rPr lang="en-US" dirty="0" smtClean="0">
                <a:solidFill>
                  <a:srgbClr val="307871"/>
                </a:solidFill>
                <a:latin typeface="Times New Roman" panose="02020603050405020304" pitchFamily="18" charset="0"/>
                <a:cs typeface="Times New Roman" panose="02020603050405020304" pitchFamily="18" charset="0"/>
              </a:rPr>
              <a:t> </a:t>
            </a:r>
          </a:p>
          <a:p>
            <a:endParaRPr lang="en-US"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762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ea typeface="+mj-ea"/>
                <a:cs typeface="+mj-cs"/>
              </a:rPr>
              <a:t>1. </a:t>
            </a:r>
            <a:r>
              <a:rPr lang="cs-CZ" altLang="cs-CZ" sz="2800" b="1" kern="0" dirty="0" smtClean="0">
                <a:solidFill>
                  <a:srgbClr val="307871"/>
                </a:solidFill>
                <a:latin typeface="Times New Roman"/>
                <a:ea typeface="+mj-ea"/>
                <a:cs typeface="+mj-cs"/>
              </a:rPr>
              <a:t>Essentials of communication </a:t>
            </a:r>
            <a:endParaRPr lang="en-GB" sz="2800" b="1" kern="0" dirty="0">
              <a:solidFill>
                <a:srgbClr val="307871"/>
              </a:solidFill>
              <a:latin typeface="Times New Roman"/>
              <a:ea typeface="+mj-ea"/>
              <a:cs typeface="+mj-cs"/>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410546" y="1646008"/>
            <a:ext cx="9462052" cy="3139321"/>
          </a:xfrm>
          <a:prstGeom prst="rect">
            <a:avLst/>
          </a:prstGeom>
        </p:spPr>
        <p:txBody>
          <a:bodyPr wrap="square">
            <a:spAutoFit/>
          </a:bodyPr>
          <a:lstStyle/>
          <a:p>
            <a:pPr marL="342900" indent="-342900">
              <a:buFont typeface="Arial" panose="020B0604020202020204" pitchFamily="34" charset="0"/>
              <a:buChar char="•"/>
            </a:pPr>
            <a:r>
              <a:rPr lang="en-US" sz="2200" b="1" dirty="0">
                <a:solidFill>
                  <a:srgbClr val="307871"/>
                </a:solidFill>
                <a:latin typeface="Times New Roman" panose="02020603050405020304" pitchFamily="18" charset="0"/>
                <a:cs typeface="Times New Roman" panose="02020603050405020304" pitchFamily="18" charset="0"/>
              </a:rPr>
              <a:t>Communication</a:t>
            </a:r>
            <a:r>
              <a:rPr lang="en-US" sz="2200" dirty="0">
                <a:solidFill>
                  <a:srgbClr val="307871"/>
                </a:solidFill>
                <a:latin typeface="Times New Roman" panose="02020603050405020304" pitchFamily="18" charset="0"/>
                <a:cs typeface="Times New Roman" panose="02020603050405020304" pitchFamily="18" charset="0"/>
              </a:rPr>
              <a:t> itself is one the most traditional disciplines in the history of our mankind.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In communication discussions many theories have been proposed to describe, predict, and understand the behaviors and phenomena of which communication consists</a:t>
            </a:r>
            <a:r>
              <a:rPr lang="en-US" sz="2200" dirty="0" smtClean="0">
                <a:solidFill>
                  <a:srgbClr val="307871"/>
                </a:solidFill>
                <a:latin typeface="Times New Roman" panose="02020603050405020304" pitchFamily="18" charset="0"/>
                <a:cs typeface="Times New Roman" panose="02020603050405020304" pitchFamily="18" charset="0"/>
              </a:rPr>
              <a:t>.</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root of the word communication in Latin is </a:t>
            </a:r>
            <a:r>
              <a:rPr lang="en-US" sz="2200" i="1" dirty="0" err="1">
                <a:solidFill>
                  <a:srgbClr val="307871"/>
                </a:solidFill>
                <a:latin typeface="Times New Roman" panose="02020603050405020304" pitchFamily="18" charset="0"/>
                <a:cs typeface="Times New Roman" panose="02020603050405020304" pitchFamily="18" charset="0"/>
              </a:rPr>
              <a:t>communicare</a:t>
            </a:r>
            <a:r>
              <a:rPr lang="en-US" sz="2200" dirty="0">
                <a:solidFill>
                  <a:srgbClr val="307871"/>
                </a:solidFill>
                <a:latin typeface="Times New Roman" panose="02020603050405020304" pitchFamily="18" charset="0"/>
                <a:cs typeface="Times New Roman" panose="02020603050405020304" pitchFamily="18" charset="0"/>
              </a:rPr>
              <a:t>, which means to share, or to make common. </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6905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4493538"/>
          </a:xfrm>
          <a:prstGeom prst="rect">
            <a:avLst/>
          </a:prstGeom>
        </p:spPr>
        <p:txBody>
          <a:bodyPr wrap="square">
            <a:spAutoFit/>
          </a:bodyPr>
          <a:lstStyle/>
          <a:p>
            <a:pPr marL="342900" indent="-342900">
              <a:buFont typeface="Arial" panose="020B0604020202020204" pitchFamily="34" charset="0"/>
              <a:buChar char="•"/>
            </a:pPr>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smtClean="0">
                <a:solidFill>
                  <a:srgbClr val="307871"/>
                </a:solidFill>
                <a:latin typeface="Times New Roman" panose="02020603050405020304" pitchFamily="18" charset="0"/>
                <a:cs typeface="Times New Roman" panose="02020603050405020304" pitchFamily="18" charset="0"/>
              </a:rPr>
              <a:t>Communication </a:t>
            </a:r>
            <a:r>
              <a:rPr lang="en-US" sz="2200" dirty="0">
                <a:solidFill>
                  <a:srgbClr val="307871"/>
                </a:solidFill>
                <a:latin typeface="Times New Roman" panose="02020603050405020304" pitchFamily="18" charset="0"/>
                <a:cs typeface="Times New Roman" panose="02020603050405020304" pitchFamily="18" charset="0"/>
              </a:rPr>
              <a:t>is defined </a:t>
            </a:r>
            <a:r>
              <a:rPr lang="en-US" sz="2200" dirty="0" smtClean="0">
                <a:solidFill>
                  <a:srgbClr val="307871"/>
                </a:solidFill>
                <a:latin typeface="Times New Roman" panose="02020603050405020304" pitchFamily="18" charset="0"/>
                <a:cs typeface="Times New Roman" panose="02020603050405020304" pitchFamily="18" charset="0"/>
              </a:rPr>
              <a:t>as</a:t>
            </a:r>
            <a:r>
              <a:rPr lang="cs-CZ" sz="2200" dirty="0" smtClean="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smtClean="0">
                <a:solidFill>
                  <a:srgbClr val="307871"/>
                </a:solidFill>
                <a:latin typeface="Times New Roman" panose="02020603050405020304" pitchFamily="18" charset="0"/>
                <a:cs typeface="Times New Roman" panose="02020603050405020304" pitchFamily="18" charset="0"/>
              </a:rPr>
              <a:t>‘</a:t>
            </a:r>
            <a:r>
              <a:rPr lang="cs-CZ" sz="2200" b="1" dirty="0" smtClean="0">
                <a:solidFill>
                  <a:srgbClr val="307871"/>
                </a:solidFill>
                <a:latin typeface="Times New Roman" panose="02020603050405020304" pitchFamily="18" charset="0"/>
                <a:cs typeface="Times New Roman" panose="02020603050405020304" pitchFamily="18" charset="0"/>
              </a:rPr>
              <a:t>T</a:t>
            </a:r>
            <a:r>
              <a:rPr lang="en-US" sz="2200" b="1" dirty="0" smtClean="0">
                <a:solidFill>
                  <a:srgbClr val="307871"/>
                </a:solidFill>
                <a:latin typeface="Times New Roman" panose="02020603050405020304" pitchFamily="18" charset="0"/>
                <a:cs typeface="Times New Roman" panose="02020603050405020304" pitchFamily="18" charset="0"/>
              </a:rPr>
              <a:t>he </a:t>
            </a:r>
            <a:r>
              <a:rPr lang="en-US" sz="2200" b="1" dirty="0">
                <a:solidFill>
                  <a:srgbClr val="307871"/>
                </a:solidFill>
                <a:latin typeface="Times New Roman" panose="02020603050405020304" pitchFamily="18" charset="0"/>
                <a:cs typeface="Times New Roman" panose="02020603050405020304" pitchFamily="18" charset="0"/>
              </a:rPr>
              <a:t>process of understanding and sharing meaning.’ </a:t>
            </a:r>
            <a:r>
              <a:rPr lang="en-US" sz="2200" dirty="0" smtClean="0">
                <a:solidFill>
                  <a:srgbClr val="307871"/>
                </a:solidFill>
                <a:latin typeface="Times New Roman" panose="02020603050405020304" pitchFamily="18" charset="0"/>
                <a:cs typeface="Times New Roman" panose="02020603050405020304" pitchFamily="18" charset="0"/>
              </a:rPr>
              <a:t>Pearson</a:t>
            </a:r>
            <a:r>
              <a:rPr lang="en-US" sz="2200" dirty="0">
                <a:solidFill>
                  <a:srgbClr val="307871"/>
                </a:solidFill>
                <a:latin typeface="Times New Roman" panose="02020603050405020304" pitchFamily="18" charset="0"/>
                <a:cs typeface="Times New Roman" panose="02020603050405020304" pitchFamily="18" charset="0"/>
              </a:rPr>
              <a:t>, </a:t>
            </a:r>
            <a:r>
              <a:rPr lang="en-US" sz="2200" dirty="0" smtClean="0">
                <a:solidFill>
                  <a:srgbClr val="307871"/>
                </a:solidFill>
                <a:latin typeface="Times New Roman" panose="02020603050405020304" pitchFamily="18" charset="0"/>
                <a:cs typeface="Times New Roman" panose="02020603050405020304" pitchFamily="18" charset="0"/>
              </a:rPr>
              <a:t>Nelson </a:t>
            </a:r>
            <a:r>
              <a:rPr lang="cs-CZ" sz="2200" dirty="0" smtClean="0">
                <a:solidFill>
                  <a:srgbClr val="307871"/>
                </a:solidFill>
                <a:latin typeface="Times New Roman" panose="02020603050405020304" pitchFamily="18" charset="0"/>
                <a:cs typeface="Times New Roman" panose="02020603050405020304" pitchFamily="18" charset="0"/>
              </a:rPr>
              <a:t>(2</a:t>
            </a:r>
            <a:r>
              <a:rPr lang="en-US" sz="2200" dirty="0" smtClean="0">
                <a:solidFill>
                  <a:srgbClr val="307871"/>
                </a:solidFill>
                <a:latin typeface="Times New Roman" panose="02020603050405020304" pitchFamily="18" charset="0"/>
                <a:cs typeface="Times New Roman" panose="02020603050405020304" pitchFamily="18" charset="0"/>
              </a:rPr>
              <a:t>000</a:t>
            </a:r>
            <a:r>
              <a:rPr lang="en-US" sz="2200" dirty="0">
                <a:solidFill>
                  <a:srgbClr val="307871"/>
                </a:solidFill>
                <a:latin typeface="Times New Roman" panose="02020603050405020304" pitchFamily="18" charset="0"/>
                <a:cs typeface="Times New Roman" panose="02020603050405020304" pitchFamily="18" charset="0"/>
              </a:rPr>
              <a:t>).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At the center of our study of communication is the relationship that involves </a:t>
            </a:r>
            <a:r>
              <a:rPr lang="en-US" altLang="cs-CZ" sz="2200" b="1" dirty="0">
                <a:solidFill>
                  <a:srgbClr val="307871"/>
                </a:solidFill>
                <a:latin typeface="Times New Roman" panose="02020603050405020304" pitchFamily="18" charset="0"/>
                <a:cs typeface="Times New Roman" panose="02020603050405020304" pitchFamily="18" charset="0"/>
              </a:rPr>
              <a:t>interaction between participants</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smtClean="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This definition serves us well with its emphasis on the process, which we’ll examine in depth across this text, of coming to understand and share another’s point of view effectively. </a:t>
            </a:r>
            <a:endParaRPr lang="en-GB"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AU" altLang="cs-CZ" sz="2200" dirty="0">
              <a:solidFill>
                <a:srgbClr val="307871"/>
              </a:solidFill>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459147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6" name="Obdélník 5"/>
          <p:cNvSpPr/>
          <p:nvPr/>
        </p:nvSpPr>
        <p:spPr>
          <a:xfrm>
            <a:off x="589280" y="1381760"/>
            <a:ext cx="8554720" cy="3816429"/>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first key word in this definition is </a:t>
            </a:r>
            <a:r>
              <a:rPr lang="en-US" sz="2200" b="1" dirty="0">
                <a:solidFill>
                  <a:srgbClr val="307871"/>
                </a:solidFill>
                <a:latin typeface="Times New Roman" panose="02020603050405020304" pitchFamily="18" charset="0"/>
                <a:cs typeface="Times New Roman" panose="02020603050405020304" pitchFamily="18" charset="0"/>
              </a:rPr>
              <a:t>process</a:t>
            </a:r>
            <a:r>
              <a:rPr lang="en-US" sz="2200" dirty="0" smtClean="0">
                <a:solidFill>
                  <a:srgbClr val="307871"/>
                </a:solidFill>
                <a:latin typeface="Times New Roman" panose="02020603050405020304" pitchFamily="18" charset="0"/>
                <a:cs typeface="Times New Roman" panose="02020603050405020304" pitchFamily="18" charset="0"/>
              </a:rPr>
              <a:t>.</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According to Pearson and </a:t>
            </a:r>
            <a:r>
              <a:rPr lang="en-US" sz="2200" dirty="0" smtClean="0">
                <a:solidFill>
                  <a:srgbClr val="307871"/>
                </a:solidFill>
                <a:latin typeface="Times New Roman" panose="02020603050405020304" pitchFamily="18" charset="0"/>
                <a:cs typeface="Times New Roman" panose="02020603050405020304" pitchFamily="18" charset="0"/>
              </a:rPr>
              <a:t>Nelson</a:t>
            </a:r>
            <a:r>
              <a:rPr lang="cs-CZ" sz="2200" dirty="0" smtClean="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smtClean="0">
                <a:solidFill>
                  <a:srgbClr val="307871"/>
                </a:solidFill>
                <a:latin typeface="Times New Roman" panose="02020603050405020304" pitchFamily="18" charset="0"/>
                <a:cs typeface="Times New Roman" panose="02020603050405020304" pitchFamily="18" charset="0"/>
              </a:rPr>
              <a:t>‘</a:t>
            </a:r>
            <a:r>
              <a:rPr lang="cs-CZ" sz="2200" b="1" dirty="0" smtClean="0">
                <a:solidFill>
                  <a:srgbClr val="307871"/>
                </a:solidFill>
                <a:latin typeface="Times New Roman" panose="02020603050405020304" pitchFamily="18" charset="0"/>
                <a:cs typeface="Times New Roman" panose="02020603050405020304" pitchFamily="18" charset="0"/>
              </a:rPr>
              <a:t>A</a:t>
            </a:r>
            <a:r>
              <a:rPr lang="en-US" sz="2200" b="1" dirty="0" smtClean="0">
                <a:solidFill>
                  <a:srgbClr val="307871"/>
                </a:solidFill>
                <a:latin typeface="Times New Roman" panose="02020603050405020304" pitchFamily="18" charset="0"/>
                <a:cs typeface="Times New Roman" panose="02020603050405020304" pitchFamily="18" charset="0"/>
              </a:rPr>
              <a:t> </a:t>
            </a:r>
            <a:r>
              <a:rPr lang="en-US" sz="2200" b="1" dirty="0">
                <a:solidFill>
                  <a:srgbClr val="307871"/>
                </a:solidFill>
                <a:latin typeface="Times New Roman" panose="02020603050405020304" pitchFamily="18" charset="0"/>
                <a:cs typeface="Times New Roman" panose="02020603050405020304" pitchFamily="18" charset="0"/>
              </a:rPr>
              <a:t>process is a dynamic activity that is hard to describe because it changes’</a:t>
            </a:r>
            <a:r>
              <a:rPr lang="cs-CZ" sz="2200" b="1" dirty="0">
                <a:solidFill>
                  <a:srgbClr val="307871"/>
                </a:solidFill>
                <a:latin typeface="Times New Roman" panose="02020603050405020304" pitchFamily="18" charset="0"/>
                <a:cs typeface="Times New Roman" panose="02020603050405020304" pitchFamily="18" charset="0"/>
              </a:rPr>
              <a:t> </a:t>
            </a:r>
            <a:r>
              <a:rPr lang="en-US" sz="2200" dirty="0" smtClean="0">
                <a:solidFill>
                  <a:srgbClr val="307871"/>
                </a:solidFill>
                <a:latin typeface="Times New Roman" panose="02020603050405020304" pitchFamily="18" charset="0"/>
                <a:cs typeface="Times New Roman" panose="02020603050405020304" pitchFamily="18" charset="0"/>
              </a:rPr>
              <a:t>Pearson</a:t>
            </a:r>
            <a:r>
              <a:rPr lang="en-US" sz="2200" dirty="0">
                <a:solidFill>
                  <a:srgbClr val="307871"/>
                </a:solidFill>
                <a:latin typeface="Times New Roman" panose="02020603050405020304" pitchFamily="18" charset="0"/>
                <a:cs typeface="Times New Roman" panose="02020603050405020304" pitchFamily="18" charset="0"/>
              </a:rPr>
              <a:t>, </a:t>
            </a:r>
            <a:r>
              <a:rPr lang="en-US" sz="2200" dirty="0" smtClean="0">
                <a:solidFill>
                  <a:srgbClr val="307871"/>
                </a:solidFill>
                <a:latin typeface="Times New Roman" panose="02020603050405020304" pitchFamily="18" charset="0"/>
                <a:cs typeface="Times New Roman" panose="02020603050405020304" pitchFamily="18" charset="0"/>
              </a:rPr>
              <a:t>Nelson </a:t>
            </a:r>
            <a:r>
              <a:rPr lang="cs-CZ" sz="2200" dirty="0" smtClean="0">
                <a:solidFill>
                  <a:srgbClr val="307871"/>
                </a:solidFill>
                <a:latin typeface="Times New Roman" panose="02020603050405020304" pitchFamily="18" charset="0"/>
                <a:cs typeface="Times New Roman" panose="02020603050405020304" pitchFamily="18" charset="0"/>
              </a:rPr>
              <a:t>(</a:t>
            </a:r>
            <a:r>
              <a:rPr lang="en-US" sz="2200" dirty="0" smtClean="0">
                <a:solidFill>
                  <a:srgbClr val="307871"/>
                </a:solidFill>
                <a:latin typeface="Times New Roman" panose="02020603050405020304" pitchFamily="18" charset="0"/>
                <a:cs typeface="Times New Roman" panose="02020603050405020304" pitchFamily="18" charset="0"/>
              </a:rPr>
              <a:t>2000).</a:t>
            </a:r>
            <a:endParaRPr lang="cs-CZ" sz="2200" dirty="0" smtClean="0">
              <a:solidFill>
                <a:srgbClr val="307871"/>
              </a:solidFill>
              <a:latin typeface="Times New Roman" panose="02020603050405020304" pitchFamily="18" charset="0"/>
              <a:cs typeface="Times New Roman" panose="02020603050405020304" pitchFamily="18" charset="0"/>
            </a:endParaRPr>
          </a:p>
          <a:p>
            <a:r>
              <a:rPr lang="en-US" sz="2200" dirty="0" smtClean="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There are eight essential components of communication</a:t>
            </a:r>
            <a:r>
              <a:rPr lang="en-US" sz="2200" dirty="0" smtClean="0">
                <a:solidFill>
                  <a:srgbClr val="307871"/>
                </a:solidFill>
                <a:latin typeface="Times New Roman" panose="02020603050405020304" pitchFamily="18" charset="0"/>
                <a:cs typeface="Times New Roman" panose="02020603050405020304" pitchFamily="18" charset="0"/>
              </a:rPr>
              <a:t>.</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In order to better understand the communication process, we can break it down into a series of </a:t>
            </a:r>
            <a:r>
              <a:rPr lang="en-US" sz="2200" b="1" dirty="0">
                <a:solidFill>
                  <a:srgbClr val="307871"/>
                </a:solidFill>
                <a:latin typeface="Times New Roman" panose="02020603050405020304" pitchFamily="18" charset="0"/>
                <a:cs typeface="Times New Roman" panose="02020603050405020304" pitchFamily="18" charset="0"/>
              </a:rPr>
              <a:t>eight essential components:</a:t>
            </a:r>
            <a:r>
              <a:rPr lang="en-US" sz="2200" dirty="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2575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410546" y="1091544"/>
            <a:ext cx="9462052" cy="3816429"/>
          </a:xfrm>
          <a:prstGeom prst="rect">
            <a:avLst/>
          </a:prstGeom>
        </p:spPr>
        <p:txBody>
          <a:bodyPr wrap="square">
            <a:spAutoFit/>
          </a:bodyPr>
          <a:lstStyle/>
          <a:p>
            <a:r>
              <a:rPr lang="cs-CZ" altLang="cs-CZ" sz="2200" dirty="0">
                <a:solidFill>
                  <a:srgbClr val="307871"/>
                </a:solidFill>
                <a:latin typeface="Times New Roman" panose="02020603050405020304" pitchFamily="18" charset="0"/>
                <a:cs typeface="Times New Roman" panose="02020603050405020304" pitchFamily="18" charset="0"/>
              </a:rPr>
              <a:t>	</a:t>
            </a:r>
          </a:p>
          <a:p>
            <a:r>
              <a:rPr lang="cs-CZ" altLang="cs-CZ" sz="2200" dirty="0" err="1">
                <a:solidFill>
                  <a:srgbClr val="307871"/>
                </a:solidFill>
                <a:latin typeface="Times New Roman" panose="02020603050405020304" pitchFamily="18" charset="0"/>
                <a:cs typeface="Times New Roman" panose="02020603050405020304" pitchFamily="18" charset="0"/>
              </a:rPr>
              <a:t>There</a:t>
            </a:r>
            <a:r>
              <a:rPr lang="cs-CZ" altLang="cs-CZ" sz="2200" dirty="0">
                <a:solidFill>
                  <a:srgbClr val="307871"/>
                </a:solidFill>
                <a:latin typeface="Times New Roman" panose="02020603050405020304" pitchFamily="18" charset="0"/>
                <a:cs typeface="Times New Roman" panose="02020603050405020304" pitchFamily="18" charset="0"/>
              </a:rPr>
              <a:t> are as </a:t>
            </a:r>
            <a:r>
              <a:rPr lang="cs-CZ" altLang="cs-CZ" sz="2200" dirty="0" err="1">
                <a:solidFill>
                  <a:srgbClr val="307871"/>
                </a:solidFill>
                <a:latin typeface="Times New Roman" panose="02020603050405020304" pitchFamily="18" charset="0"/>
                <a:cs typeface="Times New Roman" panose="02020603050405020304" pitchFamily="18" charset="0"/>
              </a:rPr>
              <a:t>follows</a:t>
            </a:r>
            <a:r>
              <a:rPr lang="cs-CZ" altLang="cs-CZ" sz="2200" dirty="0" smtClean="0">
                <a:solidFill>
                  <a:srgbClr val="307871"/>
                </a:solidFill>
                <a:latin typeface="Times New Roman" panose="02020603050405020304" pitchFamily="18" charset="0"/>
                <a:cs typeface="Times New Roman" panose="02020603050405020304" pitchFamily="18" charset="0"/>
              </a:rPr>
              <a:t>:</a:t>
            </a:r>
          </a:p>
          <a:p>
            <a:endParaRPr lang="cs-CZ" altLang="cs-CZ" sz="2200" dirty="0">
              <a:solidFill>
                <a:srgbClr val="307871"/>
              </a:solidFill>
              <a:latin typeface="Times New Roman" panose="02020603050405020304" pitchFamily="18" charset="0"/>
              <a:cs typeface="Times New Roman" panose="02020603050405020304" pitchFamily="18" charset="0"/>
            </a:endParaRPr>
          </a:p>
          <a:p>
            <a:r>
              <a:rPr lang="cs-CZ" altLang="cs-CZ" sz="2200" b="1" dirty="0">
                <a:solidFill>
                  <a:srgbClr val="307871"/>
                </a:solidFill>
                <a:latin typeface="Times New Roman" panose="02020603050405020304" pitchFamily="18" charset="0"/>
                <a:cs typeface="Times New Roman" panose="02020603050405020304" pitchFamily="18" charset="0"/>
              </a:rPr>
              <a:t>	</a:t>
            </a:r>
            <a:r>
              <a:rPr lang="en-GB" altLang="cs-CZ" sz="2200" b="1" dirty="0">
                <a:solidFill>
                  <a:srgbClr val="307871"/>
                </a:solidFill>
                <a:latin typeface="Times New Roman" panose="02020603050405020304" pitchFamily="18" charset="0"/>
                <a:cs typeface="Times New Roman" panose="02020603050405020304" pitchFamily="18" charset="0"/>
              </a:rPr>
              <a:t>1. Source </a:t>
            </a:r>
            <a:endParaRPr lang="cs-CZ" altLang="cs-CZ" sz="2200" b="1" dirty="0">
              <a:solidFill>
                <a:srgbClr val="307871"/>
              </a:solidFill>
              <a:latin typeface="Times New Roman" panose="02020603050405020304" pitchFamily="18" charset="0"/>
              <a:cs typeface="Times New Roman" panose="02020603050405020304" pitchFamily="18" charset="0"/>
            </a:endParaRPr>
          </a:p>
          <a:p>
            <a:r>
              <a:rPr lang="cs-CZ" altLang="cs-CZ" sz="2200" b="1" dirty="0">
                <a:solidFill>
                  <a:srgbClr val="307871"/>
                </a:solidFill>
                <a:latin typeface="Times New Roman" panose="02020603050405020304" pitchFamily="18" charset="0"/>
                <a:cs typeface="Times New Roman" panose="02020603050405020304" pitchFamily="18" charset="0"/>
              </a:rPr>
              <a:t>	</a:t>
            </a:r>
            <a:r>
              <a:rPr lang="en-GB" altLang="cs-CZ" sz="2200" b="1" dirty="0">
                <a:solidFill>
                  <a:srgbClr val="307871"/>
                </a:solidFill>
                <a:latin typeface="Times New Roman" panose="02020603050405020304" pitchFamily="18" charset="0"/>
                <a:cs typeface="Times New Roman" panose="02020603050405020304" pitchFamily="18" charset="0"/>
              </a:rPr>
              <a:t>2. Message </a:t>
            </a:r>
            <a:endParaRPr lang="cs-CZ" altLang="cs-CZ" sz="2200" b="1" dirty="0">
              <a:solidFill>
                <a:srgbClr val="307871"/>
              </a:solidFill>
              <a:latin typeface="Times New Roman" panose="02020603050405020304" pitchFamily="18" charset="0"/>
              <a:cs typeface="Times New Roman" panose="02020603050405020304" pitchFamily="18" charset="0"/>
            </a:endParaRPr>
          </a:p>
          <a:p>
            <a:r>
              <a:rPr lang="cs-CZ" altLang="cs-CZ" sz="2200" b="1" dirty="0">
                <a:solidFill>
                  <a:srgbClr val="307871"/>
                </a:solidFill>
                <a:latin typeface="Times New Roman" panose="02020603050405020304" pitchFamily="18" charset="0"/>
                <a:cs typeface="Times New Roman" panose="02020603050405020304" pitchFamily="18" charset="0"/>
              </a:rPr>
              <a:t>	</a:t>
            </a:r>
            <a:r>
              <a:rPr lang="en-GB" altLang="cs-CZ" sz="2200" b="1" dirty="0">
                <a:solidFill>
                  <a:srgbClr val="307871"/>
                </a:solidFill>
                <a:latin typeface="Times New Roman" panose="02020603050405020304" pitchFamily="18" charset="0"/>
                <a:cs typeface="Times New Roman" panose="02020603050405020304" pitchFamily="18" charset="0"/>
              </a:rPr>
              <a:t>3. Channel </a:t>
            </a:r>
            <a:endParaRPr lang="cs-CZ" altLang="cs-CZ" sz="2200" b="1" dirty="0">
              <a:solidFill>
                <a:srgbClr val="307871"/>
              </a:solidFill>
              <a:latin typeface="Times New Roman" panose="02020603050405020304" pitchFamily="18" charset="0"/>
              <a:cs typeface="Times New Roman" panose="02020603050405020304" pitchFamily="18" charset="0"/>
            </a:endParaRPr>
          </a:p>
          <a:p>
            <a:r>
              <a:rPr lang="cs-CZ" altLang="cs-CZ" sz="2200" b="1" dirty="0">
                <a:solidFill>
                  <a:srgbClr val="307871"/>
                </a:solidFill>
                <a:latin typeface="Times New Roman" panose="02020603050405020304" pitchFamily="18" charset="0"/>
                <a:cs typeface="Times New Roman" panose="02020603050405020304" pitchFamily="18" charset="0"/>
              </a:rPr>
              <a:t>	</a:t>
            </a:r>
            <a:r>
              <a:rPr lang="en-GB" altLang="cs-CZ" sz="2200" b="1" dirty="0">
                <a:solidFill>
                  <a:srgbClr val="307871"/>
                </a:solidFill>
                <a:latin typeface="Times New Roman" panose="02020603050405020304" pitchFamily="18" charset="0"/>
                <a:cs typeface="Times New Roman" panose="02020603050405020304" pitchFamily="18" charset="0"/>
              </a:rPr>
              <a:t>4. Receiver </a:t>
            </a:r>
            <a:endParaRPr lang="cs-CZ" altLang="cs-CZ" sz="2200" b="1" dirty="0">
              <a:solidFill>
                <a:srgbClr val="307871"/>
              </a:solidFill>
              <a:latin typeface="Times New Roman" panose="02020603050405020304" pitchFamily="18" charset="0"/>
              <a:cs typeface="Times New Roman" panose="02020603050405020304" pitchFamily="18" charset="0"/>
            </a:endParaRPr>
          </a:p>
          <a:p>
            <a:r>
              <a:rPr lang="cs-CZ" altLang="cs-CZ" sz="2200" b="1" dirty="0">
                <a:solidFill>
                  <a:srgbClr val="307871"/>
                </a:solidFill>
                <a:latin typeface="Times New Roman" panose="02020603050405020304" pitchFamily="18" charset="0"/>
                <a:cs typeface="Times New Roman" panose="02020603050405020304" pitchFamily="18" charset="0"/>
              </a:rPr>
              <a:t>	</a:t>
            </a:r>
            <a:r>
              <a:rPr lang="en-GB" altLang="cs-CZ" sz="2200" b="1" dirty="0">
                <a:solidFill>
                  <a:srgbClr val="307871"/>
                </a:solidFill>
                <a:latin typeface="Times New Roman" panose="02020603050405020304" pitchFamily="18" charset="0"/>
                <a:cs typeface="Times New Roman" panose="02020603050405020304" pitchFamily="18" charset="0"/>
              </a:rPr>
              <a:t>5. Feedback </a:t>
            </a:r>
            <a:r>
              <a:rPr lang="cs-CZ" altLang="cs-CZ" sz="2200" b="1" dirty="0">
                <a:solidFill>
                  <a:srgbClr val="307871"/>
                </a:solidFill>
                <a:latin typeface="Times New Roman" panose="02020603050405020304" pitchFamily="18" charset="0"/>
                <a:cs typeface="Times New Roman" panose="02020603050405020304" pitchFamily="18" charset="0"/>
              </a:rPr>
              <a:t>	</a:t>
            </a:r>
          </a:p>
          <a:p>
            <a:r>
              <a:rPr lang="cs-CZ" altLang="cs-CZ" sz="2200" b="1" dirty="0">
                <a:solidFill>
                  <a:srgbClr val="307871"/>
                </a:solidFill>
                <a:latin typeface="Times New Roman" panose="02020603050405020304" pitchFamily="18" charset="0"/>
                <a:cs typeface="Times New Roman" panose="02020603050405020304" pitchFamily="18" charset="0"/>
              </a:rPr>
              <a:t>	</a:t>
            </a:r>
            <a:r>
              <a:rPr lang="en-GB" altLang="cs-CZ" sz="2200" b="1" dirty="0">
                <a:solidFill>
                  <a:srgbClr val="307871"/>
                </a:solidFill>
                <a:latin typeface="Times New Roman" panose="02020603050405020304" pitchFamily="18" charset="0"/>
                <a:cs typeface="Times New Roman" panose="02020603050405020304" pitchFamily="18" charset="0"/>
              </a:rPr>
              <a:t>6. Environment </a:t>
            </a:r>
            <a:endParaRPr lang="cs-CZ" altLang="cs-CZ" sz="2200" b="1" dirty="0">
              <a:solidFill>
                <a:srgbClr val="307871"/>
              </a:solidFill>
              <a:latin typeface="Times New Roman" panose="02020603050405020304" pitchFamily="18" charset="0"/>
              <a:cs typeface="Times New Roman" panose="02020603050405020304" pitchFamily="18" charset="0"/>
            </a:endParaRPr>
          </a:p>
          <a:p>
            <a:r>
              <a:rPr lang="cs-CZ" altLang="cs-CZ" sz="2200" b="1" dirty="0">
                <a:solidFill>
                  <a:srgbClr val="307871"/>
                </a:solidFill>
                <a:latin typeface="Times New Roman" panose="02020603050405020304" pitchFamily="18" charset="0"/>
                <a:cs typeface="Times New Roman" panose="02020603050405020304" pitchFamily="18" charset="0"/>
              </a:rPr>
              <a:t>	</a:t>
            </a:r>
            <a:r>
              <a:rPr lang="en-GB" altLang="cs-CZ" sz="2200" b="1" dirty="0">
                <a:solidFill>
                  <a:srgbClr val="307871"/>
                </a:solidFill>
                <a:latin typeface="Times New Roman" panose="02020603050405020304" pitchFamily="18" charset="0"/>
                <a:cs typeface="Times New Roman" panose="02020603050405020304" pitchFamily="18" charset="0"/>
              </a:rPr>
              <a:t>7. Context </a:t>
            </a:r>
            <a:endParaRPr lang="cs-CZ" altLang="cs-CZ" sz="2200" b="1" dirty="0">
              <a:solidFill>
                <a:srgbClr val="307871"/>
              </a:solidFill>
              <a:latin typeface="Times New Roman" panose="02020603050405020304" pitchFamily="18" charset="0"/>
              <a:cs typeface="Times New Roman" panose="02020603050405020304" pitchFamily="18" charset="0"/>
            </a:endParaRPr>
          </a:p>
          <a:p>
            <a:r>
              <a:rPr lang="cs-CZ" altLang="cs-CZ" sz="2200" b="1" dirty="0">
                <a:solidFill>
                  <a:srgbClr val="307871"/>
                </a:solidFill>
                <a:latin typeface="Times New Roman" panose="02020603050405020304" pitchFamily="18" charset="0"/>
                <a:cs typeface="Times New Roman" panose="02020603050405020304" pitchFamily="18" charset="0"/>
              </a:rPr>
              <a:t>	</a:t>
            </a:r>
            <a:r>
              <a:rPr lang="en-GB" altLang="cs-CZ" sz="2200" b="1" dirty="0">
                <a:solidFill>
                  <a:srgbClr val="307871"/>
                </a:solidFill>
                <a:latin typeface="Times New Roman" panose="02020603050405020304" pitchFamily="18" charset="0"/>
                <a:cs typeface="Times New Roman" panose="02020603050405020304" pitchFamily="18" charset="0"/>
              </a:rPr>
              <a:t>8. Interference </a:t>
            </a:r>
          </a:p>
        </p:txBody>
      </p:sp>
    </p:spTree>
    <p:extLst>
      <p:ext uri="{BB962C8B-B14F-4D97-AF65-F5344CB8AC3E}">
        <p14:creationId xmlns:p14="http://schemas.microsoft.com/office/powerpoint/2010/main" val="823259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571560" y="1238312"/>
            <a:ext cx="9462052" cy="4493538"/>
          </a:xfrm>
          <a:prstGeom prst="rect">
            <a:avLst/>
          </a:prstGeom>
        </p:spPr>
        <p:txBody>
          <a:bodyPr wrap="square">
            <a:spAutoFit/>
          </a:bodyPr>
          <a:lstStyle/>
          <a:p>
            <a:pPr marL="342900" indent="-342900">
              <a:buFont typeface="Arial" panose="020B0604020202020204" pitchFamily="34" charset="0"/>
              <a:buChar char="•"/>
            </a:pPr>
            <a:r>
              <a:rPr lang="cs-CZ" sz="2200" b="1" dirty="0">
                <a:solidFill>
                  <a:srgbClr val="307871"/>
                </a:solidFill>
                <a:latin typeface="Times New Roman" panose="02020603050405020304" pitchFamily="18" charset="0"/>
                <a:cs typeface="Times New Roman" panose="02020603050405020304" pitchFamily="18" charset="0"/>
              </a:rPr>
              <a:t>1. </a:t>
            </a:r>
            <a:r>
              <a:rPr lang="cs-CZ" sz="2200" b="1" dirty="0" smtClean="0">
                <a:solidFill>
                  <a:srgbClr val="307871"/>
                </a:solidFill>
                <a:latin typeface="Times New Roman" panose="02020603050405020304" pitchFamily="18" charset="0"/>
                <a:cs typeface="Times New Roman" panose="02020603050405020304" pitchFamily="18" charset="0"/>
              </a:rPr>
              <a:t>Source</a:t>
            </a: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a:solidFill>
                  <a:srgbClr val="307871"/>
                </a:solidFill>
                <a:latin typeface="Times New Roman" panose="02020603050405020304" pitchFamily="18" charset="0"/>
                <a:cs typeface="Times New Roman" panose="02020603050405020304" pitchFamily="18" charset="0"/>
              </a:rPr>
              <a:t>The source imagines, creates, and sends the message. </a:t>
            </a:r>
            <a:endParaRPr lang="cs-CZ" sz="2200" b="1" dirty="0" smtClean="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In a public speaking situation, the source is the person giving the speech</a:t>
            </a:r>
            <a:r>
              <a:rPr lang="en-US" sz="2200" dirty="0" smtClean="0">
                <a:solidFill>
                  <a:srgbClr val="307871"/>
                </a:solidFill>
                <a:latin typeface="Times New Roman" panose="02020603050405020304" pitchFamily="18" charset="0"/>
                <a:cs typeface="Times New Roman" panose="02020603050405020304" pitchFamily="18" charset="0"/>
              </a:rPr>
              <a:t>.</a:t>
            </a:r>
            <a:endParaRPr lang="cs-CZ" sz="2200" dirty="0" smtClean="0">
              <a:solidFill>
                <a:srgbClr val="307871"/>
              </a:solidFill>
              <a:latin typeface="Times New Roman" panose="02020603050405020304" pitchFamily="18" charset="0"/>
              <a:cs typeface="Times New Roman" panose="02020603050405020304" pitchFamily="18" charset="0"/>
            </a:endParaRPr>
          </a:p>
          <a:p>
            <a:r>
              <a:rPr lang="en-US" sz="2200" dirty="0" smtClean="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He or she conveys the message by sharing new information with the audience.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speaker also conveys a message through his or her tone of voice, body language, and choice of clothing.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speaker begins by first </a:t>
            </a:r>
            <a:r>
              <a:rPr lang="en-US" sz="2200" b="1" dirty="0">
                <a:solidFill>
                  <a:srgbClr val="307871"/>
                </a:solidFill>
                <a:latin typeface="Times New Roman" panose="02020603050405020304" pitchFamily="18" charset="0"/>
                <a:cs typeface="Times New Roman" panose="02020603050405020304" pitchFamily="18" charset="0"/>
              </a:rPr>
              <a:t>determining the </a:t>
            </a:r>
            <a:r>
              <a:rPr lang="en-US" sz="2200" b="1" dirty="0" smtClean="0">
                <a:solidFill>
                  <a:srgbClr val="307871"/>
                </a:solidFill>
                <a:latin typeface="Times New Roman" panose="02020603050405020304" pitchFamily="18" charset="0"/>
                <a:cs typeface="Times New Roman" panose="02020603050405020304" pitchFamily="18" charset="0"/>
              </a:rPr>
              <a:t>messages</a:t>
            </a:r>
            <a:r>
              <a:rPr lang="cs-CZ" sz="2200" b="1" dirty="0" smtClean="0">
                <a:solidFill>
                  <a:srgbClr val="307871"/>
                </a:solidFill>
                <a:latin typeface="Times New Roman" panose="02020603050405020304" pitchFamily="18" charset="0"/>
                <a:cs typeface="Times New Roman" panose="02020603050405020304" pitchFamily="18" charset="0"/>
              </a:rPr>
              <a:t> </a:t>
            </a:r>
            <a:r>
              <a:rPr lang="cs-CZ" sz="2200" dirty="0">
                <a:solidFill>
                  <a:srgbClr val="307871"/>
                </a:solidFill>
                <a:latin typeface="Times New Roman" panose="02020603050405020304" pitchFamily="18" charset="0"/>
                <a:cs typeface="Times New Roman" panose="02020603050405020304" pitchFamily="18" charset="0"/>
              </a:rPr>
              <a:t>-</a:t>
            </a:r>
            <a:r>
              <a:rPr lang="cs-CZ" sz="2200" dirty="0" smtClean="0">
                <a:solidFill>
                  <a:srgbClr val="307871"/>
                </a:solidFill>
                <a:latin typeface="Times New Roman" panose="02020603050405020304" pitchFamily="18" charset="0"/>
                <a:cs typeface="Times New Roman" panose="02020603050405020304" pitchFamily="18" charset="0"/>
              </a:rPr>
              <a:t> </a:t>
            </a:r>
            <a:r>
              <a:rPr lang="en-US" sz="2200" dirty="0" smtClean="0">
                <a:solidFill>
                  <a:srgbClr val="307871"/>
                </a:solidFill>
                <a:latin typeface="Times New Roman" panose="02020603050405020304" pitchFamily="18" charset="0"/>
                <a:cs typeface="Times New Roman" panose="02020603050405020304" pitchFamily="18" charset="0"/>
              </a:rPr>
              <a:t>what </a:t>
            </a:r>
            <a:r>
              <a:rPr lang="en-US" sz="2200" dirty="0">
                <a:solidFill>
                  <a:srgbClr val="307871"/>
                </a:solidFill>
                <a:latin typeface="Times New Roman" panose="02020603050405020304" pitchFamily="18" charset="0"/>
                <a:cs typeface="Times New Roman" panose="02020603050405020304" pitchFamily="18" charset="0"/>
              </a:rPr>
              <a:t>to say and how to say it. </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8215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3477875"/>
          </a:xfrm>
          <a:prstGeom prst="rect">
            <a:avLst/>
          </a:prstGeom>
        </p:spPr>
        <p:txBody>
          <a:bodyPr wrap="square">
            <a:spAutoFit/>
          </a:bodyPr>
          <a:lstStyle/>
          <a:p>
            <a:pPr marL="342900" indent="-342900">
              <a:buFont typeface="Arial" panose="020B0604020202020204" pitchFamily="34" charset="0"/>
              <a:buChar char="•"/>
            </a:pPr>
            <a:endParaRPr lang="cs-CZ" sz="2200" dirty="0" smtClean="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smtClean="0">
                <a:solidFill>
                  <a:srgbClr val="307871"/>
                </a:solidFill>
                <a:latin typeface="Times New Roman" panose="02020603050405020304" pitchFamily="18" charset="0"/>
                <a:cs typeface="Times New Roman" panose="02020603050405020304" pitchFamily="18" charset="0"/>
              </a:rPr>
              <a:t>The </a:t>
            </a:r>
            <a:r>
              <a:rPr lang="en-US" sz="2200" dirty="0">
                <a:solidFill>
                  <a:srgbClr val="307871"/>
                </a:solidFill>
                <a:latin typeface="Times New Roman" panose="02020603050405020304" pitchFamily="18" charset="0"/>
                <a:cs typeface="Times New Roman" panose="02020603050405020304" pitchFamily="18" charset="0"/>
              </a:rPr>
              <a:t>second step involves </a:t>
            </a:r>
            <a:r>
              <a:rPr lang="en-US" sz="2200" b="1" dirty="0">
                <a:solidFill>
                  <a:srgbClr val="307871"/>
                </a:solidFill>
                <a:latin typeface="Times New Roman" panose="02020603050405020304" pitchFamily="18" charset="0"/>
                <a:cs typeface="Times New Roman" panose="02020603050405020304" pitchFamily="18" charset="0"/>
              </a:rPr>
              <a:t>encoding the message </a:t>
            </a:r>
            <a:r>
              <a:rPr lang="en-US" sz="2200" dirty="0">
                <a:solidFill>
                  <a:srgbClr val="307871"/>
                </a:solidFill>
                <a:latin typeface="Times New Roman" panose="02020603050405020304" pitchFamily="18" charset="0"/>
                <a:cs typeface="Times New Roman" panose="02020603050405020304" pitchFamily="18" charset="0"/>
              </a:rPr>
              <a:t>by choosing just the right order or the perfect words to convey the intended meaning.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third step is to </a:t>
            </a:r>
            <a:r>
              <a:rPr lang="en-US" sz="2200" b="1" dirty="0">
                <a:solidFill>
                  <a:srgbClr val="307871"/>
                </a:solidFill>
                <a:latin typeface="Times New Roman" panose="02020603050405020304" pitchFamily="18" charset="0"/>
                <a:cs typeface="Times New Roman" panose="02020603050405020304" pitchFamily="18" charset="0"/>
              </a:rPr>
              <a:t>present or send the information to the receiver or audience</a:t>
            </a:r>
            <a:r>
              <a:rPr lang="en-US" sz="2200" dirty="0">
                <a:solidFill>
                  <a:srgbClr val="307871"/>
                </a:solidFill>
                <a:latin typeface="Times New Roman" panose="02020603050405020304" pitchFamily="18" charset="0"/>
                <a:cs typeface="Times New Roman" panose="02020603050405020304" pitchFamily="18" charset="0"/>
              </a:rPr>
              <a:t>.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GB" altLang="cs-CZ" sz="2200" dirty="0">
                <a:solidFill>
                  <a:srgbClr val="307871"/>
                </a:solidFill>
                <a:latin typeface="Times New Roman" panose="02020603050405020304" pitchFamily="18" charset="0"/>
                <a:cs typeface="Times New Roman" panose="02020603050405020304" pitchFamily="18" charset="0"/>
              </a:rPr>
              <a:t>Finally, by watching for </a:t>
            </a:r>
            <a:r>
              <a:rPr lang="en-US" altLang="cs-CZ" sz="2200" dirty="0">
                <a:solidFill>
                  <a:srgbClr val="307871"/>
                </a:solidFill>
                <a:latin typeface="Times New Roman" panose="02020603050405020304" pitchFamily="18" charset="0"/>
                <a:cs typeface="Times New Roman" panose="02020603050405020304" pitchFamily="18" charset="0"/>
              </a:rPr>
              <a:t>the audience’s reaction, </a:t>
            </a:r>
            <a:r>
              <a:rPr lang="en-US" altLang="cs-CZ" sz="2200" b="1" dirty="0">
                <a:solidFill>
                  <a:srgbClr val="307871"/>
                </a:solidFill>
                <a:latin typeface="Times New Roman" panose="02020603050405020304" pitchFamily="18" charset="0"/>
                <a:cs typeface="Times New Roman" panose="02020603050405020304" pitchFamily="18" charset="0"/>
              </a:rPr>
              <a:t>the source perceives how well they received the message and responds with clarification or supporting information. </a:t>
            </a:r>
            <a:endParaRPr lang="en-GB" altLang="cs-CZ"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8354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5003293" cy="523220"/>
          </a:xfrm>
          <a:prstGeom prst="rect">
            <a:avLst/>
          </a:prstGeom>
        </p:spPr>
        <p:txBody>
          <a:bodyPr wrap="none">
            <a:spAutoFit/>
          </a:bodyPr>
          <a:lstStyle/>
          <a:p>
            <a:pPr lvl="0">
              <a:defRPr/>
            </a:pPr>
            <a:r>
              <a:rPr lang="cs-CZ" altLang="cs-CZ" sz="2800" b="1" kern="0" dirty="0">
                <a:solidFill>
                  <a:srgbClr val="307871"/>
                </a:solidFill>
                <a:latin typeface="Times New Roman"/>
              </a:rPr>
              <a:t>1. Essentials of communication </a:t>
            </a:r>
            <a:endParaRPr lang="en-GB" sz="2800" b="1" kern="0" dirty="0">
              <a:solidFill>
                <a:srgbClr val="307871"/>
              </a:solidFill>
              <a:latin typeface="Times New Roman"/>
            </a:endParaRPr>
          </a:p>
        </p:txBody>
      </p:sp>
      <p:sp>
        <p:nvSpPr>
          <p:cNvPr id="3" name="Obdélník 2"/>
          <p:cNvSpPr/>
          <p:nvPr/>
        </p:nvSpPr>
        <p:spPr>
          <a:xfrm>
            <a:off x="410546" y="1361440"/>
            <a:ext cx="8733454" cy="3816429"/>
          </a:xfrm>
          <a:prstGeom prst="rect">
            <a:avLst/>
          </a:prstGeom>
        </p:spPr>
        <p:txBody>
          <a:bodyPr wrap="square">
            <a:spAutoFit/>
          </a:bodyPr>
          <a:lstStyle/>
          <a:p>
            <a:pPr marL="342900" indent="-342900">
              <a:buFont typeface="Arial" panose="020B0604020202020204" pitchFamily="34" charset="0"/>
              <a:buChar char="•"/>
            </a:pPr>
            <a:r>
              <a:rPr lang="cs-CZ" sz="2200" b="1" dirty="0">
                <a:solidFill>
                  <a:srgbClr val="307871"/>
                </a:solidFill>
                <a:latin typeface="Times New Roman" panose="02020603050405020304" pitchFamily="18" charset="0"/>
                <a:cs typeface="Times New Roman" panose="02020603050405020304" pitchFamily="18" charset="0"/>
              </a:rPr>
              <a:t>2. </a:t>
            </a:r>
            <a:r>
              <a:rPr lang="cs-CZ" sz="2200" b="1" dirty="0" smtClean="0">
                <a:solidFill>
                  <a:srgbClr val="307871"/>
                </a:solidFill>
                <a:latin typeface="Times New Roman" panose="02020603050405020304" pitchFamily="18" charset="0"/>
                <a:cs typeface="Times New Roman" panose="02020603050405020304" pitchFamily="18" charset="0"/>
              </a:rPr>
              <a:t>Message</a:t>
            </a: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As McLean </a:t>
            </a:r>
            <a:r>
              <a:rPr lang="en-US" sz="2200" dirty="0" smtClean="0">
                <a:solidFill>
                  <a:srgbClr val="307871"/>
                </a:solidFill>
                <a:latin typeface="Times New Roman" panose="02020603050405020304" pitchFamily="18" charset="0"/>
                <a:cs typeface="Times New Roman" panose="02020603050405020304" pitchFamily="18" charset="0"/>
              </a:rPr>
              <a:t>states</a:t>
            </a:r>
            <a:r>
              <a:rPr lang="cs-CZ" sz="2200" dirty="0" smtClean="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smtClean="0">
                <a:solidFill>
                  <a:srgbClr val="307871"/>
                </a:solidFill>
                <a:latin typeface="Times New Roman" panose="02020603050405020304" pitchFamily="18" charset="0"/>
                <a:cs typeface="Times New Roman" panose="02020603050405020304" pitchFamily="18" charset="0"/>
              </a:rPr>
              <a:t>‘</a:t>
            </a:r>
            <a:r>
              <a:rPr lang="cs-CZ" sz="2200" b="1" dirty="0">
                <a:solidFill>
                  <a:srgbClr val="307871"/>
                </a:solidFill>
                <a:latin typeface="Times New Roman" panose="02020603050405020304" pitchFamily="18" charset="0"/>
                <a:cs typeface="Times New Roman" panose="02020603050405020304" pitchFamily="18" charset="0"/>
              </a:rPr>
              <a:t>T</a:t>
            </a:r>
            <a:r>
              <a:rPr lang="en-US" sz="2200" b="1" dirty="0" smtClean="0">
                <a:solidFill>
                  <a:srgbClr val="307871"/>
                </a:solidFill>
                <a:latin typeface="Times New Roman" panose="02020603050405020304" pitchFamily="18" charset="0"/>
                <a:cs typeface="Times New Roman" panose="02020603050405020304" pitchFamily="18" charset="0"/>
              </a:rPr>
              <a:t>he </a:t>
            </a:r>
            <a:r>
              <a:rPr lang="en-US" sz="2200" b="1" dirty="0">
                <a:solidFill>
                  <a:srgbClr val="307871"/>
                </a:solidFill>
                <a:latin typeface="Times New Roman" panose="02020603050405020304" pitchFamily="18" charset="0"/>
                <a:cs typeface="Times New Roman" panose="02020603050405020304" pitchFamily="18" charset="0"/>
              </a:rPr>
              <a:t>message is the stimulus or meaning produced by the source for the receiver or audience’. </a:t>
            </a:r>
            <a:r>
              <a:rPr lang="cs-CZ" sz="2200" dirty="0" err="1" smtClean="0">
                <a:solidFill>
                  <a:srgbClr val="307871"/>
                </a:solidFill>
                <a:latin typeface="Times New Roman" panose="02020603050405020304" pitchFamily="18" charset="0"/>
                <a:cs typeface="Times New Roman" panose="02020603050405020304" pitchFamily="18" charset="0"/>
              </a:rPr>
              <a:t>McLean</a:t>
            </a:r>
            <a:r>
              <a:rPr lang="cs-CZ" sz="2200" dirty="0" smtClean="0">
                <a:solidFill>
                  <a:srgbClr val="307871"/>
                </a:solidFill>
                <a:latin typeface="Times New Roman" panose="02020603050405020304" pitchFamily="18" charset="0"/>
                <a:cs typeface="Times New Roman" panose="02020603050405020304" pitchFamily="18" charset="0"/>
              </a:rPr>
              <a:t> (2005).</a:t>
            </a: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When you plan to give a speech or write a report, your message may seem to be only the words you choose that will convey your meaning. </a:t>
            </a:r>
            <a:endParaRPr lang="cs-CZ" sz="2200" dirty="0" smtClean="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smtClean="0">
                <a:solidFill>
                  <a:srgbClr val="307871"/>
                </a:solidFill>
                <a:latin typeface="Times New Roman" panose="02020603050405020304" pitchFamily="18" charset="0"/>
                <a:cs typeface="Times New Roman" panose="02020603050405020304" pitchFamily="18" charset="0"/>
              </a:rPr>
              <a:t>However</a:t>
            </a:r>
            <a:r>
              <a:rPr lang="cs-CZ" sz="2200" dirty="0" smtClean="0">
                <a:solidFill>
                  <a:srgbClr val="307871"/>
                </a:solidFill>
                <a:latin typeface="Times New Roman" panose="02020603050405020304" pitchFamily="18" charset="0"/>
                <a:cs typeface="Times New Roman" panose="02020603050405020304" pitchFamily="18" charset="0"/>
              </a:rPr>
              <a:t>,</a:t>
            </a:r>
            <a:r>
              <a:rPr lang="en-US" sz="2200" dirty="0" smtClean="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that is just the beginning.</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8285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DF5B6ACD2193E4DBB54A3BBD24F0E03" ma:contentTypeVersion="2" ma:contentTypeDescription="Vytvoří nový dokument" ma:contentTypeScope="" ma:versionID="19e5b9ea9ccf403635941b1ba4bf2225">
  <xsd:schema xmlns:xsd="http://www.w3.org/2001/XMLSchema" xmlns:xs="http://www.w3.org/2001/XMLSchema" xmlns:p="http://schemas.microsoft.com/office/2006/metadata/properties" xmlns:ns2="e83e880c-5c33-4eba-a963-2a30e4e39923" targetNamespace="http://schemas.microsoft.com/office/2006/metadata/properties" ma:root="true" ma:fieldsID="b70b4ace9d35c6860d6684e71520b62f" ns2:_="">
    <xsd:import namespace="e83e880c-5c33-4eba-a963-2a30e4e3992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3e880c-5c33-4eba-a963-2a30e4e399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D5975F7-7BB0-4659-BBAA-3A5B964787E0}"/>
</file>

<file path=customXml/itemProps2.xml><?xml version="1.0" encoding="utf-8"?>
<ds:datastoreItem xmlns:ds="http://schemas.openxmlformats.org/officeDocument/2006/customXml" ds:itemID="{77D299D1-4EA6-4A89-B113-9A26A7DB9F4A}"/>
</file>

<file path=customXml/itemProps3.xml><?xml version="1.0" encoding="utf-8"?>
<ds:datastoreItem xmlns:ds="http://schemas.openxmlformats.org/officeDocument/2006/customXml" ds:itemID="{24C37FF4-C3EA-46DD-826B-A69D8E06E83F}"/>
</file>

<file path=docProps/app.xml><?xml version="1.0" encoding="utf-8"?>
<Properties xmlns="http://schemas.openxmlformats.org/officeDocument/2006/extended-properties" xmlns:vt="http://schemas.openxmlformats.org/officeDocument/2006/docPropsVTypes">
  <TotalTime>309</TotalTime>
  <Words>1868</Words>
  <Application>Microsoft Office PowerPoint</Application>
  <PresentationFormat>Širokoúhlá obrazovka</PresentationFormat>
  <Paragraphs>244</Paragraphs>
  <Slides>29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29</vt:i4>
      </vt:variant>
    </vt:vector>
  </HeadingPairs>
  <TitlesOfParts>
    <vt:vector size="36" baseType="lpstr">
      <vt:lpstr>Arial</vt:lpstr>
      <vt:lpstr>Calibri</vt:lpstr>
      <vt:lpstr>Calibri Light</vt:lpstr>
      <vt:lpstr>Enriqueta</vt:lpstr>
      <vt:lpstr>Times New Roman</vt:lpstr>
      <vt:lpstr>Wingdings</vt:lpstr>
      <vt:lpstr>Motiv Office</vt:lpstr>
      <vt:lpstr>Essentials of communication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Janusz Karpeta</cp:lastModifiedBy>
  <cp:revision>72</cp:revision>
  <dcterms:created xsi:type="dcterms:W3CDTF">2016-11-25T20:36:16Z</dcterms:created>
  <dcterms:modified xsi:type="dcterms:W3CDTF">2019-10-20T18:00:33Z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0x010100FDF5B6ACD2193E4DBB54A3BBD24F0E03</vt:lpwstr>
  </property>
</Properties>
</file>