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82" r:id="rId5"/>
    <p:sldId id="283" r:id="rId6"/>
    <p:sldId id="285" r:id="rId7"/>
    <p:sldId id="287" r:id="rId8"/>
    <p:sldId id="288" r:id="rId9"/>
    <p:sldId id="284" r:id="rId10"/>
    <p:sldId id="293" r:id="rId11"/>
    <p:sldId id="296" r:id="rId12"/>
    <p:sldId id="297" r:id="rId13"/>
    <p:sldId id="299" r:id="rId14"/>
    <p:sldId id="300" r:id="rId15"/>
    <p:sldId id="301" r:id="rId16"/>
    <p:sldId id="302" r:id="rId17"/>
    <p:sldId id="281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89" d="100"/>
          <a:sy n="89" d="100"/>
        </p:scale>
        <p:origin x="8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28.04.2019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shoka-cee.org/czech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wabfound.org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es.net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Course</a:t>
            </a:r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</a:t>
            </a:r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MINORITY </a:t>
            </a:r>
            <a:r>
              <a:rPr lang="cs-CZ" sz="2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ENTREPRENEURSHIP</a:t>
            </a:r>
            <a:endParaRPr lang="cs-CZ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Lecturers</a:t>
            </a:r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Lubomír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Nenička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37E83-3B22-4B5B-A7FE-35BB9096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</a:t>
            </a:r>
            <a:r>
              <a:rPr lang="en-US" sz="3200" dirty="0" err="1"/>
              <a:t>ommon</a:t>
            </a:r>
            <a:r>
              <a:rPr lang="en-US" sz="3200" dirty="0"/>
              <a:t> definition</a:t>
            </a:r>
            <a:r>
              <a:rPr lang="cs-CZ" sz="3200" dirty="0"/>
              <a:t> </a:t>
            </a:r>
            <a:r>
              <a:rPr lang="en-US" sz="3200" dirty="0"/>
              <a:t>for social enterprise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41929E-CB5E-423C-8B97-5CECA409C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“</a:t>
            </a:r>
            <a:r>
              <a:rPr lang="en-US" sz="2400" i="1" dirty="0"/>
              <a:t>A social enterprise is a legal entity incorporated under private law (or a part of it) or a self-employed person who meets the principles of a social enterprise. A social enterprise fulfills public benefit goals formulated in the founding documents. It emerges and develops on the concept of the so-called three-fold benefit - economic, social and environmental</a:t>
            </a:r>
            <a:r>
              <a:rPr lang="en-US" sz="2400" dirty="0"/>
              <a:t>.” </a:t>
            </a:r>
            <a:r>
              <a:rPr lang="en-US" sz="2000" dirty="0"/>
              <a:t>(TESSEA, 201</a:t>
            </a:r>
            <a:r>
              <a:rPr lang="cs-CZ" sz="2000" dirty="0"/>
              <a:t>9</a:t>
            </a:r>
            <a:r>
              <a:rPr lang="en-US" sz="2000" dirty="0"/>
              <a:t>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93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F9D44-09D3-4A89-B048-7BF7CB35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Principles of social enterprise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CE3F1-C2EF-4ED8-9036-A2B0B75A8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Businesses that want to be considered as social enterprises must fulfill three principles</a:t>
            </a:r>
            <a:r>
              <a:rPr lang="cs-CZ" sz="2400" dirty="0"/>
              <a:t>:</a:t>
            </a:r>
            <a:r>
              <a:rPr lang="en-US" sz="2400" dirty="0"/>
              <a:t> </a:t>
            </a:r>
            <a:endParaRPr lang="cs-CZ" sz="2400" dirty="0"/>
          </a:p>
          <a:p>
            <a:pPr lvl="1" algn="just"/>
            <a:r>
              <a:rPr lang="en-US" sz="2000" dirty="0"/>
              <a:t>economic, </a:t>
            </a:r>
            <a:endParaRPr lang="cs-CZ" sz="2000" dirty="0"/>
          </a:p>
          <a:p>
            <a:pPr lvl="1" algn="just"/>
            <a:r>
              <a:rPr lang="en-US" sz="2000" dirty="0"/>
              <a:t>social </a:t>
            </a:r>
            <a:endParaRPr lang="cs-CZ" sz="2000" dirty="0"/>
          </a:p>
          <a:p>
            <a:pPr lvl="1" algn="just"/>
            <a:r>
              <a:rPr lang="en-US" sz="2000" dirty="0"/>
              <a:t>and environmental</a:t>
            </a:r>
            <a:r>
              <a:rPr lang="cs-CZ" sz="2000" dirty="0"/>
              <a:t>.</a:t>
            </a:r>
          </a:p>
          <a:p>
            <a:pPr algn="just"/>
            <a:r>
              <a:rPr lang="en-US" sz="2400" dirty="0"/>
              <a:t>General definition: </a:t>
            </a:r>
          </a:p>
          <a:p>
            <a:pPr lvl="1" algn="just"/>
            <a:r>
              <a:rPr lang="en-US" sz="2000" dirty="0"/>
              <a:t>A public benefit goal is formulated in the founding documents and implemented through specific activities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3477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AAA26-911A-4DFF-B3AF-113A5509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Principle 1 – Social benefit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357A8-7EE7-4239-8D04-4742304EA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Running an activity beneficial to a society or a specific group of (disadvantaged) people.</a:t>
            </a:r>
            <a:endParaRPr lang="cs-CZ" sz="2400" dirty="0"/>
          </a:p>
          <a:p>
            <a:pPr algn="just"/>
            <a:r>
              <a:rPr lang="en-US" sz="2400" dirty="0"/>
              <a:t>Participation of employees and members in the direction of the company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040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3FA6E-558E-4384-969B-C3E3AC6C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Principle 2 – Economic benefit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2BDC22-EC4A-416A-B48E-815222761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998"/>
            <a:ext cx="7886700" cy="3263504"/>
          </a:xfrm>
        </p:spPr>
        <p:txBody>
          <a:bodyPr/>
          <a:lstStyle/>
          <a:p>
            <a:r>
              <a:rPr lang="en-US" sz="2200" dirty="0"/>
              <a:t>Profit is used preferentially for the development of a social enterprise and / or for the fulfillment of public benefit objectives.</a:t>
            </a:r>
            <a:endParaRPr lang="cs-CZ" sz="2200" dirty="0"/>
          </a:p>
          <a:p>
            <a:r>
              <a:rPr lang="en-US" sz="2200" dirty="0"/>
              <a:t>Independence in managerial decision-making and management by external founders or founders.</a:t>
            </a:r>
            <a:endParaRPr lang="cs-CZ" sz="2200" dirty="0"/>
          </a:p>
          <a:p>
            <a:r>
              <a:rPr lang="en-US" sz="2200" dirty="0"/>
              <a:t>At least the minimum share of sales of products and services in total revenues</a:t>
            </a:r>
            <a:endParaRPr lang="cs-CZ" sz="2200" dirty="0"/>
          </a:p>
          <a:p>
            <a:r>
              <a:rPr lang="en-US" sz="2200" dirty="0"/>
              <a:t>Ability to manage economic risks.</a:t>
            </a:r>
            <a:endParaRPr lang="cs-CZ" sz="2200" dirty="0"/>
          </a:p>
          <a:p>
            <a:r>
              <a:rPr lang="en-US" sz="2200" dirty="0"/>
              <a:t>Asset lock</a:t>
            </a:r>
            <a:endParaRPr lang="cs-CZ" sz="2200" dirty="0"/>
          </a:p>
          <a:p>
            <a:r>
              <a:rPr lang="en-US" sz="2200" dirty="0"/>
              <a:t>Performing continuous economic activity.</a:t>
            </a:r>
            <a:endParaRPr lang="cs-CZ" sz="2200" dirty="0"/>
          </a:p>
          <a:p>
            <a:r>
              <a:rPr lang="en-US" sz="2200" dirty="0"/>
              <a:t>The trend towards paid work.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08706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83488-071B-468D-A269-2E8DEF985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Principle 3 – Environmental benefit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E412C-2223-42C8-A385-EBAE2194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Priority satisfaction of local community needs and local demand</a:t>
            </a:r>
            <a:r>
              <a:rPr lang="cs-CZ" sz="2400" dirty="0"/>
              <a:t>.</a:t>
            </a:r>
          </a:p>
          <a:p>
            <a:pPr algn="just"/>
            <a:r>
              <a:rPr lang="en-US" sz="2400" dirty="0"/>
              <a:t>Use of local resources preferentially.</a:t>
            </a:r>
            <a:endParaRPr lang="cs-CZ" sz="2400" dirty="0"/>
          </a:p>
          <a:p>
            <a:pPr algn="just"/>
            <a:r>
              <a:rPr lang="en-US" sz="2400" dirty="0"/>
              <a:t>Taking environmental aspects of production and consumption into account.</a:t>
            </a:r>
            <a:endParaRPr lang="cs-CZ" sz="2400" dirty="0"/>
          </a:p>
          <a:p>
            <a:pPr algn="just"/>
            <a:r>
              <a:rPr lang="en-US" sz="2400" dirty="0"/>
              <a:t>Social enterprise cooperation with local actors.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8733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AA2ED-2AE7-4224-A1E2-3E8CC2F2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Case study I - </a:t>
            </a:r>
            <a:r>
              <a:rPr lang="en-US" sz="3200" dirty="0"/>
              <a:t>UNIKA MORAVA</a:t>
            </a:r>
            <a:br>
              <a:rPr lang="en-US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5DD0E-4476-40C4-AD33-5A5D23AD1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This social enterprise was founded in 2012 by the non-profit organization </a:t>
            </a:r>
            <a:r>
              <a:rPr lang="en-US" sz="2400" dirty="0" err="1"/>
              <a:t>UnikaCentrum</a:t>
            </a:r>
            <a:r>
              <a:rPr lang="en-US" sz="2400" dirty="0"/>
              <a:t>, whose mission is to help people with disabilities. </a:t>
            </a:r>
            <a:endParaRPr lang="cs-CZ" sz="2400" dirty="0"/>
          </a:p>
          <a:p>
            <a:pPr algn="just"/>
            <a:r>
              <a:rPr lang="en-US" sz="2400" dirty="0"/>
              <a:t>Because one of the most valuable things for people with disabilities is to find a decent job, they decided to start this social enterprise. </a:t>
            </a:r>
            <a:endParaRPr lang="cs-CZ" sz="2400" dirty="0"/>
          </a:p>
          <a:p>
            <a:pPr algn="just"/>
            <a:r>
              <a:rPr lang="en-US" sz="2400" dirty="0"/>
              <a:t>It is accounting company where are all employees people with disabilities.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499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63C1F-78C5-4D1D-A24E-DE2CC661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Case study II - </a:t>
            </a:r>
            <a:r>
              <a:rPr lang="en-US" sz="3200" dirty="0"/>
              <a:t>STŘECHA (THE ROOF)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3A1C88-7282-4F21-AC12-5F6DBB3C7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is a vegan bistro and café. </a:t>
            </a:r>
            <a:endParaRPr lang="cs-CZ" sz="2400" dirty="0"/>
          </a:p>
          <a:p>
            <a:r>
              <a:rPr lang="en-US" sz="2400" dirty="0"/>
              <a:t>There is working people experience of homelessness and or persons released from prisons</a:t>
            </a:r>
            <a:r>
              <a:rPr lang="cs-CZ" sz="2400" dirty="0"/>
              <a:t>. </a:t>
            </a:r>
          </a:p>
          <a:p>
            <a:r>
              <a:rPr lang="en-US" sz="2400" dirty="0"/>
              <a:t>This business is based on three pillars</a:t>
            </a:r>
            <a:r>
              <a:rPr lang="cs-CZ" sz="2400" dirty="0"/>
              <a:t>:</a:t>
            </a:r>
          </a:p>
          <a:p>
            <a:pPr lvl="1"/>
            <a:r>
              <a:rPr lang="en-US" sz="2000" dirty="0"/>
              <a:t>social business </a:t>
            </a:r>
          </a:p>
          <a:p>
            <a:pPr lvl="1"/>
            <a:r>
              <a:rPr lang="en-US" sz="2000" dirty="0"/>
              <a:t>co-operative ownership </a:t>
            </a:r>
          </a:p>
          <a:p>
            <a:pPr lvl="1"/>
            <a:r>
              <a:rPr lang="en-US" sz="2000" dirty="0"/>
              <a:t>veganism</a:t>
            </a:r>
          </a:p>
        </p:txBody>
      </p:sp>
    </p:spTree>
    <p:extLst>
      <p:ext uri="{BB962C8B-B14F-4D97-AF65-F5344CB8AC3E}">
        <p14:creationId xmlns:p14="http://schemas.microsoft.com/office/powerpoint/2010/main" val="2136636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791" y="432392"/>
            <a:ext cx="127502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en-US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</a:t>
            </a:r>
            <a:endParaRPr lang="en-US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8952" cy="22852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en-US" dirty="0"/>
              <a:t>There are many support and networking organizations for expanding social entrepreneurship</a:t>
            </a:r>
            <a:r>
              <a:rPr lang="cs-CZ" dirty="0"/>
              <a:t>. </a:t>
            </a:r>
            <a:r>
              <a:rPr lang="en-US" dirty="0"/>
              <a:t>They are supporting</a:t>
            </a:r>
            <a:r>
              <a:rPr lang="cs-CZ" dirty="0"/>
              <a:t> </a:t>
            </a:r>
            <a:r>
              <a:rPr lang="en-US" dirty="0"/>
              <a:t>individual business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en-US" dirty="0"/>
              <a:t>research and development social entrepreneurship or social economy</a:t>
            </a:r>
            <a:r>
              <a:rPr lang="cs-CZ" dirty="0"/>
              <a:t>. </a:t>
            </a:r>
            <a:r>
              <a:rPr lang="en-US" dirty="0"/>
              <a:t>Among the major international organizations there can be include</a:t>
            </a:r>
            <a:r>
              <a:rPr lang="cs-CZ" dirty="0"/>
              <a:t>d </a:t>
            </a:r>
            <a:r>
              <a:rPr lang="cs-CZ" dirty="0" err="1"/>
              <a:t>Ashoka</a:t>
            </a:r>
            <a:r>
              <a:rPr lang="cs-CZ" dirty="0"/>
              <a:t>,</a:t>
            </a:r>
            <a:r>
              <a:rPr lang="en-US" dirty="0"/>
              <a:t> The Schwab Foundation for Social Entrepreneurship</a:t>
            </a:r>
            <a:r>
              <a:rPr lang="cs-CZ" dirty="0"/>
              <a:t> and EMES. </a:t>
            </a:r>
            <a:r>
              <a:rPr lang="en-US" dirty="0"/>
              <a:t>In the Czech Republic</a:t>
            </a:r>
            <a:r>
              <a:rPr lang="cs-CZ"/>
              <a:t> </a:t>
            </a:r>
            <a:r>
              <a:rPr lang="en-US"/>
              <a:t>there </a:t>
            </a:r>
            <a:r>
              <a:rPr lang="en-US" dirty="0"/>
              <a:t>is no legislation for social enterprises. NGOs and businesses can voluntarily apply the principles of social entrepreneurship. It emerges and develops on the concept of the so-called three-fold benefit - economic, social and environmental.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4" y="873903"/>
            <a:ext cx="3402377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Social entrepreneurship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39805" y="1371267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What is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a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supporting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and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networking organization for social entrepreneurship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  <a:endParaRPr lang="en-US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How does social entrepreneurship work in the Czech Republic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45559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Agenda </a:t>
            </a:r>
            <a:r>
              <a:rPr lang="cs-CZ" sz="2400" dirty="0" err="1">
                <a:solidFill>
                  <a:schemeClr val="bg1"/>
                </a:solidFill>
              </a:rPr>
              <a:t>of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the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lecture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3113" y="297781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en-US" sz="3000" b="1" cap="all" dirty="0">
                <a:solidFill>
                  <a:schemeClr val="bg1">
                    <a:lumMod val="95000"/>
                  </a:schemeClr>
                </a:solidFill>
              </a:rPr>
              <a:t>Social entrepreneurship – part I</a:t>
            </a: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I</a:t>
            </a:r>
            <a:endParaRPr lang="en-US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i="1" dirty="0">
                <a:solidFill>
                  <a:srgbClr val="002060"/>
                </a:solidFill>
              </a:rPr>
              <a:t>Main goal of the lecture is:</a:t>
            </a:r>
          </a:p>
          <a:p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understand 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social entrepreneurship in the world 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and </a:t>
            </a:r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social entrepreneurship 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in </a:t>
            </a:r>
            <a:r>
              <a:rPr lang="cs-CZ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Czech Republic</a:t>
            </a:r>
            <a:endParaRPr lang="en-US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6F6F9B7-AD98-45E7-AF9D-50E316FF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Social entrepreneurship in the world and their networking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2172E0-9886-48DA-8F46-038D95757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There are many support and networking organizations for expanding social entrepreneurship. </a:t>
            </a:r>
            <a:endParaRPr lang="cs-CZ" sz="2400" dirty="0"/>
          </a:p>
          <a:p>
            <a:pPr algn="just"/>
            <a:r>
              <a:rPr lang="en-US" sz="2400" dirty="0"/>
              <a:t>They are supporting:</a:t>
            </a:r>
          </a:p>
          <a:p>
            <a:pPr lvl="1" algn="just"/>
            <a:r>
              <a:rPr lang="en-US" sz="2000" dirty="0"/>
              <a:t>Individual business</a:t>
            </a:r>
          </a:p>
          <a:p>
            <a:pPr lvl="1" algn="just"/>
            <a:r>
              <a:rPr lang="en-US" sz="2000" dirty="0"/>
              <a:t>Research and development social entrepreneurship or social economy</a:t>
            </a:r>
          </a:p>
        </p:txBody>
      </p:sp>
    </p:spTree>
    <p:extLst>
      <p:ext uri="{BB962C8B-B14F-4D97-AF65-F5344CB8AC3E}">
        <p14:creationId xmlns:p14="http://schemas.microsoft.com/office/powerpoint/2010/main" val="130823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3AB1B38-440E-47BA-91F3-F8EB6012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Ashoka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965DD4-9940-4CF5-BC1C-9AE6D6BC6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Ashoka is an organization that currently networks social entrepreneurs from 93 countries from all continents and was founded by Bill Drayton in 1980</a:t>
            </a:r>
            <a:r>
              <a:rPr lang="cs-CZ" sz="2400" dirty="0"/>
              <a:t>.</a:t>
            </a:r>
          </a:p>
          <a:p>
            <a:pPr algn="just"/>
            <a:r>
              <a:rPr lang="cs-CZ" sz="2400" dirty="0" err="1"/>
              <a:t>This</a:t>
            </a:r>
            <a:r>
              <a:rPr lang="cs-CZ" sz="2400" dirty="0"/>
              <a:t> i</a:t>
            </a:r>
            <a:r>
              <a:rPr lang="en-US" sz="2400" dirty="0" err="1"/>
              <a:t>nternational</a:t>
            </a:r>
            <a:r>
              <a:rPr lang="en-US" sz="2400" dirty="0"/>
              <a:t> organizations support</a:t>
            </a:r>
            <a:r>
              <a:rPr lang="cs-CZ" sz="2400" dirty="0"/>
              <a:t>s</a:t>
            </a:r>
            <a:r>
              <a:rPr lang="en-US" sz="2400" dirty="0"/>
              <a:t> social innovators</a:t>
            </a:r>
            <a:r>
              <a:rPr lang="cs-CZ" sz="2400" dirty="0"/>
              <a:t>.</a:t>
            </a:r>
          </a:p>
          <a:p>
            <a:pPr algn="just"/>
            <a:r>
              <a:rPr lang="cs-CZ" sz="2400" dirty="0">
                <a:hlinkClick r:id="rId2"/>
              </a:rPr>
              <a:t>http://ashoka-cee.org/czech/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776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0081A-3D3E-4C1C-896F-025F662F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Schwab Foundation for Social Entrepreneurship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39E19-9043-403E-AF58-321A9F948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The Schwab Foundation for Social Entrepreneurship works closely with the World Economic Forum. </a:t>
            </a:r>
            <a:endParaRPr lang="cs-CZ" sz="2400" dirty="0"/>
          </a:p>
          <a:p>
            <a:pPr algn="just"/>
            <a:r>
              <a:rPr lang="en-US" sz="2400" dirty="0"/>
              <a:t>In partnership with the World Economic Forum, the Schwab Foundation for Social Entrepreneurship is a leading global platform that accelerates outstanding models of social innovation. </a:t>
            </a:r>
            <a:endParaRPr lang="cs-CZ" sz="2400" dirty="0"/>
          </a:p>
          <a:p>
            <a:pPr algn="just"/>
            <a:r>
              <a:rPr lang="en-US" sz="2400" u="sng" dirty="0">
                <a:hlinkClick r:id="rId2"/>
              </a:rPr>
              <a:t>www.schwabfound.org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093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CA15E-9458-4E71-B236-4E8206E81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EMES International </a:t>
            </a:r>
            <a:r>
              <a:rPr lang="en-US" sz="3200" dirty="0"/>
              <a:t>Research</a:t>
            </a:r>
            <a:r>
              <a:rPr lang="cs-CZ" sz="3200" dirty="0"/>
              <a:t> Network</a:t>
            </a:r>
            <a:endParaRPr lang="en-US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1B3231-E107-4AAE-B0D3-07DEBC1A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EMES is an international research network that brings together researchers and experts on the social economy, social business and the economy of solidarity</a:t>
            </a:r>
            <a:r>
              <a:rPr lang="cs-CZ" sz="2400" dirty="0"/>
              <a:t>.</a:t>
            </a:r>
          </a:p>
          <a:p>
            <a:pPr algn="just"/>
            <a:r>
              <a:rPr lang="en-US" sz="2400" dirty="0"/>
              <a:t>In collaboration with research institutions, it also leads master’s programs specializing in social entrepreneurship</a:t>
            </a:r>
            <a:r>
              <a:rPr lang="cs-CZ" sz="2400" dirty="0"/>
              <a:t>.</a:t>
            </a:r>
          </a:p>
          <a:p>
            <a:pPr algn="just"/>
            <a:r>
              <a:rPr lang="en-US" sz="2400" u="sng" dirty="0">
                <a:hlinkClick r:id="rId2"/>
              </a:rPr>
              <a:t>www.emes.net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973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89A35-67FD-4DC7-9C4C-BEB45186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Social entrepreneurship in the Czech Republic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04609-3390-4D63-9892-EEFB4F8B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9582"/>
            <a:ext cx="7886700" cy="3263504"/>
          </a:xfrm>
        </p:spPr>
        <p:txBody>
          <a:bodyPr/>
          <a:lstStyle/>
          <a:p>
            <a:pPr algn="just"/>
            <a:r>
              <a:rPr lang="en-US" sz="2400" dirty="0"/>
              <a:t>At present, a social enterprise can be established as</a:t>
            </a:r>
            <a:r>
              <a:rPr lang="cs-CZ" sz="2400" dirty="0"/>
              <a:t>:</a:t>
            </a:r>
            <a:r>
              <a:rPr lang="en-US" sz="2400" dirty="0"/>
              <a:t> </a:t>
            </a:r>
            <a:endParaRPr lang="cs-CZ" sz="2400" dirty="0"/>
          </a:p>
          <a:p>
            <a:pPr lvl="1" algn="just"/>
            <a:r>
              <a:rPr lang="en-US" sz="2000" dirty="0"/>
              <a:t>a self-employed person, </a:t>
            </a:r>
            <a:endParaRPr lang="cs-CZ" sz="2000" dirty="0"/>
          </a:p>
          <a:p>
            <a:pPr lvl="1" algn="just"/>
            <a:r>
              <a:rPr lang="en-US" sz="2000" dirty="0"/>
              <a:t>a limited liability company, </a:t>
            </a:r>
            <a:endParaRPr lang="cs-CZ" sz="2000" dirty="0"/>
          </a:p>
          <a:p>
            <a:pPr lvl="1" algn="just"/>
            <a:r>
              <a:rPr lang="en-US" sz="2000" dirty="0"/>
              <a:t>a joint-stock company, </a:t>
            </a:r>
            <a:endParaRPr lang="cs-CZ" sz="2000" dirty="0"/>
          </a:p>
          <a:p>
            <a:pPr lvl="1" algn="just"/>
            <a:r>
              <a:rPr lang="en-US" sz="2000" dirty="0"/>
              <a:t>a cooperative, a social cooperative, </a:t>
            </a:r>
            <a:endParaRPr lang="cs-CZ" sz="2000" dirty="0"/>
          </a:p>
          <a:p>
            <a:pPr lvl="1" algn="just"/>
            <a:r>
              <a:rPr lang="en-US" sz="2000" dirty="0"/>
              <a:t>an association, </a:t>
            </a:r>
            <a:endParaRPr lang="cs-CZ" sz="2000" dirty="0"/>
          </a:p>
          <a:p>
            <a:pPr lvl="1" algn="just"/>
            <a:r>
              <a:rPr lang="en-US" sz="2000" dirty="0"/>
              <a:t>an institution, </a:t>
            </a:r>
            <a:endParaRPr lang="cs-CZ" sz="2000" dirty="0"/>
          </a:p>
          <a:p>
            <a:pPr lvl="1" algn="just"/>
            <a:r>
              <a:rPr lang="en-US" sz="2000" dirty="0"/>
              <a:t>a foundation, </a:t>
            </a:r>
            <a:endParaRPr lang="cs-CZ" sz="2000" dirty="0"/>
          </a:p>
          <a:p>
            <a:pPr lvl="1" algn="just"/>
            <a:r>
              <a:rPr lang="en-US" sz="2000" dirty="0"/>
              <a:t>a church organization or </a:t>
            </a:r>
            <a:endParaRPr lang="cs-CZ" sz="2000" dirty="0"/>
          </a:p>
          <a:p>
            <a:pPr lvl="1" algn="just"/>
            <a:r>
              <a:rPr lang="en-US" sz="2000" dirty="0"/>
              <a:t>as an association of legal entities.</a:t>
            </a:r>
          </a:p>
        </p:txBody>
      </p:sp>
    </p:spTree>
    <p:extLst>
      <p:ext uri="{BB962C8B-B14F-4D97-AF65-F5344CB8AC3E}">
        <p14:creationId xmlns:p14="http://schemas.microsoft.com/office/powerpoint/2010/main" val="264542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15AA43D-2CC7-47ED-9DE9-881B6B98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Social entrepreneurship in the Czech Republic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E7DB99-0666-40CC-A878-71B4518D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the Czech Republic, so far there is no legislation for social enterprises. </a:t>
            </a:r>
            <a:endParaRPr lang="cs-CZ" sz="2000" dirty="0"/>
          </a:p>
          <a:p>
            <a:pPr algn="just"/>
            <a:r>
              <a:rPr lang="en-US" sz="2000" dirty="0"/>
              <a:t>NGOs and businesses can voluntarily apply the principles of social entrepreneurship. </a:t>
            </a:r>
            <a:endParaRPr lang="cs-CZ" sz="2000" dirty="0"/>
          </a:p>
          <a:p>
            <a:pPr algn="just"/>
            <a:r>
              <a:rPr lang="en-US" sz="2000" dirty="0"/>
              <a:t>NGOs and businesses which fulfill these principles can be found in one of the following databases: Czech Social Entrepreneurship, TESSEA, SINEC Cluster of Social Enterprises and Innovations or P3 (People, Planet, Profit).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02188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866</Words>
  <Application>Microsoft Office PowerPoint</Application>
  <PresentationFormat>Předvádění na obrazovce (16:9)</PresentationFormat>
  <Paragraphs>97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Social entrepreneurship in the world and their networking</vt:lpstr>
      <vt:lpstr>Ashoka</vt:lpstr>
      <vt:lpstr>The Schwab Foundation for Social Entrepreneurship</vt:lpstr>
      <vt:lpstr>EMES International Research Network</vt:lpstr>
      <vt:lpstr>Social entrepreneurship in the Czech Republic</vt:lpstr>
      <vt:lpstr>Social entrepreneurship in the Czech Republic</vt:lpstr>
      <vt:lpstr>Common definition for social enterprise</vt:lpstr>
      <vt:lpstr>Principles of social enterprise</vt:lpstr>
      <vt:lpstr>Principle 1 – Social benefit</vt:lpstr>
      <vt:lpstr>Principle 2 – Economic benefit</vt:lpstr>
      <vt:lpstr>Principle 3 – Environmental benefit</vt:lpstr>
      <vt:lpstr>Case study I - UNIKA MORAVA </vt:lpstr>
      <vt:lpstr>Case study II - STŘECHA (THE ROOF)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Palová</cp:lastModifiedBy>
  <cp:revision>103</cp:revision>
  <cp:lastPrinted>2018-03-27T09:30:31Z</cp:lastPrinted>
  <dcterms:created xsi:type="dcterms:W3CDTF">2016-07-06T15:42:34Z</dcterms:created>
  <dcterms:modified xsi:type="dcterms:W3CDTF">2019-04-28T14:12:31Z</dcterms:modified>
</cp:coreProperties>
</file>