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03500-AEC3-4152-8F84-26CF1EF12B5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DF8B532D-3807-442E-8A14-4ADFCCBF3596}">
      <dgm:prSet phldrT="[Text]" custT="1"/>
      <dgm:spPr/>
      <dgm:t>
        <a:bodyPr/>
        <a:lstStyle/>
        <a:p>
          <a:r>
            <a:rPr lang="cs-CZ" sz="1800" dirty="0" err="1"/>
            <a:t>preparation</a:t>
          </a:r>
          <a:endParaRPr lang="cs-CZ" sz="1800" dirty="0"/>
        </a:p>
      </dgm:t>
    </dgm:pt>
    <dgm:pt modelId="{B1405330-B350-4E08-B67E-D3383F7C5A4B}" type="parTrans" cxnId="{3FF8FE99-1A27-4851-808A-EF8E95F5D380}">
      <dgm:prSet/>
      <dgm:spPr/>
      <dgm:t>
        <a:bodyPr/>
        <a:lstStyle/>
        <a:p>
          <a:endParaRPr lang="cs-CZ"/>
        </a:p>
      </dgm:t>
    </dgm:pt>
    <dgm:pt modelId="{B30D0BEB-6709-469D-8510-F885E44C924E}" type="sibTrans" cxnId="{3FF8FE99-1A27-4851-808A-EF8E95F5D380}">
      <dgm:prSet/>
      <dgm:spPr/>
      <dgm:t>
        <a:bodyPr/>
        <a:lstStyle/>
        <a:p>
          <a:endParaRPr lang="cs-CZ"/>
        </a:p>
      </dgm:t>
    </dgm:pt>
    <dgm:pt modelId="{C48B09A5-47E5-403E-AF32-81D05F775B03}">
      <dgm:prSet phldrT="[Text]" custT="1"/>
      <dgm:spPr/>
      <dgm:t>
        <a:bodyPr/>
        <a:lstStyle/>
        <a:p>
          <a:r>
            <a:rPr lang="cs-CZ" sz="1800" dirty="0" err="1"/>
            <a:t>implementation</a:t>
          </a:r>
          <a:endParaRPr lang="cs-CZ" sz="1800" dirty="0"/>
        </a:p>
      </dgm:t>
    </dgm:pt>
    <dgm:pt modelId="{AC812816-9B37-4F58-992C-08313A72CA38}" type="parTrans" cxnId="{29DB87F9-EB5B-460E-95B2-6614B0EF01DE}">
      <dgm:prSet/>
      <dgm:spPr/>
      <dgm:t>
        <a:bodyPr/>
        <a:lstStyle/>
        <a:p>
          <a:endParaRPr lang="cs-CZ"/>
        </a:p>
      </dgm:t>
    </dgm:pt>
    <dgm:pt modelId="{3A5E9EC4-3AE2-46E6-A2CA-096D0EF9ABC8}" type="sibTrans" cxnId="{29DB87F9-EB5B-460E-95B2-6614B0EF01DE}">
      <dgm:prSet/>
      <dgm:spPr/>
      <dgm:t>
        <a:bodyPr/>
        <a:lstStyle/>
        <a:p>
          <a:endParaRPr lang="cs-CZ"/>
        </a:p>
      </dgm:t>
    </dgm:pt>
    <dgm:pt modelId="{1A2F6DD2-803A-4103-BF46-350AB51D2D44}">
      <dgm:prSet phldrT="[Text]" custT="1"/>
      <dgm:spPr/>
      <dgm:t>
        <a:bodyPr/>
        <a:lstStyle/>
        <a:p>
          <a:r>
            <a:rPr lang="cs-CZ" sz="1800" dirty="0" err="1"/>
            <a:t>Follow</a:t>
          </a:r>
          <a:r>
            <a:rPr lang="cs-CZ" sz="1800" dirty="0"/>
            <a:t> up</a:t>
          </a:r>
        </a:p>
      </dgm:t>
    </dgm:pt>
    <dgm:pt modelId="{57353DCA-6E3E-4125-BFFB-41FC81EA251F}" type="parTrans" cxnId="{F8E16D35-7A72-47EE-9E54-372CAE69606F}">
      <dgm:prSet/>
      <dgm:spPr/>
      <dgm:t>
        <a:bodyPr/>
        <a:lstStyle/>
        <a:p>
          <a:endParaRPr lang="cs-CZ"/>
        </a:p>
      </dgm:t>
    </dgm:pt>
    <dgm:pt modelId="{62271043-ABB3-485B-AC61-BF5510BB63F2}" type="sibTrans" cxnId="{F8E16D35-7A72-47EE-9E54-372CAE69606F}">
      <dgm:prSet/>
      <dgm:spPr/>
      <dgm:t>
        <a:bodyPr/>
        <a:lstStyle/>
        <a:p>
          <a:endParaRPr lang="cs-CZ"/>
        </a:p>
      </dgm:t>
    </dgm:pt>
    <dgm:pt modelId="{7A0CFBAD-CDED-4829-80A1-49D95D8A241D}">
      <dgm:prSet phldrT="[Text]" custT="1"/>
      <dgm:spPr/>
      <dgm:t>
        <a:bodyPr/>
        <a:lstStyle/>
        <a:p>
          <a:r>
            <a:rPr lang="cs-CZ" sz="1800" dirty="0" err="1"/>
            <a:t>planning</a:t>
          </a:r>
          <a:endParaRPr lang="cs-CZ" sz="1800" dirty="0"/>
        </a:p>
      </dgm:t>
    </dgm:pt>
    <dgm:pt modelId="{BA34AFAB-2562-4877-B480-F3B608BCD65E}" type="parTrans" cxnId="{A0ACA1AA-2656-4207-8FD6-D8582DC07BB1}">
      <dgm:prSet/>
      <dgm:spPr/>
      <dgm:t>
        <a:bodyPr/>
        <a:lstStyle/>
        <a:p>
          <a:endParaRPr lang="cs-CZ"/>
        </a:p>
      </dgm:t>
    </dgm:pt>
    <dgm:pt modelId="{FB35172F-9186-40F3-8F2C-F6E366FA7832}" type="sibTrans" cxnId="{A0ACA1AA-2656-4207-8FD6-D8582DC07BB1}">
      <dgm:prSet/>
      <dgm:spPr/>
      <dgm:t>
        <a:bodyPr/>
        <a:lstStyle/>
        <a:p>
          <a:endParaRPr lang="cs-CZ"/>
        </a:p>
      </dgm:t>
    </dgm:pt>
    <dgm:pt modelId="{045003FC-DC0D-422C-901F-5C109F2E1317}" type="pres">
      <dgm:prSet presAssocID="{C5703500-AEC3-4152-8F84-26CF1EF12B5C}" presName="cycle" presStyleCnt="0">
        <dgm:presLayoutVars>
          <dgm:dir/>
          <dgm:resizeHandles val="exact"/>
        </dgm:presLayoutVars>
      </dgm:prSet>
      <dgm:spPr/>
    </dgm:pt>
    <dgm:pt modelId="{53238714-1A01-48C3-B8F2-E4F6F74D7186}" type="pres">
      <dgm:prSet presAssocID="{DF8B532D-3807-442E-8A14-4ADFCCBF3596}" presName="dummy" presStyleCnt="0"/>
      <dgm:spPr/>
    </dgm:pt>
    <dgm:pt modelId="{D61001D5-E1F5-4793-8A2E-CFB8916D49C8}" type="pres">
      <dgm:prSet presAssocID="{DF8B532D-3807-442E-8A14-4ADFCCBF3596}" presName="node" presStyleLbl="revTx" presStyleIdx="0" presStyleCnt="4" custScaleX="157090">
        <dgm:presLayoutVars>
          <dgm:bulletEnabled val="1"/>
        </dgm:presLayoutVars>
      </dgm:prSet>
      <dgm:spPr/>
    </dgm:pt>
    <dgm:pt modelId="{C910F976-4DF7-4498-B34A-30DF248D0D75}" type="pres">
      <dgm:prSet presAssocID="{B30D0BEB-6709-469D-8510-F885E44C924E}" presName="sibTrans" presStyleLbl="node1" presStyleIdx="0" presStyleCnt="4"/>
      <dgm:spPr/>
    </dgm:pt>
    <dgm:pt modelId="{28BE0BCB-C7FC-4332-BC0C-1460B3F01766}" type="pres">
      <dgm:prSet presAssocID="{C48B09A5-47E5-403E-AF32-81D05F775B03}" presName="dummy" presStyleCnt="0"/>
      <dgm:spPr/>
    </dgm:pt>
    <dgm:pt modelId="{334B41A5-D092-4FF6-855C-BD13584DC4E5}" type="pres">
      <dgm:prSet presAssocID="{C48B09A5-47E5-403E-AF32-81D05F775B03}" presName="node" presStyleLbl="revTx" presStyleIdx="1" presStyleCnt="4" custScaleX="187402" custScaleY="96747" custRadScaleRad="119950" custRadScaleInc="-27853">
        <dgm:presLayoutVars>
          <dgm:bulletEnabled val="1"/>
        </dgm:presLayoutVars>
      </dgm:prSet>
      <dgm:spPr/>
    </dgm:pt>
    <dgm:pt modelId="{4F8D8F9C-8E5A-4298-839C-6746C549BB17}" type="pres">
      <dgm:prSet presAssocID="{3A5E9EC4-3AE2-46E6-A2CA-096D0EF9ABC8}" presName="sibTrans" presStyleLbl="node1" presStyleIdx="1" presStyleCnt="4"/>
      <dgm:spPr/>
    </dgm:pt>
    <dgm:pt modelId="{9C72A5EB-3126-4656-BDCC-E4A67AB4CC6C}" type="pres">
      <dgm:prSet presAssocID="{1A2F6DD2-803A-4103-BF46-350AB51D2D44}" presName="dummy" presStyleCnt="0"/>
      <dgm:spPr/>
    </dgm:pt>
    <dgm:pt modelId="{3199F7FF-130F-4461-B537-01CD31CD5173}" type="pres">
      <dgm:prSet presAssocID="{1A2F6DD2-803A-4103-BF46-350AB51D2D44}" presName="node" presStyleLbl="revTx" presStyleIdx="2" presStyleCnt="4">
        <dgm:presLayoutVars>
          <dgm:bulletEnabled val="1"/>
        </dgm:presLayoutVars>
      </dgm:prSet>
      <dgm:spPr/>
    </dgm:pt>
    <dgm:pt modelId="{695D9D06-78D8-43EA-ACB4-F5C4FB70EFA2}" type="pres">
      <dgm:prSet presAssocID="{62271043-ABB3-485B-AC61-BF5510BB63F2}" presName="sibTrans" presStyleLbl="node1" presStyleIdx="2" presStyleCnt="4" custLinFactNeighborX="-904" custLinFactNeighborY="247"/>
      <dgm:spPr/>
    </dgm:pt>
    <dgm:pt modelId="{3BC58936-1CD7-4A41-A148-5CA6A174B86E}" type="pres">
      <dgm:prSet presAssocID="{7A0CFBAD-CDED-4829-80A1-49D95D8A241D}" presName="dummy" presStyleCnt="0"/>
      <dgm:spPr/>
    </dgm:pt>
    <dgm:pt modelId="{782A19F9-DE67-4D5B-B134-2EC84EC4981E}" type="pres">
      <dgm:prSet presAssocID="{7A0CFBAD-CDED-4829-80A1-49D95D8A241D}" presName="node" presStyleLbl="revTx" presStyleIdx="3" presStyleCnt="4">
        <dgm:presLayoutVars>
          <dgm:bulletEnabled val="1"/>
        </dgm:presLayoutVars>
      </dgm:prSet>
      <dgm:spPr/>
    </dgm:pt>
    <dgm:pt modelId="{07BF0585-9C64-4E83-868E-0DAEBE273CC7}" type="pres">
      <dgm:prSet presAssocID="{FB35172F-9186-40F3-8F2C-F6E366FA7832}" presName="sibTrans" presStyleLbl="node1" presStyleIdx="3" presStyleCnt="4"/>
      <dgm:spPr/>
    </dgm:pt>
  </dgm:ptLst>
  <dgm:cxnLst>
    <dgm:cxn modelId="{E6F63503-A972-4F0B-9639-9EB7EF3A438C}" type="presOf" srcId="{7A0CFBAD-CDED-4829-80A1-49D95D8A241D}" destId="{782A19F9-DE67-4D5B-B134-2EC84EC4981E}" srcOrd="0" destOrd="0" presId="urn:microsoft.com/office/officeart/2005/8/layout/cycle1"/>
    <dgm:cxn modelId="{F8E16D35-7A72-47EE-9E54-372CAE69606F}" srcId="{C5703500-AEC3-4152-8F84-26CF1EF12B5C}" destId="{1A2F6DD2-803A-4103-BF46-350AB51D2D44}" srcOrd="2" destOrd="0" parTransId="{57353DCA-6E3E-4125-BFFB-41FC81EA251F}" sibTransId="{62271043-ABB3-485B-AC61-BF5510BB63F2}"/>
    <dgm:cxn modelId="{4EF09766-55D6-46C0-903C-F9F4ACE3A093}" type="presOf" srcId="{C5703500-AEC3-4152-8F84-26CF1EF12B5C}" destId="{045003FC-DC0D-422C-901F-5C109F2E1317}" srcOrd="0" destOrd="0" presId="urn:microsoft.com/office/officeart/2005/8/layout/cycle1"/>
    <dgm:cxn modelId="{30781E4A-14EB-414E-A7A1-1600B84C0A2A}" type="presOf" srcId="{1A2F6DD2-803A-4103-BF46-350AB51D2D44}" destId="{3199F7FF-130F-4461-B537-01CD31CD5173}" srcOrd="0" destOrd="0" presId="urn:microsoft.com/office/officeart/2005/8/layout/cycle1"/>
    <dgm:cxn modelId="{AB54A16E-AF83-488F-86FD-4081F126FCFE}" type="presOf" srcId="{B30D0BEB-6709-469D-8510-F885E44C924E}" destId="{C910F976-4DF7-4498-B34A-30DF248D0D75}" srcOrd="0" destOrd="0" presId="urn:microsoft.com/office/officeart/2005/8/layout/cycle1"/>
    <dgm:cxn modelId="{3FF8FE99-1A27-4851-808A-EF8E95F5D380}" srcId="{C5703500-AEC3-4152-8F84-26CF1EF12B5C}" destId="{DF8B532D-3807-442E-8A14-4ADFCCBF3596}" srcOrd="0" destOrd="0" parTransId="{B1405330-B350-4E08-B67E-D3383F7C5A4B}" sibTransId="{B30D0BEB-6709-469D-8510-F885E44C924E}"/>
    <dgm:cxn modelId="{8ED185A5-FAF3-421E-BB78-855722ECD1CF}" type="presOf" srcId="{C48B09A5-47E5-403E-AF32-81D05F775B03}" destId="{334B41A5-D092-4FF6-855C-BD13584DC4E5}" srcOrd="0" destOrd="0" presId="urn:microsoft.com/office/officeart/2005/8/layout/cycle1"/>
    <dgm:cxn modelId="{A0ACA1AA-2656-4207-8FD6-D8582DC07BB1}" srcId="{C5703500-AEC3-4152-8F84-26CF1EF12B5C}" destId="{7A0CFBAD-CDED-4829-80A1-49D95D8A241D}" srcOrd="3" destOrd="0" parTransId="{BA34AFAB-2562-4877-B480-F3B608BCD65E}" sibTransId="{FB35172F-9186-40F3-8F2C-F6E366FA7832}"/>
    <dgm:cxn modelId="{401B9AC8-0BA6-4F7B-A71B-28403320D45D}" type="presOf" srcId="{DF8B532D-3807-442E-8A14-4ADFCCBF3596}" destId="{D61001D5-E1F5-4793-8A2E-CFB8916D49C8}" srcOrd="0" destOrd="0" presId="urn:microsoft.com/office/officeart/2005/8/layout/cycle1"/>
    <dgm:cxn modelId="{219C4CD1-68DA-43F6-9E47-5895AC88A391}" type="presOf" srcId="{62271043-ABB3-485B-AC61-BF5510BB63F2}" destId="{695D9D06-78D8-43EA-ACB4-F5C4FB70EFA2}" srcOrd="0" destOrd="0" presId="urn:microsoft.com/office/officeart/2005/8/layout/cycle1"/>
    <dgm:cxn modelId="{B683D6EF-1DBC-4E0A-8F34-044300B73D74}" type="presOf" srcId="{FB35172F-9186-40F3-8F2C-F6E366FA7832}" destId="{07BF0585-9C64-4E83-868E-0DAEBE273CC7}" srcOrd="0" destOrd="0" presId="urn:microsoft.com/office/officeart/2005/8/layout/cycle1"/>
    <dgm:cxn modelId="{AC3236F1-D44C-42CF-83CF-D7437240CFB7}" type="presOf" srcId="{3A5E9EC4-3AE2-46E6-A2CA-096D0EF9ABC8}" destId="{4F8D8F9C-8E5A-4298-839C-6746C549BB17}" srcOrd="0" destOrd="0" presId="urn:microsoft.com/office/officeart/2005/8/layout/cycle1"/>
    <dgm:cxn modelId="{29DB87F9-EB5B-460E-95B2-6614B0EF01DE}" srcId="{C5703500-AEC3-4152-8F84-26CF1EF12B5C}" destId="{C48B09A5-47E5-403E-AF32-81D05F775B03}" srcOrd="1" destOrd="0" parTransId="{AC812816-9B37-4F58-992C-08313A72CA38}" sibTransId="{3A5E9EC4-3AE2-46E6-A2CA-096D0EF9ABC8}"/>
    <dgm:cxn modelId="{B084B87B-1B81-47FF-B5FD-4216638C39AA}" type="presParOf" srcId="{045003FC-DC0D-422C-901F-5C109F2E1317}" destId="{53238714-1A01-48C3-B8F2-E4F6F74D7186}" srcOrd="0" destOrd="0" presId="urn:microsoft.com/office/officeart/2005/8/layout/cycle1"/>
    <dgm:cxn modelId="{8B90835F-8BA5-4913-9FBA-485D649F7C9A}" type="presParOf" srcId="{045003FC-DC0D-422C-901F-5C109F2E1317}" destId="{D61001D5-E1F5-4793-8A2E-CFB8916D49C8}" srcOrd="1" destOrd="0" presId="urn:microsoft.com/office/officeart/2005/8/layout/cycle1"/>
    <dgm:cxn modelId="{47778E2A-F8A8-4460-A2B4-C3617A4DCDDF}" type="presParOf" srcId="{045003FC-DC0D-422C-901F-5C109F2E1317}" destId="{C910F976-4DF7-4498-B34A-30DF248D0D75}" srcOrd="2" destOrd="0" presId="urn:microsoft.com/office/officeart/2005/8/layout/cycle1"/>
    <dgm:cxn modelId="{A2204176-01B9-4EDB-A477-18502C449825}" type="presParOf" srcId="{045003FC-DC0D-422C-901F-5C109F2E1317}" destId="{28BE0BCB-C7FC-4332-BC0C-1460B3F01766}" srcOrd="3" destOrd="0" presId="urn:microsoft.com/office/officeart/2005/8/layout/cycle1"/>
    <dgm:cxn modelId="{4DCCC271-4867-426E-8163-1EEE84146591}" type="presParOf" srcId="{045003FC-DC0D-422C-901F-5C109F2E1317}" destId="{334B41A5-D092-4FF6-855C-BD13584DC4E5}" srcOrd="4" destOrd="0" presId="urn:microsoft.com/office/officeart/2005/8/layout/cycle1"/>
    <dgm:cxn modelId="{D9FA4407-F1B2-4CBE-9613-8C3A654747AD}" type="presParOf" srcId="{045003FC-DC0D-422C-901F-5C109F2E1317}" destId="{4F8D8F9C-8E5A-4298-839C-6746C549BB17}" srcOrd="5" destOrd="0" presId="urn:microsoft.com/office/officeart/2005/8/layout/cycle1"/>
    <dgm:cxn modelId="{B0CF213E-A6C9-45DA-9E24-498B5DDA01B4}" type="presParOf" srcId="{045003FC-DC0D-422C-901F-5C109F2E1317}" destId="{9C72A5EB-3126-4656-BDCC-E4A67AB4CC6C}" srcOrd="6" destOrd="0" presId="urn:microsoft.com/office/officeart/2005/8/layout/cycle1"/>
    <dgm:cxn modelId="{417794C0-1FC8-40A1-87AF-E85D1450D41E}" type="presParOf" srcId="{045003FC-DC0D-422C-901F-5C109F2E1317}" destId="{3199F7FF-130F-4461-B537-01CD31CD5173}" srcOrd="7" destOrd="0" presId="urn:microsoft.com/office/officeart/2005/8/layout/cycle1"/>
    <dgm:cxn modelId="{3020AE32-1AD1-4461-9F6B-E3B64F5863BB}" type="presParOf" srcId="{045003FC-DC0D-422C-901F-5C109F2E1317}" destId="{695D9D06-78D8-43EA-ACB4-F5C4FB70EFA2}" srcOrd="8" destOrd="0" presId="urn:microsoft.com/office/officeart/2005/8/layout/cycle1"/>
    <dgm:cxn modelId="{90E6B531-FE9C-42F7-A463-0DEC912E151A}" type="presParOf" srcId="{045003FC-DC0D-422C-901F-5C109F2E1317}" destId="{3BC58936-1CD7-4A41-A148-5CA6A174B86E}" srcOrd="9" destOrd="0" presId="urn:microsoft.com/office/officeart/2005/8/layout/cycle1"/>
    <dgm:cxn modelId="{8016B568-F38E-4A6E-A5BE-ACA3B1E9022A}" type="presParOf" srcId="{045003FC-DC0D-422C-901F-5C109F2E1317}" destId="{782A19F9-DE67-4D5B-B134-2EC84EC4981E}" srcOrd="10" destOrd="0" presId="urn:microsoft.com/office/officeart/2005/8/layout/cycle1"/>
    <dgm:cxn modelId="{201F8CB4-9306-4357-A3B8-AE51181573E3}" type="presParOf" srcId="{045003FC-DC0D-422C-901F-5C109F2E1317}" destId="{07BF0585-9C64-4E83-868E-0DAEBE273CC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001D5-E1F5-4793-8A2E-CFB8916D49C8}">
      <dsp:nvSpPr>
        <dsp:cNvPr id="0" name=""/>
        <dsp:cNvSpPr/>
      </dsp:nvSpPr>
      <dsp:spPr>
        <a:xfrm>
          <a:off x="1924579" y="54803"/>
          <a:ext cx="1371592" cy="87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err="1"/>
            <a:t>preparation</a:t>
          </a:r>
          <a:endParaRPr lang="cs-CZ" sz="1800" kern="1200" dirty="0"/>
        </a:p>
      </dsp:txBody>
      <dsp:txXfrm>
        <a:off x="1924579" y="54803"/>
        <a:ext cx="1371592" cy="873125"/>
      </dsp:txXfrm>
    </dsp:sp>
    <dsp:sp modelId="{C910F976-4DF7-4498-B34A-30DF248D0D75}">
      <dsp:nvSpPr>
        <dsp:cNvPr id="0" name=""/>
        <dsp:cNvSpPr/>
      </dsp:nvSpPr>
      <dsp:spPr>
        <a:xfrm>
          <a:off x="800035" y="325289"/>
          <a:ext cx="2467793" cy="2467793"/>
        </a:xfrm>
        <a:prstGeom prst="circularArrow">
          <a:avLst>
            <a:gd name="adj1" fmla="val 6899"/>
            <a:gd name="adj2" fmla="val 465129"/>
            <a:gd name="adj3" fmla="val 21145372"/>
            <a:gd name="adj4" fmla="val 19381302"/>
            <a:gd name="adj5" fmla="val 804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B41A5-D092-4FF6-855C-BD13584DC4E5}">
      <dsp:nvSpPr>
        <dsp:cNvPr id="0" name=""/>
        <dsp:cNvSpPr/>
      </dsp:nvSpPr>
      <dsp:spPr>
        <a:xfrm>
          <a:off x="2060196" y="1562391"/>
          <a:ext cx="1636254" cy="84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err="1"/>
            <a:t>implementation</a:t>
          </a:r>
          <a:endParaRPr lang="cs-CZ" sz="1800" kern="1200" dirty="0"/>
        </a:p>
      </dsp:txBody>
      <dsp:txXfrm>
        <a:off x="2060196" y="1562391"/>
        <a:ext cx="1636254" cy="844722"/>
      </dsp:txXfrm>
    </dsp:sp>
    <dsp:sp modelId="{4F8D8F9C-8E5A-4298-839C-6746C549BB17}">
      <dsp:nvSpPr>
        <dsp:cNvPr id="0" name=""/>
        <dsp:cNvSpPr/>
      </dsp:nvSpPr>
      <dsp:spPr>
        <a:xfrm>
          <a:off x="921362" y="137323"/>
          <a:ext cx="2467793" cy="2467793"/>
        </a:xfrm>
        <a:prstGeom prst="circularArrow">
          <a:avLst>
            <a:gd name="adj1" fmla="val 6899"/>
            <a:gd name="adj2" fmla="val 465129"/>
            <a:gd name="adj3" fmla="val 6997130"/>
            <a:gd name="adj4" fmla="val 4846875"/>
            <a:gd name="adj5" fmla="val 804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9F7FF-130F-4461-B537-01CD31CD5173}">
      <dsp:nvSpPr>
        <dsp:cNvPr id="0" name=""/>
        <dsp:cNvSpPr/>
      </dsp:nvSpPr>
      <dsp:spPr>
        <a:xfrm>
          <a:off x="689668" y="1538948"/>
          <a:ext cx="873125" cy="87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err="1"/>
            <a:t>Follow</a:t>
          </a:r>
          <a:r>
            <a:rPr lang="cs-CZ" sz="1800" kern="1200" dirty="0"/>
            <a:t> up</a:t>
          </a:r>
        </a:p>
      </dsp:txBody>
      <dsp:txXfrm>
        <a:off x="689668" y="1538948"/>
        <a:ext cx="873125" cy="873125"/>
      </dsp:txXfrm>
    </dsp:sp>
    <dsp:sp modelId="{695D9D06-78D8-43EA-ACB4-F5C4FB70EFA2}">
      <dsp:nvSpPr>
        <dsp:cNvPr id="0" name=""/>
        <dsp:cNvSpPr/>
      </dsp:nvSpPr>
      <dsp:spPr>
        <a:xfrm>
          <a:off x="612097" y="5637"/>
          <a:ext cx="2467793" cy="2467793"/>
        </a:xfrm>
        <a:prstGeom prst="circularArrow">
          <a:avLst>
            <a:gd name="adj1" fmla="val 6899"/>
            <a:gd name="adj2" fmla="val 465129"/>
            <a:gd name="adj3" fmla="val 11350352"/>
            <a:gd name="adj4" fmla="val 9784518"/>
            <a:gd name="adj5" fmla="val 804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19F9-DE67-4D5B-B134-2EC84EC4981E}">
      <dsp:nvSpPr>
        <dsp:cNvPr id="0" name=""/>
        <dsp:cNvSpPr/>
      </dsp:nvSpPr>
      <dsp:spPr>
        <a:xfrm>
          <a:off x="689668" y="54803"/>
          <a:ext cx="873125" cy="87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err="1"/>
            <a:t>planning</a:t>
          </a:r>
          <a:endParaRPr lang="cs-CZ" sz="1800" kern="1200" dirty="0"/>
        </a:p>
      </dsp:txBody>
      <dsp:txXfrm>
        <a:off x="689668" y="54803"/>
        <a:ext cx="873125" cy="873125"/>
      </dsp:txXfrm>
    </dsp:sp>
    <dsp:sp modelId="{07BF0585-9C64-4E83-868E-0DAEBE273CC7}">
      <dsp:nvSpPr>
        <dsp:cNvPr id="0" name=""/>
        <dsp:cNvSpPr/>
      </dsp:nvSpPr>
      <dsp:spPr>
        <a:xfrm>
          <a:off x="634406" y="-457"/>
          <a:ext cx="2467793" cy="2467793"/>
        </a:xfrm>
        <a:prstGeom prst="circularArrow">
          <a:avLst>
            <a:gd name="adj1" fmla="val 6899"/>
            <a:gd name="adj2" fmla="val 465129"/>
            <a:gd name="adj3" fmla="val 15919307"/>
            <a:gd name="adj4" fmla="val 15184518"/>
            <a:gd name="adj5" fmla="val 804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zs.cz/clanek/vyhlasujeme-mimoradnou-vyzvu-k-podpore-projektu-v-erasmus-evropskem-sboru-solidar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zs.attendu.cz/r/4xpJVqVbvyO4Sv5yHOYG?lang=cs" TargetMode="External"/><Relationship Id="rId2" Type="http://schemas.openxmlformats.org/officeDocument/2006/relationships/hyperlink" Target="https://www.dzs.cz/clanek/vyhlasujeme-mimoradnou-vyzvu-k-podpore-projektu-v-erasmus-evropskem-sboru-solidarity"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61EDDA-7FA7-42A9-9CB2-2EB5C49211BA}"/>
              </a:ext>
            </a:extLst>
          </p:cNvPr>
          <p:cNvSpPr>
            <a:spLocks noGrp="1"/>
          </p:cNvSpPr>
          <p:nvPr>
            <p:ph type="ctrTitle"/>
          </p:nvPr>
        </p:nvSpPr>
        <p:spPr>
          <a:xfrm>
            <a:off x="2692398" y="1871132"/>
            <a:ext cx="6719457" cy="1398542"/>
          </a:xfrm>
        </p:spPr>
        <p:txBody>
          <a:bodyPr/>
          <a:lstStyle/>
          <a:p>
            <a:r>
              <a:rPr lang="cs-CZ" sz="4400" dirty="0"/>
              <a:t>YOUTH PARTICIPATION ACTIVITIES</a:t>
            </a:r>
          </a:p>
        </p:txBody>
      </p:sp>
      <p:sp>
        <p:nvSpPr>
          <p:cNvPr id="3" name="Podnadpis 2">
            <a:extLst>
              <a:ext uri="{FF2B5EF4-FFF2-40B4-BE49-F238E27FC236}">
                <a16:creationId xmlns:a16="http://schemas.microsoft.com/office/drawing/2014/main" id="{0FD72E57-3595-4911-A0E2-FDD1527C0789}"/>
              </a:ext>
            </a:extLst>
          </p:cNvPr>
          <p:cNvSpPr>
            <a:spLocks noGrp="1"/>
          </p:cNvSpPr>
          <p:nvPr>
            <p:ph type="subTitle" idx="1"/>
          </p:nvPr>
        </p:nvSpPr>
        <p:spPr/>
        <p:txBody>
          <a:bodyPr/>
          <a:lstStyle/>
          <a:p>
            <a:r>
              <a:rPr lang="cs-CZ" dirty="0"/>
              <a:t>Zuzana Palová</a:t>
            </a:r>
            <a:br>
              <a:rPr lang="cs-CZ" dirty="0"/>
            </a:br>
            <a:endParaRPr lang="cs-CZ" dirty="0"/>
          </a:p>
        </p:txBody>
      </p:sp>
      <p:pic>
        <p:nvPicPr>
          <p:cNvPr id="5" name="Obrázek 4">
            <a:extLst>
              <a:ext uri="{FF2B5EF4-FFF2-40B4-BE49-F238E27FC236}">
                <a16:creationId xmlns:a16="http://schemas.microsoft.com/office/drawing/2014/main" id="{E93C1B2D-881F-4957-9EAD-268749D6B608}"/>
              </a:ext>
            </a:extLst>
          </p:cNvPr>
          <p:cNvPicPr>
            <a:picLocks noChangeAspect="1"/>
          </p:cNvPicPr>
          <p:nvPr/>
        </p:nvPicPr>
        <p:blipFill>
          <a:blip r:embed="rId2"/>
          <a:stretch>
            <a:fillRect/>
          </a:stretch>
        </p:blipFill>
        <p:spPr>
          <a:xfrm>
            <a:off x="2738580" y="3554771"/>
            <a:ext cx="1704111" cy="1704111"/>
          </a:xfrm>
          <a:prstGeom prst="rect">
            <a:avLst/>
          </a:prstGeom>
        </p:spPr>
      </p:pic>
      <p:pic>
        <p:nvPicPr>
          <p:cNvPr id="7" name="Obrázek 6">
            <a:extLst>
              <a:ext uri="{FF2B5EF4-FFF2-40B4-BE49-F238E27FC236}">
                <a16:creationId xmlns:a16="http://schemas.microsoft.com/office/drawing/2014/main" id="{06A20A6F-6D10-4914-9963-DEBEA46F7BE4}"/>
              </a:ext>
            </a:extLst>
          </p:cNvPr>
          <p:cNvPicPr>
            <a:picLocks noChangeAspect="1"/>
          </p:cNvPicPr>
          <p:nvPr/>
        </p:nvPicPr>
        <p:blipFill>
          <a:blip r:embed="rId3"/>
          <a:stretch>
            <a:fillRect/>
          </a:stretch>
        </p:blipFill>
        <p:spPr>
          <a:xfrm>
            <a:off x="6546471" y="3128816"/>
            <a:ext cx="3361523" cy="2378364"/>
          </a:xfrm>
          <a:prstGeom prst="rect">
            <a:avLst/>
          </a:prstGeom>
        </p:spPr>
      </p:pic>
    </p:spTree>
    <p:extLst>
      <p:ext uri="{BB962C8B-B14F-4D97-AF65-F5344CB8AC3E}">
        <p14:creationId xmlns:p14="http://schemas.microsoft.com/office/powerpoint/2010/main" val="191390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D3640C-BD3A-41B1-859D-A07CB7123980}"/>
              </a:ext>
            </a:extLst>
          </p:cNvPr>
          <p:cNvSpPr>
            <a:spLocks noGrp="1"/>
          </p:cNvSpPr>
          <p:nvPr>
            <p:ph type="title"/>
          </p:nvPr>
        </p:nvSpPr>
        <p:spPr/>
        <p:txBody>
          <a:bodyPr>
            <a:normAutofit fontScale="90000"/>
          </a:bodyPr>
          <a:lstStyle/>
          <a:p>
            <a:r>
              <a:rPr lang="en-US" dirty="0"/>
              <a:t>CRITERIA USED TO ASSESS THIS PROJECT</a:t>
            </a:r>
            <a:endParaRPr lang="cs-CZ" dirty="0"/>
          </a:p>
        </p:txBody>
      </p:sp>
      <p:sp>
        <p:nvSpPr>
          <p:cNvPr id="3" name="Zástupný symbol pro obsah 2">
            <a:extLst>
              <a:ext uri="{FF2B5EF4-FFF2-40B4-BE49-F238E27FC236}">
                <a16:creationId xmlns:a16="http://schemas.microsoft.com/office/drawing/2014/main" id="{C7ACC1B5-81EE-4D8B-95B8-B8DC27354E91}"/>
              </a:ext>
            </a:extLst>
          </p:cNvPr>
          <p:cNvSpPr>
            <a:spLocks noGrp="1"/>
          </p:cNvSpPr>
          <p:nvPr>
            <p:ph idx="1"/>
          </p:nvPr>
        </p:nvSpPr>
        <p:spPr/>
        <p:txBody>
          <a:bodyPr/>
          <a:lstStyle/>
          <a:p>
            <a:r>
              <a:rPr lang="en-US" dirty="0"/>
              <a:t>CRITERIA USED TO ASSESS THIS PROJECT</a:t>
            </a:r>
            <a:endParaRPr lang="cs-CZ" dirty="0"/>
          </a:p>
          <a:p>
            <a:pPr lvl="1"/>
            <a:r>
              <a:rPr lang="en-US" dirty="0"/>
              <a:t>a non-profit </a:t>
            </a:r>
            <a:r>
              <a:rPr lang="en-US" dirty="0" err="1"/>
              <a:t>organisation</a:t>
            </a:r>
            <a:r>
              <a:rPr lang="en-US" dirty="0"/>
              <a:t>, association, NGO; European Youth NGO; a public body at local, regional, national level; a social enterprise; a profit-making body active in Corporate Social Responsibility;  </a:t>
            </a:r>
            <a:endParaRPr lang="cs-CZ" dirty="0"/>
          </a:p>
          <a:p>
            <a:pPr lvl="1"/>
            <a:r>
              <a:rPr lang="en-US" dirty="0"/>
              <a:t>an informal group of young people.</a:t>
            </a:r>
            <a:endParaRPr lang="cs-CZ" dirty="0"/>
          </a:p>
        </p:txBody>
      </p:sp>
    </p:spTree>
    <p:extLst>
      <p:ext uri="{BB962C8B-B14F-4D97-AF65-F5344CB8AC3E}">
        <p14:creationId xmlns:p14="http://schemas.microsoft.com/office/powerpoint/2010/main" val="419337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59DD4-92A1-47A3-AA9E-513012B5CB3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645AC38-7027-4BB6-88DD-B461AC081A5B}"/>
              </a:ext>
            </a:extLst>
          </p:cNvPr>
          <p:cNvSpPr>
            <a:spLocks noGrp="1"/>
          </p:cNvSpPr>
          <p:nvPr>
            <p:ph idx="1"/>
          </p:nvPr>
        </p:nvSpPr>
        <p:spPr/>
        <p:txBody>
          <a:bodyPr/>
          <a:lstStyle/>
          <a:p>
            <a:r>
              <a:rPr lang="cs-CZ" dirty="0" err="1"/>
              <a:t>Who</a:t>
            </a:r>
            <a:r>
              <a:rPr lang="cs-CZ" dirty="0"/>
              <a:t> </a:t>
            </a:r>
            <a:r>
              <a:rPr lang="cs-CZ" dirty="0" err="1"/>
              <a:t>can</a:t>
            </a:r>
            <a:r>
              <a:rPr lang="cs-CZ" dirty="0"/>
              <a:t> </a:t>
            </a:r>
            <a:r>
              <a:rPr lang="cs-CZ" dirty="0" err="1"/>
              <a:t>apply</a:t>
            </a:r>
            <a:r>
              <a:rPr lang="cs-CZ" dirty="0"/>
              <a:t>?</a:t>
            </a:r>
          </a:p>
          <a:p>
            <a:pPr lvl="1"/>
            <a:r>
              <a:rPr lang="en-US" dirty="0"/>
              <a:t>Any eligible participating </a:t>
            </a:r>
            <a:r>
              <a:rPr lang="en-US" dirty="0" err="1"/>
              <a:t>organisation</a:t>
            </a:r>
            <a:r>
              <a:rPr lang="en-US" dirty="0"/>
              <a:t> established in an EU Member State or third country associated to the </a:t>
            </a:r>
            <a:r>
              <a:rPr lang="en-US" dirty="0" err="1"/>
              <a:t>Programme</a:t>
            </a:r>
            <a:r>
              <a:rPr lang="en-US" dirty="0"/>
              <a:t> can be the applicant. This </a:t>
            </a:r>
            <a:r>
              <a:rPr lang="en-US" dirty="0" err="1"/>
              <a:t>organisation</a:t>
            </a:r>
            <a:r>
              <a:rPr lang="en-US" dirty="0"/>
              <a:t> applies on behalf of all participating </a:t>
            </a:r>
            <a:r>
              <a:rPr lang="en-US" dirty="0" err="1"/>
              <a:t>organisations</a:t>
            </a:r>
            <a:r>
              <a:rPr lang="en-US" dirty="0"/>
              <a:t> involved in the project</a:t>
            </a:r>
            <a:r>
              <a:rPr lang="cs-CZ" dirty="0"/>
              <a:t>.</a:t>
            </a:r>
          </a:p>
        </p:txBody>
      </p:sp>
    </p:spTree>
    <p:extLst>
      <p:ext uri="{BB962C8B-B14F-4D97-AF65-F5344CB8AC3E}">
        <p14:creationId xmlns:p14="http://schemas.microsoft.com/office/powerpoint/2010/main" val="301965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203F3-A7A8-4FE4-A0BB-BF897D2FB69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8FC9320-E4CA-4B2F-9DE3-8CFD1AB0981D}"/>
              </a:ext>
            </a:extLst>
          </p:cNvPr>
          <p:cNvSpPr>
            <a:spLocks noGrp="1"/>
          </p:cNvSpPr>
          <p:nvPr>
            <p:ph idx="1"/>
          </p:nvPr>
        </p:nvSpPr>
        <p:spPr/>
        <p:txBody>
          <a:bodyPr/>
          <a:lstStyle/>
          <a:p>
            <a:r>
              <a:rPr lang="en-US" dirty="0"/>
              <a:t>Number and profile of participating </a:t>
            </a:r>
            <a:r>
              <a:rPr lang="en-US" dirty="0" err="1"/>
              <a:t>organisations</a:t>
            </a:r>
            <a:endParaRPr lang="cs-CZ" dirty="0"/>
          </a:p>
          <a:p>
            <a:pPr lvl="1"/>
            <a:r>
              <a:rPr lang="en-US" dirty="0"/>
              <a:t>National Youth participation projects: minimum one participating </a:t>
            </a:r>
            <a:r>
              <a:rPr lang="en-US" dirty="0" err="1"/>
              <a:t>organisation</a:t>
            </a:r>
            <a:r>
              <a:rPr lang="en-US" dirty="0"/>
              <a:t> must be involved</a:t>
            </a:r>
            <a:r>
              <a:rPr lang="cs-CZ" dirty="0"/>
              <a:t>.</a:t>
            </a:r>
          </a:p>
          <a:p>
            <a:pPr lvl="1"/>
            <a:r>
              <a:rPr lang="en-US" dirty="0"/>
              <a:t>Transnational Youth participation projects: minimum two participating </a:t>
            </a:r>
            <a:r>
              <a:rPr lang="en-US" dirty="0" err="1"/>
              <a:t>organisations</a:t>
            </a:r>
            <a:r>
              <a:rPr lang="en-US" dirty="0"/>
              <a:t> from different countries must be involved.</a:t>
            </a:r>
            <a:endParaRPr lang="cs-CZ" dirty="0"/>
          </a:p>
        </p:txBody>
      </p:sp>
    </p:spTree>
    <p:extLst>
      <p:ext uri="{BB962C8B-B14F-4D97-AF65-F5344CB8AC3E}">
        <p14:creationId xmlns:p14="http://schemas.microsoft.com/office/powerpoint/2010/main" val="165015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46ECF-1A7B-4C46-A218-46D00FB9F8F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705BF2F-2EA4-4AAC-AEEC-D43585B956B4}"/>
              </a:ext>
            </a:extLst>
          </p:cNvPr>
          <p:cNvSpPr>
            <a:spLocks noGrp="1"/>
          </p:cNvSpPr>
          <p:nvPr>
            <p:ph idx="1"/>
          </p:nvPr>
        </p:nvSpPr>
        <p:spPr/>
        <p:txBody>
          <a:bodyPr/>
          <a:lstStyle/>
          <a:p>
            <a:r>
              <a:rPr lang="cs-CZ" dirty="0" err="1"/>
              <a:t>Duration</a:t>
            </a:r>
            <a:r>
              <a:rPr lang="cs-CZ" dirty="0"/>
              <a:t> </a:t>
            </a:r>
            <a:r>
              <a:rPr lang="cs-CZ" dirty="0" err="1"/>
              <a:t>of</a:t>
            </a:r>
            <a:r>
              <a:rPr lang="cs-CZ" dirty="0"/>
              <a:t> </a:t>
            </a:r>
            <a:r>
              <a:rPr lang="cs-CZ" dirty="0" err="1"/>
              <a:t>project</a:t>
            </a:r>
            <a:endParaRPr lang="cs-CZ" dirty="0"/>
          </a:p>
          <a:p>
            <a:pPr lvl="1"/>
            <a:r>
              <a:rPr lang="en-US" dirty="0"/>
              <a:t>From 3 to 24 months.</a:t>
            </a:r>
            <a:endParaRPr lang="cs-CZ" dirty="0"/>
          </a:p>
        </p:txBody>
      </p:sp>
    </p:spTree>
    <p:extLst>
      <p:ext uri="{BB962C8B-B14F-4D97-AF65-F5344CB8AC3E}">
        <p14:creationId xmlns:p14="http://schemas.microsoft.com/office/powerpoint/2010/main" val="15879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4EC834-1FC6-4F32-B01D-536DC636581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3A21C54-B793-4F39-A65F-BEBED096ABFD}"/>
              </a:ext>
            </a:extLst>
          </p:cNvPr>
          <p:cNvSpPr>
            <a:spLocks noGrp="1"/>
          </p:cNvSpPr>
          <p:nvPr>
            <p:ph idx="1"/>
          </p:nvPr>
        </p:nvSpPr>
        <p:spPr/>
        <p:txBody>
          <a:bodyPr/>
          <a:lstStyle/>
          <a:p>
            <a:r>
              <a:rPr lang="cs-CZ" dirty="0" err="1"/>
              <a:t>Eligible</a:t>
            </a:r>
            <a:r>
              <a:rPr lang="cs-CZ" dirty="0"/>
              <a:t> </a:t>
            </a:r>
            <a:r>
              <a:rPr lang="cs-CZ" dirty="0" err="1"/>
              <a:t>participants</a:t>
            </a:r>
            <a:endParaRPr lang="cs-CZ" dirty="0"/>
          </a:p>
          <a:p>
            <a:pPr lvl="1"/>
            <a:r>
              <a:rPr lang="en-US" dirty="0"/>
              <a:t>Young people aged between 13 and 30 resident in the country of the participating </a:t>
            </a:r>
            <a:r>
              <a:rPr lang="en-US" dirty="0" err="1"/>
              <a:t>organisations</a:t>
            </a:r>
            <a:r>
              <a:rPr lang="en-US" dirty="0"/>
              <a:t> and decision-makers relevant to the topics addressed by the project.</a:t>
            </a:r>
            <a:endParaRPr lang="cs-CZ" dirty="0"/>
          </a:p>
          <a:p>
            <a:pPr lvl="1"/>
            <a:endParaRPr lang="cs-CZ" dirty="0"/>
          </a:p>
        </p:txBody>
      </p:sp>
    </p:spTree>
    <p:extLst>
      <p:ext uri="{BB962C8B-B14F-4D97-AF65-F5344CB8AC3E}">
        <p14:creationId xmlns:p14="http://schemas.microsoft.com/office/powerpoint/2010/main" val="262109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39384-2DC5-4DA8-8DF9-2C159FF8390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84C365E-AA2C-46AC-8F4B-2A3D8EE08174}"/>
              </a:ext>
            </a:extLst>
          </p:cNvPr>
          <p:cNvSpPr>
            <a:spLocks noGrp="1"/>
          </p:cNvSpPr>
          <p:nvPr>
            <p:ph idx="1"/>
          </p:nvPr>
        </p:nvSpPr>
        <p:spPr/>
        <p:txBody>
          <a:bodyPr/>
          <a:lstStyle/>
          <a:p>
            <a:r>
              <a:rPr lang="cs-CZ" dirty="0" err="1"/>
              <a:t>Where</a:t>
            </a:r>
            <a:r>
              <a:rPr lang="cs-CZ" dirty="0"/>
              <a:t> to </a:t>
            </a:r>
            <a:r>
              <a:rPr lang="cs-CZ" dirty="0" err="1"/>
              <a:t>apply</a:t>
            </a:r>
            <a:r>
              <a:rPr lang="cs-CZ" dirty="0"/>
              <a:t>?</a:t>
            </a:r>
          </a:p>
          <a:p>
            <a:pPr lvl="1"/>
            <a:r>
              <a:rPr lang="en-US" dirty="0"/>
              <a:t>To the National Agency of the country in which the applicant </a:t>
            </a:r>
            <a:r>
              <a:rPr lang="en-US" dirty="0" err="1"/>
              <a:t>organisation</a:t>
            </a:r>
            <a:r>
              <a:rPr lang="en-US" dirty="0"/>
              <a:t> is established.</a:t>
            </a:r>
            <a:endParaRPr lang="cs-CZ" dirty="0"/>
          </a:p>
        </p:txBody>
      </p:sp>
    </p:spTree>
    <p:extLst>
      <p:ext uri="{BB962C8B-B14F-4D97-AF65-F5344CB8AC3E}">
        <p14:creationId xmlns:p14="http://schemas.microsoft.com/office/powerpoint/2010/main" val="321914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58817-8340-4C52-805A-B98FAAE3B81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6B26FDB-F1C4-43DF-8F54-239281313CE6}"/>
              </a:ext>
            </a:extLst>
          </p:cNvPr>
          <p:cNvSpPr>
            <a:spLocks noGrp="1"/>
          </p:cNvSpPr>
          <p:nvPr>
            <p:ph idx="1"/>
          </p:nvPr>
        </p:nvSpPr>
        <p:spPr/>
        <p:txBody>
          <a:bodyPr/>
          <a:lstStyle/>
          <a:p>
            <a:r>
              <a:rPr lang="cs-CZ" dirty="0" err="1"/>
              <a:t>When</a:t>
            </a:r>
            <a:r>
              <a:rPr lang="cs-CZ" dirty="0"/>
              <a:t> to </a:t>
            </a:r>
            <a:r>
              <a:rPr lang="cs-CZ" dirty="0" err="1"/>
              <a:t>apply</a:t>
            </a:r>
            <a:r>
              <a:rPr lang="cs-CZ" dirty="0"/>
              <a:t>?</a:t>
            </a:r>
          </a:p>
          <a:p>
            <a:pPr lvl="1"/>
            <a:r>
              <a:rPr lang="en-US" dirty="0"/>
              <a:t>23 February at 12:00:00 (midday Brussels time) for projects starting between 1 June and 31 December of the same year </a:t>
            </a:r>
            <a:endParaRPr lang="cs-CZ" dirty="0"/>
          </a:p>
          <a:p>
            <a:pPr lvl="1"/>
            <a:r>
              <a:rPr lang="en-US" dirty="0"/>
              <a:t>4 October at 12:00:00 (midday Brussels time) for projects starting between 1 January and 31 May of the following year</a:t>
            </a:r>
            <a:endParaRPr lang="cs-CZ" dirty="0"/>
          </a:p>
          <a:p>
            <a:pPr lvl="1"/>
            <a:r>
              <a:rPr lang="cs-CZ" dirty="0" err="1"/>
              <a:t>Special</a:t>
            </a:r>
            <a:r>
              <a:rPr lang="cs-CZ" dirty="0"/>
              <a:t> call </a:t>
            </a:r>
            <a:r>
              <a:rPr lang="cs-CZ" dirty="0" err="1"/>
              <a:t>for</a:t>
            </a:r>
            <a:r>
              <a:rPr lang="cs-CZ" dirty="0"/>
              <a:t> help </a:t>
            </a:r>
            <a:r>
              <a:rPr lang="cs-CZ" dirty="0" err="1"/>
              <a:t>for</a:t>
            </a:r>
            <a:r>
              <a:rPr lang="cs-CZ" dirty="0"/>
              <a:t> </a:t>
            </a:r>
            <a:r>
              <a:rPr lang="cs-CZ" dirty="0" err="1"/>
              <a:t>Ukraine</a:t>
            </a:r>
            <a:r>
              <a:rPr lang="cs-CZ" dirty="0"/>
              <a:t>: 4 May </a:t>
            </a:r>
            <a:r>
              <a:rPr lang="cs-CZ" dirty="0" err="1"/>
              <a:t>at</a:t>
            </a:r>
            <a:r>
              <a:rPr lang="cs-CZ" dirty="0"/>
              <a:t> 12:00 (</a:t>
            </a:r>
            <a:r>
              <a:rPr lang="cs-CZ" dirty="0">
                <a:hlinkClick r:id="rId2"/>
              </a:rPr>
              <a:t>Vyhlašujeme mimořádnou výzvu k podpoře projektů v Erasmus+ a Evropském sboru solidarity | Dům zahraniční spolupráce (dzs.cz)</a:t>
            </a:r>
            <a:r>
              <a:rPr lang="cs-CZ" dirty="0"/>
              <a:t>) </a:t>
            </a:r>
          </a:p>
        </p:txBody>
      </p:sp>
    </p:spTree>
    <p:extLst>
      <p:ext uri="{BB962C8B-B14F-4D97-AF65-F5344CB8AC3E}">
        <p14:creationId xmlns:p14="http://schemas.microsoft.com/office/powerpoint/2010/main" val="235588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9F520-99ED-47FC-AD75-DE8CB426E9DE}"/>
              </a:ext>
            </a:extLst>
          </p:cNvPr>
          <p:cNvSpPr>
            <a:spLocks noGrp="1"/>
          </p:cNvSpPr>
          <p:nvPr>
            <p:ph type="title"/>
          </p:nvPr>
        </p:nvSpPr>
        <p:spPr/>
        <p:txBody>
          <a:bodyPr/>
          <a:lstStyle/>
          <a:p>
            <a:r>
              <a:rPr lang="cs-CZ" dirty="0" err="1"/>
              <a:t>Special</a:t>
            </a:r>
            <a:r>
              <a:rPr lang="cs-CZ" dirty="0"/>
              <a:t> call </a:t>
            </a:r>
            <a:r>
              <a:rPr lang="cs-CZ" dirty="0" err="1"/>
              <a:t>for</a:t>
            </a:r>
            <a:r>
              <a:rPr lang="cs-CZ" dirty="0"/>
              <a:t> </a:t>
            </a:r>
            <a:r>
              <a:rPr lang="cs-CZ" dirty="0" err="1"/>
              <a:t>Ukraine</a:t>
            </a:r>
            <a:endParaRPr lang="cs-CZ" dirty="0"/>
          </a:p>
        </p:txBody>
      </p:sp>
      <p:sp>
        <p:nvSpPr>
          <p:cNvPr id="3" name="Zástupný symbol pro obsah 2">
            <a:extLst>
              <a:ext uri="{FF2B5EF4-FFF2-40B4-BE49-F238E27FC236}">
                <a16:creationId xmlns:a16="http://schemas.microsoft.com/office/drawing/2014/main" id="{51A95B31-16F4-40AA-BAF6-1CD0D1B3470F}"/>
              </a:ext>
            </a:extLst>
          </p:cNvPr>
          <p:cNvSpPr>
            <a:spLocks noGrp="1"/>
          </p:cNvSpPr>
          <p:nvPr>
            <p:ph idx="1"/>
          </p:nvPr>
        </p:nvSpPr>
        <p:spPr>
          <a:xfrm>
            <a:off x="1295401" y="2556932"/>
            <a:ext cx="4431144" cy="3318936"/>
          </a:xfrm>
        </p:spPr>
        <p:txBody>
          <a:bodyPr/>
          <a:lstStyle/>
          <a:p>
            <a:r>
              <a:rPr lang="cs-CZ" dirty="0">
                <a:hlinkClick r:id="rId2"/>
              </a:rPr>
              <a:t>Vyhlašujeme mimořádnou výzvu k podpoře projektů v Erasmus+ a Evropském sboru solidarity | Dům zahraniční spolupráce (dzs.cz)</a:t>
            </a:r>
            <a:endParaRPr lang="cs-CZ" dirty="0"/>
          </a:p>
          <a:p>
            <a:r>
              <a:rPr lang="cs-CZ" dirty="0"/>
              <a:t>28. 4. </a:t>
            </a:r>
            <a:r>
              <a:rPr lang="cs-CZ" b="1" dirty="0">
                <a:hlinkClick r:id="rId3" tooltip="https://dzs.attendu.cz/r/4xpjvqvbvyo4sv5yhoyg?lang=cs"/>
              </a:rPr>
              <a:t>Registrace: Konzultace projektových žádostí</a:t>
            </a:r>
            <a:endParaRPr lang="cs-CZ" dirty="0"/>
          </a:p>
        </p:txBody>
      </p:sp>
      <p:pic>
        <p:nvPicPr>
          <p:cNvPr id="1026" name="Picture 2" descr="Mimořádná výzva Ukrajina">
            <a:extLst>
              <a:ext uri="{FF2B5EF4-FFF2-40B4-BE49-F238E27FC236}">
                <a16:creationId xmlns:a16="http://schemas.microsoft.com/office/drawing/2014/main" id="{4ED93F12-BCDF-4882-A902-8584B9BE4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545" y="2231736"/>
            <a:ext cx="5292436" cy="39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5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10BD4D-B7AB-4E44-8978-94761131EEAB}"/>
              </a:ext>
            </a:extLst>
          </p:cNvPr>
          <p:cNvSpPr>
            <a:spLocks noGrp="1"/>
          </p:cNvSpPr>
          <p:nvPr>
            <p:ph type="title"/>
          </p:nvPr>
        </p:nvSpPr>
        <p:spPr/>
        <p:txBody>
          <a:bodyPr/>
          <a:lstStyle/>
          <a:p>
            <a:r>
              <a:rPr lang="cs-CZ" dirty="0" err="1"/>
              <a:t>Your</a:t>
            </a:r>
            <a:r>
              <a:rPr lang="cs-CZ" dirty="0"/>
              <a:t> idea </a:t>
            </a:r>
            <a:r>
              <a:rPr lang="cs-CZ" dirty="0" err="1"/>
              <a:t>for</a:t>
            </a:r>
            <a:r>
              <a:rPr lang="cs-CZ" dirty="0"/>
              <a:t> </a:t>
            </a:r>
            <a:r>
              <a:rPr lang="cs-CZ" dirty="0" err="1"/>
              <a:t>project</a:t>
            </a:r>
            <a:endParaRPr lang="cs-CZ" dirty="0"/>
          </a:p>
        </p:txBody>
      </p:sp>
      <p:sp>
        <p:nvSpPr>
          <p:cNvPr id="3" name="Zástupný symbol pro obsah 2">
            <a:extLst>
              <a:ext uri="{FF2B5EF4-FFF2-40B4-BE49-F238E27FC236}">
                <a16:creationId xmlns:a16="http://schemas.microsoft.com/office/drawing/2014/main" id="{2F3236C7-AB31-40D9-8219-AE427CF6BC7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4924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35617-67E0-4A5B-B2F0-6CB2AC2C53E0}"/>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
        <p:nvSpPr>
          <p:cNvPr id="3" name="Zástupný symbol pro obsah 2">
            <a:extLst>
              <a:ext uri="{FF2B5EF4-FFF2-40B4-BE49-F238E27FC236}">
                <a16:creationId xmlns:a16="http://schemas.microsoft.com/office/drawing/2014/main" id="{75F09663-6A64-46D3-82A4-300C9FBB903C}"/>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13514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97C67-F891-4D24-B817-C0414FE9974E}"/>
              </a:ext>
            </a:extLst>
          </p:cNvPr>
          <p:cNvSpPr>
            <a:spLocks noGrp="1"/>
          </p:cNvSpPr>
          <p:nvPr>
            <p:ph type="title"/>
          </p:nvPr>
        </p:nvSpPr>
        <p:spPr/>
        <p:txBody>
          <a:bodyPr/>
          <a:lstStyle/>
          <a:p>
            <a:r>
              <a:rPr lang="cs-CZ" dirty="0"/>
              <a:t>YOUTH PARTICIPATION ACTIVITIES</a:t>
            </a:r>
          </a:p>
        </p:txBody>
      </p:sp>
      <p:sp>
        <p:nvSpPr>
          <p:cNvPr id="3" name="Zástupný symbol pro obsah 2">
            <a:extLst>
              <a:ext uri="{FF2B5EF4-FFF2-40B4-BE49-F238E27FC236}">
                <a16:creationId xmlns:a16="http://schemas.microsoft.com/office/drawing/2014/main" id="{AA04ED5C-8DCA-4EF9-96F3-0779B5518DB5}"/>
              </a:ext>
            </a:extLst>
          </p:cNvPr>
          <p:cNvSpPr>
            <a:spLocks noGrp="1"/>
          </p:cNvSpPr>
          <p:nvPr>
            <p:ph idx="1"/>
          </p:nvPr>
        </p:nvSpPr>
        <p:spPr/>
        <p:txBody>
          <a:bodyPr/>
          <a:lstStyle/>
          <a:p>
            <a:r>
              <a:rPr lang="cs-CZ" dirty="0"/>
              <a:t>ERASMUS+ </a:t>
            </a:r>
            <a:r>
              <a:rPr lang="cs-CZ" dirty="0" err="1"/>
              <a:t>programme</a:t>
            </a:r>
            <a:endParaRPr lang="cs-CZ" dirty="0"/>
          </a:p>
          <a:p>
            <a:r>
              <a:rPr lang="en-US" dirty="0"/>
              <a:t>Activities outside formal education and training that encourage, foster and facilitate young people’s participation in Europe’s democratic life at local, regional, national and European level</a:t>
            </a:r>
            <a:r>
              <a:rPr lang="cs-CZ" dirty="0"/>
              <a:t>.</a:t>
            </a:r>
          </a:p>
        </p:txBody>
      </p:sp>
    </p:spTree>
    <p:extLst>
      <p:ext uri="{BB962C8B-B14F-4D97-AF65-F5344CB8AC3E}">
        <p14:creationId xmlns:p14="http://schemas.microsoft.com/office/powerpoint/2010/main" val="350390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FD63E2-5BE6-4ED9-9430-C57AC92344C7}"/>
              </a:ext>
            </a:extLst>
          </p:cNvPr>
          <p:cNvSpPr>
            <a:spLocks noGrp="1"/>
          </p:cNvSpPr>
          <p:nvPr>
            <p:ph type="title"/>
          </p:nvPr>
        </p:nvSpPr>
        <p:spPr/>
        <p:txBody>
          <a:bodyPr/>
          <a:lstStyle/>
          <a:p>
            <a:r>
              <a:rPr lang="cs-CZ" dirty="0"/>
              <a:t>OBJECTIVES OF THE ACTION </a:t>
            </a:r>
          </a:p>
        </p:txBody>
      </p:sp>
      <p:sp>
        <p:nvSpPr>
          <p:cNvPr id="3" name="Zástupný symbol pro obsah 2">
            <a:extLst>
              <a:ext uri="{FF2B5EF4-FFF2-40B4-BE49-F238E27FC236}">
                <a16:creationId xmlns:a16="http://schemas.microsoft.com/office/drawing/2014/main" id="{E484B1D5-0A8F-4665-9C30-68D025179E4C}"/>
              </a:ext>
            </a:extLst>
          </p:cNvPr>
          <p:cNvSpPr>
            <a:spLocks noGrp="1"/>
          </p:cNvSpPr>
          <p:nvPr>
            <p:ph idx="1"/>
          </p:nvPr>
        </p:nvSpPr>
        <p:spPr/>
        <p:txBody>
          <a:bodyPr/>
          <a:lstStyle/>
          <a:p>
            <a:r>
              <a:rPr lang="en-US" dirty="0"/>
              <a:t>Erasmus+ supports youth-driven local, national and transnational participation projects run by informal groups of young people and/or youth organizations encouraging youth participation in Europe's democratic life and following one or more of the following objectives</a:t>
            </a:r>
            <a:r>
              <a:rPr lang="cs-CZ" dirty="0"/>
              <a:t>:</a:t>
            </a:r>
          </a:p>
        </p:txBody>
      </p:sp>
    </p:spTree>
    <p:extLst>
      <p:ext uri="{BB962C8B-B14F-4D97-AF65-F5344CB8AC3E}">
        <p14:creationId xmlns:p14="http://schemas.microsoft.com/office/powerpoint/2010/main" val="135842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779663-0278-466A-9FEE-190A2B5618A7}"/>
              </a:ext>
            </a:extLst>
          </p:cNvPr>
          <p:cNvSpPr>
            <a:spLocks noGrp="1"/>
          </p:cNvSpPr>
          <p:nvPr>
            <p:ph type="title"/>
          </p:nvPr>
        </p:nvSpPr>
        <p:spPr/>
        <p:txBody>
          <a:bodyPr/>
          <a:lstStyle/>
          <a:p>
            <a:r>
              <a:rPr lang="cs-CZ" dirty="0"/>
              <a:t>O</a:t>
            </a:r>
            <a:r>
              <a:rPr lang="en-US" dirty="0" err="1"/>
              <a:t>bjectives</a:t>
            </a:r>
            <a:endParaRPr lang="cs-CZ" dirty="0"/>
          </a:p>
        </p:txBody>
      </p:sp>
      <p:sp>
        <p:nvSpPr>
          <p:cNvPr id="3" name="Zástupný symbol pro obsah 2">
            <a:extLst>
              <a:ext uri="{FF2B5EF4-FFF2-40B4-BE49-F238E27FC236}">
                <a16:creationId xmlns:a16="http://schemas.microsoft.com/office/drawing/2014/main" id="{22DD0C2D-2C10-4BC0-8E4B-52357DE225A1}"/>
              </a:ext>
            </a:extLst>
          </p:cNvPr>
          <p:cNvSpPr>
            <a:spLocks noGrp="1"/>
          </p:cNvSpPr>
          <p:nvPr>
            <p:ph idx="1"/>
          </p:nvPr>
        </p:nvSpPr>
        <p:spPr/>
        <p:txBody>
          <a:bodyPr>
            <a:normAutofit fontScale="92500"/>
          </a:bodyPr>
          <a:lstStyle/>
          <a:p>
            <a:r>
              <a:rPr lang="en-US" dirty="0"/>
              <a:t>provide young people with opportunities to engage and learn to participate in civic society</a:t>
            </a:r>
            <a:endParaRPr lang="cs-CZ" dirty="0"/>
          </a:p>
          <a:p>
            <a:r>
              <a:rPr lang="en-US" dirty="0"/>
              <a:t>raise young people's awareness about European common values and fundamental rights and contribute to the European integration process, including through contribution to the achievement of one or more of the EU Youth Goals</a:t>
            </a:r>
            <a:endParaRPr lang="cs-CZ" dirty="0"/>
          </a:p>
          <a:p>
            <a:r>
              <a:rPr lang="en-US" dirty="0"/>
              <a:t>develop young people’s digital competences and media literacy</a:t>
            </a:r>
            <a:endParaRPr lang="cs-CZ" dirty="0"/>
          </a:p>
          <a:p>
            <a:r>
              <a:rPr lang="en-US" dirty="0"/>
              <a:t>bring together young people and decision makers at local, regional, national and transnational level and/or contribute to the EU Youth Dialogue.</a:t>
            </a:r>
            <a:endParaRPr lang="cs-CZ" dirty="0"/>
          </a:p>
          <a:p>
            <a:endParaRPr lang="cs-CZ" dirty="0"/>
          </a:p>
        </p:txBody>
      </p:sp>
    </p:spTree>
    <p:extLst>
      <p:ext uri="{BB962C8B-B14F-4D97-AF65-F5344CB8AC3E}">
        <p14:creationId xmlns:p14="http://schemas.microsoft.com/office/powerpoint/2010/main" val="428575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8F1FF-961E-4E2E-BCF0-E5587E95B80A}"/>
              </a:ext>
            </a:extLst>
          </p:cNvPr>
          <p:cNvSpPr>
            <a:spLocks noGrp="1"/>
          </p:cNvSpPr>
          <p:nvPr>
            <p:ph type="title"/>
          </p:nvPr>
        </p:nvSpPr>
        <p:spPr/>
        <p:txBody>
          <a:bodyPr/>
          <a:lstStyle/>
          <a:p>
            <a:r>
              <a:rPr lang="cs-CZ" dirty="0"/>
              <a:t>DESCRIPTION OF THE ACTIVITIES</a:t>
            </a:r>
          </a:p>
        </p:txBody>
      </p:sp>
      <p:sp>
        <p:nvSpPr>
          <p:cNvPr id="3" name="Zástupný symbol pro obsah 2">
            <a:extLst>
              <a:ext uri="{FF2B5EF4-FFF2-40B4-BE49-F238E27FC236}">
                <a16:creationId xmlns:a16="http://schemas.microsoft.com/office/drawing/2014/main" id="{EA7E0B79-E2A3-4536-82AC-C64F91828864}"/>
              </a:ext>
            </a:extLst>
          </p:cNvPr>
          <p:cNvSpPr>
            <a:spLocks noGrp="1"/>
          </p:cNvSpPr>
          <p:nvPr>
            <p:ph idx="1"/>
          </p:nvPr>
        </p:nvSpPr>
        <p:spPr/>
        <p:txBody>
          <a:bodyPr/>
          <a:lstStyle/>
          <a:p>
            <a:r>
              <a:rPr lang="en-US" dirty="0"/>
              <a:t>Youth participation activities are non-formal learning activities revolving around active participation of young people. Such activities aim to enable young people to experience exchanges, cooperation, cultural and civic action.</a:t>
            </a:r>
            <a:endParaRPr lang="cs-CZ" dirty="0"/>
          </a:p>
          <a:p>
            <a:r>
              <a:rPr lang="en-US" dirty="0"/>
              <a:t>Supported activities should help the participants strengthen their personal, social, citizenship and digital competences and become active European citizens.</a:t>
            </a:r>
            <a:endParaRPr lang="cs-CZ" dirty="0"/>
          </a:p>
        </p:txBody>
      </p:sp>
    </p:spTree>
    <p:extLst>
      <p:ext uri="{BB962C8B-B14F-4D97-AF65-F5344CB8AC3E}">
        <p14:creationId xmlns:p14="http://schemas.microsoft.com/office/powerpoint/2010/main" val="84580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8A7A4-CBBC-4459-9143-E35577822CB2}"/>
              </a:ext>
            </a:extLst>
          </p:cNvPr>
          <p:cNvSpPr>
            <a:spLocks noGrp="1"/>
          </p:cNvSpPr>
          <p:nvPr>
            <p:ph type="title"/>
          </p:nvPr>
        </p:nvSpPr>
        <p:spPr/>
        <p:txBody>
          <a:bodyPr>
            <a:normAutofit fontScale="90000"/>
          </a:bodyPr>
          <a:lstStyle/>
          <a:p>
            <a:r>
              <a:rPr lang="en-US" dirty="0"/>
              <a:t>Some examples of activities that could be implemented within a project are:</a:t>
            </a:r>
            <a:endParaRPr lang="cs-CZ" dirty="0"/>
          </a:p>
        </p:txBody>
      </p:sp>
      <p:sp>
        <p:nvSpPr>
          <p:cNvPr id="3" name="Zástupný symbol pro obsah 2">
            <a:extLst>
              <a:ext uri="{FF2B5EF4-FFF2-40B4-BE49-F238E27FC236}">
                <a16:creationId xmlns:a16="http://schemas.microsoft.com/office/drawing/2014/main" id="{78FC4DAE-86AC-48CB-9A27-E1D4C97FBCF8}"/>
              </a:ext>
            </a:extLst>
          </p:cNvPr>
          <p:cNvSpPr>
            <a:spLocks noGrp="1"/>
          </p:cNvSpPr>
          <p:nvPr>
            <p:ph idx="1"/>
          </p:nvPr>
        </p:nvSpPr>
        <p:spPr/>
        <p:txBody>
          <a:bodyPr/>
          <a:lstStyle/>
          <a:p>
            <a:r>
              <a:rPr lang="en-US" dirty="0"/>
              <a:t>face-to-face or online workshops and/or meetings, seminars or other events/processes at local, regional, national or transnational level offering space for information, debate and active participation of young people on issues relevant to their daily lives as active European citizens, ideally including</a:t>
            </a:r>
            <a:endParaRPr lang="cs-CZ" dirty="0"/>
          </a:p>
          <a:p>
            <a:r>
              <a:rPr lang="en-US" dirty="0"/>
              <a:t>consultations of young people identifying topics/issues of specific relevance to them</a:t>
            </a:r>
            <a:r>
              <a:rPr lang="cs-CZ" dirty="0"/>
              <a:t> </a:t>
            </a:r>
            <a:r>
              <a:rPr lang="en-US" dirty="0"/>
              <a:t>and identifying their needs related to participation in addressing such topics/issues; </a:t>
            </a:r>
            <a:endParaRPr lang="cs-CZ" dirty="0"/>
          </a:p>
        </p:txBody>
      </p:sp>
    </p:spTree>
    <p:extLst>
      <p:ext uri="{BB962C8B-B14F-4D97-AF65-F5344CB8AC3E}">
        <p14:creationId xmlns:p14="http://schemas.microsoft.com/office/powerpoint/2010/main" val="299496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470CB-7D1C-48FA-8109-1567C068866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E35CCD4-6E92-46C0-9E05-23DCF15DE291}"/>
              </a:ext>
            </a:extLst>
          </p:cNvPr>
          <p:cNvSpPr>
            <a:spLocks noGrp="1"/>
          </p:cNvSpPr>
          <p:nvPr>
            <p:ph idx="1"/>
          </p:nvPr>
        </p:nvSpPr>
        <p:spPr/>
        <p:txBody>
          <a:bodyPr/>
          <a:lstStyle/>
          <a:p>
            <a:r>
              <a:rPr lang="en-US" dirty="0"/>
              <a:t>awareness-raising campaigns revolving around participation of young people in democratic life, including information and/or cultural events linked to specific societal challenges relevant to young people;</a:t>
            </a:r>
            <a:endParaRPr lang="cs-CZ" dirty="0"/>
          </a:p>
          <a:p>
            <a:r>
              <a:rPr lang="en-US" dirty="0"/>
              <a:t>facilitation of access to open, safe and accessible virtual and/or physical spaces for young people, offering effective opportunities for learning to participate in democratic life and processes</a:t>
            </a:r>
            <a:endParaRPr lang="cs-CZ" dirty="0"/>
          </a:p>
          <a:p>
            <a:r>
              <a:rPr lang="en-US" dirty="0"/>
              <a:t>simulations of the functioning of democratic institutions and the roles of decision-makers within such institutions.</a:t>
            </a:r>
            <a:endParaRPr lang="cs-CZ" dirty="0"/>
          </a:p>
        </p:txBody>
      </p:sp>
    </p:spTree>
    <p:extLst>
      <p:ext uri="{BB962C8B-B14F-4D97-AF65-F5344CB8AC3E}">
        <p14:creationId xmlns:p14="http://schemas.microsoft.com/office/powerpoint/2010/main" val="293453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5F19A-7D7B-4159-85B3-7776E9F4BC2C}"/>
              </a:ext>
            </a:extLst>
          </p:cNvPr>
          <p:cNvSpPr>
            <a:spLocks noGrp="1"/>
          </p:cNvSpPr>
          <p:nvPr>
            <p:ph type="title"/>
          </p:nvPr>
        </p:nvSpPr>
        <p:spPr/>
        <p:txBody>
          <a:bodyPr/>
          <a:lstStyle/>
          <a:p>
            <a:r>
              <a:rPr lang="en-US" dirty="0"/>
              <a:t>A project consists of four stages:</a:t>
            </a:r>
            <a:endParaRPr lang="cs-CZ" dirty="0"/>
          </a:p>
        </p:txBody>
      </p:sp>
      <p:sp>
        <p:nvSpPr>
          <p:cNvPr id="3" name="Zástupný symbol pro obsah 2">
            <a:extLst>
              <a:ext uri="{FF2B5EF4-FFF2-40B4-BE49-F238E27FC236}">
                <a16:creationId xmlns:a16="http://schemas.microsoft.com/office/drawing/2014/main" id="{80AC3798-4B5A-421D-B354-271FF06ECA09}"/>
              </a:ext>
            </a:extLst>
          </p:cNvPr>
          <p:cNvSpPr>
            <a:spLocks noGrp="1"/>
          </p:cNvSpPr>
          <p:nvPr>
            <p:ph idx="1"/>
          </p:nvPr>
        </p:nvSpPr>
        <p:spPr>
          <a:xfrm>
            <a:off x="1461655" y="2556932"/>
            <a:ext cx="9601196" cy="3318936"/>
          </a:xfrm>
        </p:spPr>
        <p:txBody>
          <a:bodyPr/>
          <a:lstStyle/>
          <a:p>
            <a:endParaRPr lang="cs-CZ" dirty="0"/>
          </a:p>
          <a:p>
            <a:endParaRPr lang="cs-CZ" dirty="0"/>
          </a:p>
          <a:p>
            <a:endParaRPr lang="cs-CZ" dirty="0"/>
          </a:p>
          <a:p>
            <a:endParaRPr lang="cs-CZ" dirty="0"/>
          </a:p>
          <a:p>
            <a:endParaRPr lang="cs-CZ" sz="2000" dirty="0"/>
          </a:p>
          <a:p>
            <a:r>
              <a:rPr lang="en-US" sz="2000" dirty="0"/>
              <a:t>Participating organizations and young people involved in the activities should take an active role in all those stages enhancing thus their learning experience</a:t>
            </a:r>
            <a:r>
              <a:rPr lang="cs-CZ" sz="2000" dirty="0"/>
              <a:t>.</a:t>
            </a:r>
          </a:p>
        </p:txBody>
      </p:sp>
      <p:graphicFrame>
        <p:nvGraphicFramePr>
          <p:cNvPr id="4" name="Diagram 3">
            <a:extLst>
              <a:ext uri="{FF2B5EF4-FFF2-40B4-BE49-F238E27FC236}">
                <a16:creationId xmlns:a16="http://schemas.microsoft.com/office/drawing/2014/main" id="{E528FE66-237E-493A-ADC4-032626FB031D}"/>
              </a:ext>
            </a:extLst>
          </p:cNvPr>
          <p:cNvGraphicFramePr/>
          <p:nvPr>
            <p:extLst>
              <p:ext uri="{D42A27DB-BD31-4B8C-83A1-F6EECF244321}">
                <p14:modId xmlns:p14="http://schemas.microsoft.com/office/powerpoint/2010/main" val="1762659455"/>
              </p:ext>
            </p:extLst>
          </p:nvPr>
        </p:nvGraphicFramePr>
        <p:xfrm>
          <a:off x="2780145" y="2556932"/>
          <a:ext cx="4064001" cy="2466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23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83080-CAEC-4583-B8C2-30A792DE58B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D1E7FA8-FBBB-4712-8A17-B9EA1CD6D7B6}"/>
              </a:ext>
            </a:extLst>
          </p:cNvPr>
          <p:cNvSpPr>
            <a:spLocks noGrp="1"/>
          </p:cNvSpPr>
          <p:nvPr>
            <p:ph idx="1"/>
          </p:nvPr>
        </p:nvSpPr>
        <p:spPr/>
        <p:txBody>
          <a:bodyPr>
            <a:normAutofit fontScale="92500" lnSpcReduction="10000"/>
          </a:bodyPr>
          <a:lstStyle/>
          <a:p>
            <a:r>
              <a:rPr lang="en-US" dirty="0"/>
              <a:t>Planning (define the needs, objectives, learning outcomes, activity formats, development of work </a:t>
            </a:r>
            <a:r>
              <a:rPr lang="en-US" dirty="0" err="1"/>
              <a:t>programme</a:t>
            </a:r>
            <a:r>
              <a:rPr lang="en-US" dirty="0"/>
              <a:t>, schedule of activities etc.)</a:t>
            </a:r>
            <a:endParaRPr lang="cs-CZ" dirty="0"/>
          </a:p>
          <a:p>
            <a:r>
              <a:rPr lang="en-US" dirty="0"/>
              <a:t>Preparation (practical arrangements, set up of agreements with partners, confirmation of the target group(s) of envisaged activities, linguistic/intercultural/learning- and task-related preparation of participants etc.);</a:t>
            </a:r>
            <a:r>
              <a:rPr lang="cs-CZ" dirty="0"/>
              <a:t> </a:t>
            </a:r>
          </a:p>
          <a:p>
            <a:r>
              <a:rPr lang="cs-CZ" dirty="0" err="1"/>
              <a:t>Implementation</a:t>
            </a:r>
            <a:r>
              <a:rPr lang="cs-CZ" dirty="0"/>
              <a:t> </a:t>
            </a:r>
            <a:r>
              <a:rPr lang="cs-CZ" dirty="0" err="1"/>
              <a:t>of</a:t>
            </a:r>
            <a:r>
              <a:rPr lang="cs-CZ" dirty="0"/>
              <a:t> </a:t>
            </a:r>
            <a:r>
              <a:rPr lang="cs-CZ" dirty="0" err="1"/>
              <a:t>activities</a:t>
            </a:r>
            <a:endParaRPr lang="cs-CZ" dirty="0"/>
          </a:p>
          <a:p>
            <a:r>
              <a:rPr lang="en-US" dirty="0"/>
              <a:t>Follow-up (evaluation of the activities, identification and documentation of the learning outcomes of participants, as well as dissemination and use of the project's outcomes). </a:t>
            </a:r>
            <a:endParaRPr lang="cs-CZ" dirty="0"/>
          </a:p>
        </p:txBody>
      </p:sp>
    </p:spTree>
    <p:extLst>
      <p:ext uri="{BB962C8B-B14F-4D97-AF65-F5344CB8AC3E}">
        <p14:creationId xmlns:p14="http://schemas.microsoft.com/office/powerpoint/2010/main" val="2207065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835</Words>
  <Application>Microsoft Office PowerPoint</Application>
  <PresentationFormat>Širokoúhlá obrazovka</PresentationFormat>
  <Paragraphs>60</Paragraphs>
  <Slides>19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19</vt:i4>
      </vt:variant>
    </vt:vector>
  </HeadingPairs>
  <TitlesOfParts>
    <vt:vector size="22" baseType="lpstr">
      <vt:lpstr>Arial</vt:lpstr>
      <vt:lpstr>Garamond</vt:lpstr>
      <vt:lpstr>Organika</vt:lpstr>
      <vt:lpstr>YOUTH PARTICIPATION ACTIVITIES</vt:lpstr>
      <vt:lpstr>YOUTH PARTICIPATION ACTIVITIES</vt:lpstr>
      <vt:lpstr>OBJECTIVES OF THE ACTION </vt:lpstr>
      <vt:lpstr>Objectives</vt:lpstr>
      <vt:lpstr>DESCRIPTION OF THE ACTIVITIES</vt:lpstr>
      <vt:lpstr>Some examples of activities that could be implemented within a project are:</vt:lpstr>
      <vt:lpstr>Prezentace aplikace PowerPoint</vt:lpstr>
      <vt:lpstr>A project consists of four stages:</vt:lpstr>
      <vt:lpstr>Prezentace aplikace PowerPoint</vt:lpstr>
      <vt:lpstr>CRITERIA USED TO ASSESS THIS PROJECT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Special call for Ukraine</vt:lpstr>
      <vt:lpstr>Your idea for project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PARTICIPATION ACTIVITIES</dc:title>
  <dc:creator>Zuzana Palová</dc:creator>
  <cp:lastModifiedBy>Zuzana Palová</cp:lastModifiedBy>
  <cp:revision>4</cp:revision>
  <dcterms:created xsi:type="dcterms:W3CDTF">2022-04-25T05:53:58Z</dcterms:created>
  <dcterms:modified xsi:type="dcterms:W3CDTF">2022-04-25T06:37:56Z</dcterms:modified>
</cp:coreProperties>
</file>