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9" r:id="rId3"/>
    <p:sldId id="258" r:id="rId4"/>
    <p:sldId id="283" r:id="rId5"/>
    <p:sldId id="288" r:id="rId6"/>
    <p:sldId id="299" r:id="rId7"/>
    <p:sldId id="300" r:id="rId8"/>
    <p:sldId id="301" r:id="rId9"/>
    <p:sldId id="289" r:id="rId10"/>
    <p:sldId id="302" r:id="rId11"/>
    <p:sldId id="290" r:id="rId12"/>
    <p:sldId id="291" r:id="rId13"/>
    <p:sldId id="303" r:id="rId14"/>
    <p:sldId id="304" r:id="rId15"/>
    <p:sldId id="292" r:id="rId16"/>
    <p:sldId id="305" r:id="rId17"/>
    <p:sldId id="293" r:id="rId18"/>
    <p:sldId id="306" r:id="rId19"/>
    <p:sldId id="307" r:id="rId20"/>
    <p:sldId id="294" r:id="rId21"/>
    <p:sldId id="308" r:id="rId22"/>
    <p:sldId id="281" r:id="rId23"/>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58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12.3.2019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12.3.2019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PORADENSTVÍ V SOCIÁLNÍCH SLUŽBÁCH</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 Mgr. Dagmar Svobodová,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88832" cy="4536504"/>
          </a:xfrm>
        </p:spPr>
        <p:txBody>
          <a:bodyPr/>
          <a:lstStyle/>
          <a:p>
            <a:r>
              <a:rPr lang="cs-CZ" dirty="0" smtClean="0"/>
              <a:t/>
            </a:r>
            <a:br>
              <a:rPr lang="cs-CZ" dirty="0" smtClean="0"/>
            </a:br>
            <a:r>
              <a:rPr lang="cs-CZ" dirty="0"/>
              <a:t/>
            </a:r>
            <a:br>
              <a:rPr lang="cs-CZ" dirty="0"/>
            </a:br>
            <a:r>
              <a:rPr lang="cs-CZ" dirty="0" smtClean="0"/>
              <a:t/>
            </a:r>
            <a:br>
              <a:rPr lang="cs-CZ" dirty="0" smtClean="0"/>
            </a:br>
            <a:r>
              <a:rPr lang="cs-CZ" dirty="0"/>
              <a:t/>
            </a:r>
            <a:br>
              <a:rPr lang="cs-CZ" dirty="0"/>
            </a:br>
            <a:r>
              <a:rPr lang="cs-CZ" dirty="0" smtClean="0"/>
              <a:t>Važme </a:t>
            </a:r>
            <a:r>
              <a:rPr lang="cs-CZ" dirty="0"/>
              <a:t>s proto, čím jsme dnes, neodsuzujme, čím jsme byli včera a nevylučujme, čím se můžeme stát zítra. Samostatná rozhodnutí nemusí být vždycky druhými schvalovaná, zejména jsou-li ovlivněna osobní pravdou.</a:t>
            </a:r>
          </a:p>
        </p:txBody>
      </p:sp>
    </p:spTree>
    <p:extLst>
      <p:ext uri="{BB962C8B-B14F-4D97-AF65-F5344CB8AC3E}">
        <p14:creationId xmlns:p14="http://schemas.microsoft.com/office/powerpoint/2010/main" val="741991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4536504"/>
          </a:xfrm>
        </p:spPr>
        <p:txBody>
          <a:bodyPr/>
          <a:lstStyle/>
          <a:p>
            <a:r>
              <a:rPr lang="cs-CZ" b="1" dirty="0">
                <a:solidFill>
                  <a:srgbClr val="002060"/>
                </a:solidFill>
              </a:rPr>
              <a:t>Nadání je vrozené! </a:t>
            </a:r>
            <a:r>
              <a:rPr lang="cs-CZ" b="1" dirty="0" smtClean="0">
                <a:solidFill>
                  <a:srgbClr val="002060"/>
                </a:solidFill>
              </a:rPr>
              <a:t/>
            </a:r>
            <a:br>
              <a:rPr lang="cs-CZ" b="1" dirty="0" smtClean="0">
                <a:solidFill>
                  <a:srgbClr val="002060"/>
                </a:solidFill>
              </a:rPr>
            </a:br>
            <a:r>
              <a:rPr lang="cs-CZ" dirty="0"/>
              <a:t/>
            </a:r>
            <a:br>
              <a:rPr lang="cs-CZ" dirty="0"/>
            </a:br>
            <a:r>
              <a:rPr lang="cs-CZ" dirty="0" smtClean="0"/>
              <a:t>Proud </a:t>
            </a:r>
            <a:r>
              <a:rPr lang="cs-CZ" dirty="0"/>
              <a:t>života však uvádí člověka do stále nových situací, jejichž účelem je otevřít další oblasti talentů. Užitečné je realizovat se jedinečným osobitým způsobem. </a:t>
            </a:r>
            <a:r>
              <a:rPr lang="cs-CZ" dirty="0" smtClean="0"/>
              <a:t/>
            </a:r>
            <a:br>
              <a:rPr lang="cs-CZ" dirty="0" smtClean="0"/>
            </a:br>
            <a:r>
              <a:rPr lang="cs-CZ" dirty="0"/>
              <a:t/>
            </a:r>
            <a:br>
              <a:rPr lang="cs-CZ" dirty="0"/>
            </a:br>
            <a:r>
              <a:rPr lang="cs-CZ" dirty="0" smtClean="0"/>
              <a:t>Nenechat </a:t>
            </a:r>
            <a:r>
              <a:rPr lang="cs-CZ" dirty="0"/>
              <a:t>se ovlivňovat lidmi, kteří se pokoušejí osobní ctižádost podkopávat. Více naopak spolupracovat s lidmi, kteří podporují smysluplnost činností, které vykonáváme, a rozvíjejí pocit naší významnosti. </a:t>
            </a:r>
          </a:p>
        </p:txBody>
      </p:sp>
    </p:spTree>
    <p:extLst>
      <p:ext uri="{BB962C8B-B14F-4D97-AF65-F5344CB8AC3E}">
        <p14:creationId xmlns:p14="http://schemas.microsoft.com/office/powerpoint/2010/main" val="2611244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88832" cy="4536504"/>
          </a:xfrm>
        </p:spPr>
        <p:txBody>
          <a:bodyPr/>
          <a:lstStyle/>
          <a:p>
            <a:r>
              <a:rPr lang="cs-CZ" b="1" dirty="0">
                <a:solidFill>
                  <a:srgbClr val="002060"/>
                </a:solidFill>
              </a:rPr>
              <a:t>Dluhy</a:t>
            </a:r>
            <a:r>
              <a:rPr lang="cs-CZ" b="1" dirty="0"/>
              <a:t> </a:t>
            </a:r>
            <a:r>
              <a:rPr lang="cs-CZ" b="1" dirty="0">
                <a:solidFill>
                  <a:srgbClr val="002060"/>
                </a:solidFill>
              </a:rPr>
              <a:t>jsou závazky, které znamenají povinnosti. </a:t>
            </a:r>
            <a:r>
              <a:rPr lang="cs-CZ" b="1" dirty="0" smtClean="0">
                <a:solidFill>
                  <a:srgbClr val="002060"/>
                </a:solidFill>
              </a:rPr>
              <a:t/>
            </a:r>
            <a:br>
              <a:rPr lang="cs-CZ" b="1" dirty="0" smtClean="0">
                <a:solidFill>
                  <a:srgbClr val="002060"/>
                </a:solidFill>
              </a:rPr>
            </a:br>
            <a:r>
              <a:rPr lang="cs-CZ" dirty="0"/>
              <a:t/>
            </a:r>
            <a:br>
              <a:rPr lang="cs-CZ" dirty="0"/>
            </a:br>
            <a:r>
              <a:rPr lang="cs-CZ" dirty="0" smtClean="0"/>
              <a:t>Závazek </a:t>
            </a:r>
            <a:r>
              <a:rPr lang="cs-CZ" dirty="0"/>
              <a:t>plní pro obě strany, jak pro dlužníka, tak pro věřitele. </a:t>
            </a:r>
            <a:r>
              <a:rPr lang="cs-CZ" dirty="0" smtClean="0"/>
              <a:t/>
            </a:r>
            <a:br>
              <a:rPr lang="cs-CZ" dirty="0" smtClean="0"/>
            </a:br>
            <a:r>
              <a:rPr lang="cs-CZ" dirty="0"/>
              <a:t/>
            </a:r>
            <a:br>
              <a:rPr lang="cs-CZ" dirty="0"/>
            </a:br>
            <a:r>
              <a:rPr lang="cs-CZ" dirty="0" smtClean="0"/>
              <a:t>Dluhy </a:t>
            </a:r>
            <a:r>
              <a:rPr lang="cs-CZ" dirty="0"/>
              <a:t>vznikají z důvodů nepřiměřených přání, po jejichž naplnění lidé dychtí</a:t>
            </a:r>
            <a:r>
              <a:rPr lang="cs-CZ" dirty="0" smtClean="0"/>
              <a:t>.</a:t>
            </a:r>
            <a:endParaRPr lang="cs-CZ" dirty="0"/>
          </a:p>
        </p:txBody>
      </p:sp>
    </p:spTree>
    <p:extLst>
      <p:ext uri="{BB962C8B-B14F-4D97-AF65-F5344CB8AC3E}">
        <p14:creationId xmlns:p14="http://schemas.microsoft.com/office/powerpoint/2010/main" val="750067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2060"/>
                </a:solidFill>
              </a:rPr>
              <a:t>Přístupy k řešení dluhů</a:t>
            </a:r>
            <a:endParaRPr lang="cs-CZ" b="1" dirty="0">
              <a:solidFill>
                <a:srgbClr val="002060"/>
              </a:solidFill>
            </a:endParaRPr>
          </a:p>
        </p:txBody>
      </p:sp>
      <p:sp>
        <p:nvSpPr>
          <p:cNvPr id="4" name="Obdélník 3"/>
          <p:cNvSpPr/>
          <p:nvPr/>
        </p:nvSpPr>
        <p:spPr>
          <a:xfrm>
            <a:off x="323528" y="1833086"/>
            <a:ext cx="8136904" cy="1200329"/>
          </a:xfrm>
          <a:prstGeom prst="rect">
            <a:avLst/>
          </a:prstGeom>
        </p:spPr>
        <p:txBody>
          <a:bodyPr wrap="square">
            <a:spAutoFit/>
          </a:bodyPr>
          <a:lstStyle/>
          <a:p>
            <a:r>
              <a:rPr lang="cs-CZ" sz="2400" i="1" dirty="0"/>
              <a:t>Lidé s mentalitou hojnosti</a:t>
            </a:r>
            <a:r>
              <a:rPr lang="cs-CZ" sz="2400" dirty="0"/>
              <a:t> si luxus kupují až z aktiv.</a:t>
            </a:r>
          </a:p>
          <a:p>
            <a:endParaRPr lang="cs-CZ" sz="2400" dirty="0"/>
          </a:p>
          <a:p>
            <a:r>
              <a:rPr lang="cs-CZ" sz="2400" i="1" dirty="0"/>
              <a:t>Lidé s mentalitou chudoby </a:t>
            </a:r>
            <a:r>
              <a:rPr lang="cs-CZ" sz="2400" dirty="0"/>
              <a:t>si luxus kupují jako první, na dluh.</a:t>
            </a:r>
          </a:p>
        </p:txBody>
      </p:sp>
    </p:spTree>
    <p:extLst>
      <p:ext uri="{BB962C8B-B14F-4D97-AF65-F5344CB8AC3E}">
        <p14:creationId xmlns:p14="http://schemas.microsoft.com/office/powerpoint/2010/main" val="147113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2060"/>
                </a:solidFill>
              </a:rPr>
              <a:t>DLUŽÍŠ!</a:t>
            </a:r>
            <a:endParaRPr lang="cs-CZ" b="1" dirty="0">
              <a:solidFill>
                <a:srgbClr val="002060"/>
              </a:solidFill>
            </a:endParaRPr>
          </a:p>
        </p:txBody>
      </p:sp>
      <p:sp>
        <p:nvSpPr>
          <p:cNvPr id="3" name="Obdélník 2"/>
          <p:cNvSpPr/>
          <p:nvPr/>
        </p:nvSpPr>
        <p:spPr>
          <a:xfrm>
            <a:off x="179512" y="1059582"/>
            <a:ext cx="7920880" cy="1569660"/>
          </a:xfrm>
          <a:prstGeom prst="rect">
            <a:avLst/>
          </a:prstGeom>
        </p:spPr>
        <p:txBody>
          <a:bodyPr wrap="square">
            <a:spAutoFit/>
          </a:bodyPr>
          <a:lstStyle/>
          <a:p>
            <a:r>
              <a:rPr lang="cs-CZ" sz="2400" dirty="0"/>
              <a:t>Půjčovat si je vždy snadnější než vra­cet. </a:t>
            </a:r>
            <a:endParaRPr lang="cs-CZ" sz="2400" dirty="0" smtClean="0"/>
          </a:p>
          <a:p>
            <a:endParaRPr lang="cs-CZ" sz="2400" dirty="0"/>
          </a:p>
          <a:p>
            <a:r>
              <a:rPr lang="cs-CZ" sz="2400" dirty="0" smtClean="0"/>
              <a:t>Slovo </a:t>
            </a:r>
            <a:r>
              <a:rPr lang="cs-CZ" sz="2400" i="1" dirty="0"/>
              <a:t>dlužíš</a:t>
            </a:r>
            <a:r>
              <a:rPr lang="cs-CZ" sz="2400" dirty="0"/>
              <a:t>, činí člověka nesvobodným a jeho život začíná řídit někdo </a:t>
            </a:r>
            <a:r>
              <a:rPr lang="cs-CZ" sz="2400" dirty="0" smtClean="0"/>
              <a:t>jiný.</a:t>
            </a:r>
            <a:endParaRPr lang="cs-CZ" sz="2400" dirty="0"/>
          </a:p>
        </p:txBody>
      </p:sp>
    </p:spTree>
    <p:extLst>
      <p:ext uri="{BB962C8B-B14F-4D97-AF65-F5344CB8AC3E}">
        <p14:creationId xmlns:p14="http://schemas.microsoft.com/office/powerpoint/2010/main" val="1171542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88832" cy="4536504"/>
          </a:xfrm>
        </p:spPr>
        <p:txBody>
          <a:bodyPr/>
          <a:lstStyle/>
          <a:p>
            <a:r>
              <a:rPr lang="cs-CZ" b="1" dirty="0" smtClean="0">
                <a:solidFill>
                  <a:srgbClr val="002060"/>
                </a:solidFill>
              </a:rPr>
              <a:t>Ekonomická </a:t>
            </a:r>
            <a:r>
              <a:rPr lang="cs-CZ" b="1" dirty="0">
                <a:solidFill>
                  <a:srgbClr val="002060"/>
                </a:solidFill>
              </a:rPr>
              <a:t>vzácnost (</a:t>
            </a:r>
            <a:r>
              <a:rPr lang="cs-CZ" b="1" dirty="0" err="1">
                <a:solidFill>
                  <a:srgbClr val="002060"/>
                </a:solidFill>
              </a:rPr>
              <a:t>scarcity</a:t>
            </a:r>
            <a:r>
              <a:rPr lang="cs-CZ" b="1" dirty="0">
                <a:solidFill>
                  <a:srgbClr val="002060"/>
                </a:solidFill>
              </a:rPr>
              <a:t>) </a:t>
            </a:r>
            <a:r>
              <a:rPr lang="cs-CZ" b="1" dirty="0" smtClean="0">
                <a:solidFill>
                  <a:srgbClr val="002060"/>
                </a:solidFill>
              </a:rPr>
              <a:t/>
            </a:r>
            <a:br>
              <a:rPr lang="cs-CZ" b="1" dirty="0" smtClean="0">
                <a:solidFill>
                  <a:srgbClr val="002060"/>
                </a:solidFill>
              </a:rPr>
            </a:br>
            <a:r>
              <a:rPr lang="cs-CZ" dirty="0"/>
              <a:t/>
            </a:r>
            <a:br>
              <a:rPr lang="cs-CZ" dirty="0"/>
            </a:br>
            <a:r>
              <a:rPr lang="cs-CZ" dirty="0" smtClean="0"/>
              <a:t>Ekonomické statky, </a:t>
            </a:r>
            <a:r>
              <a:rPr lang="cs-CZ" dirty="0"/>
              <a:t>které jsou na rozdíl od volných statků pro spotřebitele ekonomicky málo dostupné. </a:t>
            </a:r>
            <a:r>
              <a:rPr lang="cs-CZ" dirty="0" smtClean="0"/>
              <a:t/>
            </a:r>
            <a:br>
              <a:rPr lang="cs-CZ" dirty="0" smtClean="0"/>
            </a:br>
            <a:r>
              <a:rPr lang="cs-CZ" dirty="0"/>
              <a:t/>
            </a:r>
            <a:br>
              <a:rPr lang="cs-CZ" dirty="0"/>
            </a:br>
            <a:r>
              <a:rPr lang="cs-CZ" dirty="0" smtClean="0"/>
              <a:t>Vzácné </a:t>
            </a:r>
            <a:r>
              <a:rPr lang="cs-CZ" dirty="0"/>
              <a:t>statky splňují dvě základní </a:t>
            </a:r>
            <a:r>
              <a:rPr lang="cs-CZ" dirty="0" smtClean="0"/>
              <a:t>vlastnosti:</a:t>
            </a:r>
            <a:br>
              <a:rPr lang="cs-CZ" dirty="0" smtClean="0"/>
            </a:br>
            <a:r>
              <a:rPr lang="cs-CZ" dirty="0"/>
              <a:t/>
            </a:r>
            <a:br>
              <a:rPr lang="cs-CZ" dirty="0"/>
            </a:br>
            <a:r>
              <a:rPr lang="cs-CZ" b="1" dirty="0" smtClean="0">
                <a:solidFill>
                  <a:srgbClr val="002060"/>
                </a:solidFill>
              </a:rPr>
              <a:t>užitečnost                                                  omezenost </a:t>
            </a:r>
            <a:br>
              <a:rPr lang="cs-CZ" b="1" dirty="0" smtClean="0">
                <a:solidFill>
                  <a:srgbClr val="002060"/>
                </a:solidFill>
              </a:rPr>
            </a:br>
            <a:r>
              <a:rPr lang="cs-CZ" dirty="0"/>
              <a:t/>
            </a:r>
            <a:br>
              <a:rPr lang="cs-CZ" dirty="0"/>
            </a:br>
            <a:endParaRPr lang="cs-CZ" dirty="0"/>
          </a:p>
        </p:txBody>
      </p:sp>
    </p:spTree>
    <p:extLst>
      <p:ext uri="{BB962C8B-B14F-4D97-AF65-F5344CB8AC3E}">
        <p14:creationId xmlns:p14="http://schemas.microsoft.com/office/powerpoint/2010/main" val="1058572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2060"/>
                </a:solidFill>
              </a:rPr>
              <a:t>Vlastnosti ekonomické vzácnosti</a:t>
            </a:r>
            <a:endParaRPr lang="cs-CZ" b="1" dirty="0">
              <a:solidFill>
                <a:srgbClr val="002060"/>
              </a:solidFill>
            </a:endParaRPr>
          </a:p>
        </p:txBody>
      </p:sp>
      <p:sp>
        <p:nvSpPr>
          <p:cNvPr id="3" name="Obdélník 2"/>
          <p:cNvSpPr/>
          <p:nvPr/>
        </p:nvSpPr>
        <p:spPr>
          <a:xfrm>
            <a:off x="107504" y="1694587"/>
            <a:ext cx="9036496" cy="1938992"/>
          </a:xfrm>
          <a:prstGeom prst="rect">
            <a:avLst/>
          </a:prstGeom>
        </p:spPr>
        <p:txBody>
          <a:bodyPr wrap="square">
            <a:spAutoFit/>
          </a:bodyPr>
          <a:lstStyle/>
          <a:p>
            <a:r>
              <a:rPr lang="cs-CZ" sz="2400" dirty="0"/>
              <a:t>První vlastností je </a:t>
            </a:r>
            <a:r>
              <a:rPr lang="cs-CZ" sz="2400" i="1" dirty="0"/>
              <a:t>užitečnost (utility)</a:t>
            </a:r>
            <a:r>
              <a:rPr lang="cs-CZ" sz="2400" dirty="0"/>
              <a:t>, kdy příslušný statek musí přinášet svému uživateli užitek</a:t>
            </a:r>
            <a:r>
              <a:rPr lang="cs-CZ" sz="2400" b="1" dirty="0"/>
              <a:t>. </a:t>
            </a:r>
            <a:br>
              <a:rPr lang="cs-CZ" sz="2400" b="1" dirty="0"/>
            </a:br>
            <a:r>
              <a:rPr lang="cs-CZ" sz="2400" b="1" dirty="0"/>
              <a:t/>
            </a:r>
            <a:br>
              <a:rPr lang="cs-CZ" sz="2400" b="1" dirty="0"/>
            </a:br>
            <a:r>
              <a:rPr lang="cs-CZ" sz="2400" dirty="0"/>
              <a:t>Druhou vlastností je </a:t>
            </a:r>
            <a:r>
              <a:rPr lang="cs-CZ" sz="2400" i="1" dirty="0"/>
              <a:t>omezenost (rarity</a:t>
            </a:r>
            <a:r>
              <a:rPr lang="cs-CZ" sz="2400" dirty="0"/>
              <a:t>)</a:t>
            </a:r>
            <a:r>
              <a:rPr lang="cs-CZ" sz="2400" b="1" dirty="0"/>
              <a:t>, </a:t>
            </a:r>
            <a:r>
              <a:rPr lang="cs-CZ" sz="2400" dirty="0"/>
              <a:t>kdy příslušný statek není volně dostupný.</a:t>
            </a:r>
          </a:p>
        </p:txBody>
      </p:sp>
    </p:spTree>
    <p:extLst>
      <p:ext uri="{BB962C8B-B14F-4D97-AF65-F5344CB8AC3E}">
        <p14:creationId xmlns:p14="http://schemas.microsoft.com/office/powerpoint/2010/main" val="151857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8532440" cy="4731990"/>
          </a:xfrm>
        </p:spPr>
        <p:txBody>
          <a:bodyPr/>
          <a:lstStyle/>
          <a:p>
            <a:r>
              <a:rPr lang="cs-CZ" b="1" i="1" dirty="0" smtClean="0">
                <a:solidFill>
                  <a:srgbClr val="002060"/>
                </a:solidFill>
              </a:rPr>
              <a:t/>
            </a:r>
            <a:br>
              <a:rPr lang="cs-CZ" b="1" i="1" dirty="0" smtClean="0">
                <a:solidFill>
                  <a:srgbClr val="002060"/>
                </a:solidFill>
              </a:rPr>
            </a:br>
            <a:r>
              <a:rPr lang="cs-CZ" b="1" i="1" dirty="0">
                <a:solidFill>
                  <a:srgbClr val="002060"/>
                </a:solidFill>
              </a:rPr>
              <a:t/>
            </a:r>
            <a:br>
              <a:rPr lang="cs-CZ" b="1" i="1" dirty="0">
                <a:solidFill>
                  <a:srgbClr val="002060"/>
                </a:solidFill>
              </a:rPr>
            </a:br>
            <a:r>
              <a:rPr lang="cs-CZ" b="1" i="1" dirty="0" smtClean="0">
                <a:solidFill>
                  <a:srgbClr val="002060"/>
                </a:solidFill>
              </a:rPr>
              <a:t/>
            </a:r>
            <a:br>
              <a:rPr lang="cs-CZ" b="1" i="1" dirty="0" smtClean="0">
                <a:solidFill>
                  <a:srgbClr val="002060"/>
                </a:solidFill>
              </a:rPr>
            </a:br>
            <a:r>
              <a:rPr lang="cs-CZ" b="1" i="1" dirty="0" smtClean="0">
                <a:solidFill>
                  <a:srgbClr val="002060"/>
                </a:solidFill>
              </a:rPr>
              <a:t>K čemu je ekonomická vzácnost v praxi?</a:t>
            </a:r>
            <a:r>
              <a:rPr lang="cs-CZ" b="1" dirty="0" smtClean="0">
                <a:solidFill>
                  <a:srgbClr val="002060"/>
                </a:solidFill>
              </a:rPr>
              <a:t> </a:t>
            </a:r>
            <a:br>
              <a:rPr lang="cs-CZ" b="1" dirty="0" smtClean="0">
                <a:solidFill>
                  <a:srgbClr val="002060"/>
                </a:solidFill>
              </a:rPr>
            </a:br>
            <a:r>
              <a:rPr lang="cs-CZ" b="1" dirty="0" smtClean="0">
                <a:solidFill>
                  <a:srgbClr val="002060"/>
                </a:solidFill>
              </a:rPr>
              <a:t/>
            </a:r>
            <a:br>
              <a:rPr lang="cs-CZ" b="1" dirty="0" smtClean="0">
                <a:solidFill>
                  <a:srgbClr val="002060"/>
                </a:solidFill>
              </a:rPr>
            </a:br>
            <a:r>
              <a:rPr lang="cs-CZ" b="1" dirty="0" smtClean="0">
                <a:solidFill>
                  <a:srgbClr val="002060"/>
                </a:solidFill>
              </a:rPr>
              <a:t/>
            </a:r>
            <a:br>
              <a:rPr lang="cs-CZ" b="1" dirty="0" smtClean="0">
                <a:solidFill>
                  <a:srgbClr val="002060"/>
                </a:solidFill>
              </a:rPr>
            </a:br>
            <a:r>
              <a:rPr lang="cs-CZ" dirty="0" smtClean="0"/>
              <a:t>Ekonomická </a:t>
            </a:r>
            <a:r>
              <a:rPr lang="cs-CZ" dirty="0"/>
              <a:t>vzácnost vede k </a:t>
            </a:r>
            <a:r>
              <a:rPr lang="cs-CZ" i="1" dirty="0"/>
              <a:t>ochotě zákazníka</a:t>
            </a:r>
            <a:r>
              <a:rPr lang="cs-CZ" dirty="0"/>
              <a:t> </a:t>
            </a:r>
            <a:r>
              <a:rPr lang="cs-CZ" dirty="0" smtClean="0"/>
              <a:t/>
            </a:r>
            <a:br>
              <a:rPr lang="cs-CZ" dirty="0" smtClean="0"/>
            </a:br>
            <a:r>
              <a:rPr lang="cs-CZ" dirty="0" smtClean="0"/>
              <a:t>za </a:t>
            </a:r>
            <a:r>
              <a:rPr lang="cs-CZ" dirty="0"/>
              <a:t>konkrétní statek zaplatit. </a:t>
            </a:r>
            <a:r>
              <a:rPr lang="cs-CZ" dirty="0" smtClean="0"/>
              <a:t/>
            </a:r>
            <a:br>
              <a:rPr lang="cs-CZ" dirty="0" smtClean="0"/>
            </a:br>
            <a:r>
              <a:rPr lang="cs-CZ" dirty="0" smtClean="0"/>
              <a:t/>
            </a:r>
            <a:br>
              <a:rPr lang="cs-CZ" dirty="0" smtClean="0"/>
            </a:br>
            <a:r>
              <a:rPr lang="cs-CZ" dirty="0" smtClean="0"/>
              <a:t>Vzácnost </a:t>
            </a:r>
            <a:r>
              <a:rPr lang="cs-CZ" dirty="0"/>
              <a:t>je subjektivně prožívaná a její kvalitativní znaky jsou následující:</a:t>
            </a:r>
            <a:br>
              <a:rPr lang="cs-CZ" dirty="0"/>
            </a:br>
            <a:endParaRPr lang="cs-CZ" dirty="0"/>
          </a:p>
        </p:txBody>
      </p:sp>
    </p:spTree>
    <p:extLst>
      <p:ext uri="{BB962C8B-B14F-4D97-AF65-F5344CB8AC3E}">
        <p14:creationId xmlns:p14="http://schemas.microsoft.com/office/powerpoint/2010/main" val="4948542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7812360" cy="507703"/>
          </a:xfrm>
        </p:spPr>
        <p:txBody>
          <a:bodyPr/>
          <a:lstStyle/>
          <a:p>
            <a:r>
              <a:rPr lang="cs-CZ" b="1" dirty="0">
                <a:solidFill>
                  <a:srgbClr val="002060"/>
                </a:solidFill>
              </a:rPr>
              <a:t>Uzavření </a:t>
            </a:r>
            <a:r>
              <a:rPr lang="cs-CZ" b="1" dirty="0" smtClean="0">
                <a:solidFill>
                  <a:srgbClr val="002060"/>
                </a:solidFill>
              </a:rPr>
              <a:t>osobnosti světu </a:t>
            </a:r>
            <a:r>
              <a:rPr lang="cs-CZ" b="1" dirty="0">
                <a:solidFill>
                  <a:srgbClr val="002060"/>
                </a:solidFill>
              </a:rPr>
              <a:t>a </a:t>
            </a:r>
            <a:r>
              <a:rPr lang="cs-CZ" b="1" dirty="0" smtClean="0">
                <a:solidFill>
                  <a:srgbClr val="002060"/>
                </a:solidFill>
              </a:rPr>
              <a:t>otevření </a:t>
            </a:r>
            <a:r>
              <a:rPr lang="cs-CZ" b="1" dirty="0">
                <a:solidFill>
                  <a:srgbClr val="002060"/>
                </a:solidFill>
              </a:rPr>
              <a:t>k </a:t>
            </a:r>
            <a:r>
              <a:rPr lang="cs-CZ" b="1" dirty="0" smtClean="0">
                <a:solidFill>
                  <a:srgbClr val="002060"/>
                </a:solidFill>
              </a:rPr>
              <a:t>vzácnému </a:t>
            </a:r>
            <a:r>
              <a:rPr lang="cs-CZ" b="1" dirty="0">
                <a:solidFill>
                  <a:srgbClr val="002060"/>
                </a:solidFill>
              </a:rPr>
              <a:t>statku.</a:t>
            </a:r>
            <a:br>
              <a:rPr lang="cs-CZ" b="1" dirty="0">
                <a:solidFill>
                  <a:srgbClr val="002060"/>
                </a:solidFill>
              </a:rPr>
            </a:br>
            <a:endParaRPr lang="cs-CZ" b="1" i="1" dirty="0">
              <a:solidFill>
                <a:srgbClr val="002060"/>
              </a:solidFill>
            </a:endParaRPr>
          </a:p>
        </p:txBody>
      </p:sp>
      <p:sp>
        <p:nvSpPr>
          <p:cNvPr id="3" name="Obdélník 2"/>
          <p:cNvSpPr/>
          <p:nvPr/>
        </p:nvSpPr>
        <p:spPr>
          <a:xfrm>
            <a:off x="0" y="1140589"/>
            <a:ext cx="8532440" cy="3416320"/>
          </a:xfrm>
          <a:prstGeom prst="rect">
            <a:avLst/>
          </a:prstGeom>
        </p:spPr>
        <p:txBody>
          <a:bodyPr wrap="square">
            <a:spAutoFit/>
          </a:bodyPr>
          <a:lstStyle/>
          <a:p>
            <a:r>
              <a:rPr lang="cs-CZ" sz="2400" dirty="0"/>
              <a:t>Snížení prahů = zostření smyslů + trvalá koncentrace pozornosti = zvýšení relativního objemu informací o vzácném statku až po jeho zahlcení</a:t>
            </a:r>
            <a:r>
              <a:rPr lang="cs-CZ" sz="2400" dirty="0" smtClean="0"/>
              <a:t>.</a:t>
            </a:r>
          </a:p>
          <a:p>
            <a:r>
              <a:rPr lang="cs-CZ" sz="2400" dirty="0"/>
              <a:t/>
            </a:r>
            <a:br>
              <a:rPr lang="cs-CZ" sz="2400" dirty="0"/>
            </a:br>
            <a:r>
              <a:rPr lang="cs-CZ" sz="2400" dirty="0"/>
              <a:t>Vyostření vjemů jako převaha krajních částí spektra hodnocení (v negativním případě je všechno černé, depresivní – </a:t>
            </a:r>
            <a:r>
              <a:rPr lang="cs-CZ" sz="2400" i="1" dirty="0"/>
              <a:t>snížená schopnost žít</a:t>
            </a:r>
            <a:r>
              <a:rPr lang="cs-CZ" sz="2400" dirty="0"/>
              <a:t> a v pozitivním případě je všechno růžové – </a:t>
            </a:r>
            <a:r>
              <a:rPr lang="cs-CZ" sz="2400" i="1" dirty="0"/>
              <a:t>idealizace</a:t>
            </a:r>
            <a:r>
              <a:rPr lang="cs-CZ" sz="2400" dirty="0"/>
              <a:t>).</a:t>
            </a:r>
            <a:br>
              <a:rPr lang="cs-CZ" sz="2400" dirty="0"/>
            </a:br>
            <a:endParaRPr lang="cs-CZ" sz="2400" dirty="0"/>
          </a:p>
        </p:txBody>
      </p:sp>
    </p:spTree>
    <p:extLst>
      <p:ext uri="{BB962C8B-B14F-4D97-AF65-F5344CB8AC3E}">
        <p14:creationId xmlns:p14="http://schemas.microsoft.com/office/powerpoint/2010/main" val="17859924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5976664" cy="507703"/>
          </a:xfrm>
        </p:spPr>
        <p:txBody>
          <a:bodyPr/>
          <a:lstStyle/>
          <a:p>
            <a:r>
              <a:rPr lang="cs-CZ" b="1" dirty="0">
                <a:solidFill>
                  <a:srgbClr val="002060"/>
                </a:solidFill>
              </a:rPr>
              <a:t>Vnitřní překážky osobního </a:t>
            </a:r>
            <a:r>
              <a:rPr lang="cs-CZ" b="1" dirty="0" smtClean="0">
                <a:solidFill>
                  <a:srgbClr val="002060"/>
                </a:solidFill>
              </a:rPr>
              <a:t>bohatství</a:t>
            </a:r>
            <a:endParaRPr lang="cs-CZ" dirty="0"/>
          </a:p>
        </p:txBody>
      </p:sp>
      <p:sp>
        <p:nvSpPr>
          <p:cNvPr id="3" name="Obdélník 2"/>
          <p:cNvSpPr/>
          <p:nvPr/>
        </p:nvSpPr>
        <p:spPr>
          <a:xfrm>
            <a:off x="0" y="1694587"/>
            <a:ext cx="8892480" cy="2308324"/>
          </a:xfrm>
          <a:prstGeom prst="rect">
            <a:avLst/>
          </a:prstGeom>
        </p:spPr>
        <p:txBody>
          <a:bodyPr wrap="square">
            <a:spAutoFit/>
          </a:bodyPr>
          <a:lstStyle/>
          <a:p>
            <a:r>
              <a:rPr lang="cs-CZ" sz="2400" dirty="0"/>
              <a:t>Dluhy jsou vytvářeny nereálnými očekáváními a přáními, spoutávají činy člověka, který více bere, než dává, více vstřebává, než vytváří</a:t>
            </a:r>
            <a:r>
              <a:rPr lang="cs-CZ" sz="2400" dirty="0" smtClean="0"/>
              <a:t>.</a:t>
            </a:r>
          </a:p>
          <a:p>
            <a:r>
              <a:rPr lang="cs-CZ" sz="2400" dirty="0"/>
              <a:t/>
            </a:r>
            <a:br>
              <a:rPr lang="cs-CZ" sz="2400" dirty="0"/>
            </a:br>
            <a:r>
              <a:rPr lang="cs-CZ" sz="2400" dirty="0"/>
              <a:t>Výroky o práci jsou vyjádřením vztahu k práci, který ovlivňuje výši finanční odměny. </a:t>
            </a:r>
            <a:br>
              <a:rPr lang="cs-CZ" sz="2400" dirty="0"/>
            </a:br>
            <a:endParaRPr lang="cs-CZ" sz="2400" dirty="0"/>
          </a:p>
        </p:txBody>
      </p:sp>
    </p:spTree>
    <p:extLst>
      <p:ext uri="{BB962C8B-B14F-4D97-AF65-F5344CB8AC3E}">
        <p14:creationId xmlns:p14="http://schemas.microsoft.com/office/powerpoint/2010/main" val="2476383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r>
              <a:rPr lang="cs-CZ" sz="3000" b="1" dirty="0" smtClean="0">
                <a:solidFill>
                  <a:schemeClr val="bg1"/>
                </a:solidFill>
              </a:rPr>
              <a:t>Finanční rozhodování </a:t>
            </a:r>
          </a:p>
          <a:p>
            <a:r>
              <a:rPr lang="cs-CZ" sz="3000" b="1" dirty="0" smtClean="0">
                <a:solidFill>
                  <a:schemeClr val="bg1"/>
                </a:solidFill>
              </a:rPr>
              <a:t>a plánování</a:t>
            </a:r>
            <a:endParaRPr lang="cs-CZ" sz="30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solidFill>
                  <a:srgbClr val="002060"/>
                </a:solidFill>
                <a:cs typeface="Arial" panose="020B0604020202020204" pitchFamily="34" charset="0"/>
              </a:rPr>
              <a:t>Formování jasné finanční vize</a:t>
            </a:r>
          </a:p>
          <a:p>
            <a:pPr marL="0" indent="0" algn="just">
              <a:buNone/>
            </a:pPr>
            <a:r>
              <a:rPr lang="cs-CZ" sz="1800" b="1" dirty="0" smtClean="0">
                <a:solidFill>
                  <a:srgbClr val="002060"/>
                </a:solidFill>
                <a:cs typeface="Arial" panose="020B0604020202020204" pitchFamily="34" charset="0"/>
              </a:rPr>
              <a:t>Impulsy a nadání k jedinečným výkonům za vysokou cenu</a:t>
            </a:r>
          </a:p>
          <a:p>
            <a:pPr marL="0" indent="0" algn="just">
              <a:buNone/>
            </a:pPr>
            <a:r>
              <a:rPr lang="cs-CZ" sz="1800" b="1" dirty="0" smtClean="0">
                <a:solidFill>
                  <a:srgbClr val="002060"/>
                </a:solidFill>
                <a:cs typeface="Arial" panose="020B0604020202020204" pitchFamily="34" charset="0"/>
              </a:rPr>
              <a:t>Život na dluh a přístupy k řešení</a:t>
            </a:r>
          </a:p>
          <a:p>
            <a:pPr marL="0" indent="0" algn="just">
              <a:buNone/>
            </a:pPr>
            <a:r>
              <a:rPr lang="cs-CZ" sz="1800" b="1" dirty="0" smtClean="0">
                <a:solidFill>
                  <a:srgbClr val="002060"/>
                </a:solidFill>
                <a:cs typeface="Arial" panose="020B0604020202020204" pitchFamily="34" charset="0"/>
              </a:rPr>
              <a:t>Atributy ekonomické vzácnosti </a:t>
            </a:r>
          </a:p>
          <a:p>
            <a:pPr marL="0" indent="0" algn="just">
              <a:buNone/>
            </a:pPr>
            <a:r>
              <a:rPr lang="cs-CZ" sz="1800" b="1" dirty="0" smtClean="0">
                <a:solidFill>
                  <a:srgbClr val="002060"/>
                </a:solidFill>
                <a:cs typeface="Arial" panose="020B0604020202020204" pitchFamily="34" charset="0"/>
              </a:rPr>
              <a:t>Vnitřní překážky bohatství a jejich zdolávání</a:t>
            </a:r>
          </a:p>
          <a:p>
            <a:pPr marL="0" indent="0" algn="just">
              <a:buNone/>
            </a:pP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8676456" cy="5143500"/>
          </a:xfrm>
        </p:spPr>
        <p:txBody>
          <a:bodyPr/>
          <a:lstStyle/>
          <a:p>
            <a:r>
              <a:rPr lang="cs-CZ" b="1" dirty="0">
                <a:solidFill>
                  <a:srgbClr val="002060"/>
                </a:solidFill>
              </a:rPr>
              <a:t>N</a:t>
            </a:r>
            <a:r>
              <a:rPr lang="cs-CZ" b="1" dirty="0" smtClean="0">
                <a:solidFill>
                  <a:srgbClr val="002060"/>
                </a:solidFill>
              </a:rPr>
              <a:t>egativní </a:t>
            </a:r>
            <a:r>
              <a:rPr lang="cs-CZ" b="1" dirty="0">
                <a:solidFill>
                  <a:srgbClr val="002060"/>
                </a:solidFill>
              </a:rPr>
              <a:t>emoce a osobní </a:t>
            </a:r>
            <a:r>
              <a:rPr lang="cs-CZ" b="1" dirty="0" smtClean="0">
                <a:solidFill>
                  <a:srgbClr val="002060"/>
                </a:solidFill>
              </a:rPr>
              <a:t>vlastnosti</a:t>
            </a:r>
            <a:r>
              <a:rPr lang="cs-CZ" b="1" dirty="0"/>
              <a:t/>
            </a:r>
            <a:br>
              <a:rPr lang="cs-CZ" b="1" dirty="0"/>
            </a:br>
            <a:r>
              <a:rPr lang="cs-CZ" dirty="0" smtClean="0"/>
              <a:t/>
            </a:r>
            <a:br>
              <a:rPr lang="cs-CZ" dirty="0" smtClean="0"/>
            </a:br>
            <a:r>
              <a:rPr lang="cs-CZ" dirty="0" smtClean="0"/>
              <a:t/>
            </a:r>
            <a:br>
              <a:rPr lang="cs-CZ" dirty="0" smtClean="0"/>
            </a:br>
            <a:r>
              <a:rPr lang="cs-CZ" dirty="0" smtClean="0"/>
              <a:t>Strach </a:t>
            </a:r>
            <a:r>
              <a:rPr lang="cs-CZ" dirty="0"/>
              <a:t>z velkých peněz, o biologického přežití, z nedostatku a ztráty peněz</a:t>
            </a:r>
            <a:r>
              <a:rPr lang="cs-CZ" dirty="0" smtClean="0"/>
              <a:t>.</a:t>
            </a:r>
            <a:br>
              <a:rPr lang="cs-CZ" dirty="0" smtClean="0"/>
            </a:br>
            <a:r>
              <a:rPr lang="cs-CZ" dirty="0"/>
              <a:t/>
            </a:r>
            <a:br>
              <a:rPr lang="cs-CZ" dirty="0"/>
            </a:br>
            <a:r>
              <a:rPr lang="cs-CZ" dirty="0"/>
              <a:t>Lačnost ve smyslu lakomosti, kdo nic nedává, nemůže nic dostat, pasivní šetření jako výplod lakoty</a:t>
            </a:r>
            <a:r>
              <a:rPr lang="cs-CZ" dirty="0" smtClean="0"/>
              <a:t>.</a:t>
            </a:r>
            <a:br>
              <a:rPr lang="cs-CZ" dirty="0" smtClean="0"/>
            </a:br>
            <a:r>
              <a:rPr lang="cs-CZ" dirty="0"/>
              <a:t/>
            </a:r>
            <a:br>
              <a:rPr lang="cs-CZ" dirty="0"/>
            </a:br>
            <a:r>
              <a:rPr lang="cs-CZ" dirty="0"/>
              <a:t>Závist produkuje mnoho negativních a ničivých emocí, a tím hojnost blokuje.</a:t>
            </a:r>
            <a:br>
              <a:rPr lang="cs-CZ" dirty="0"/>
            </a:br>
            <a:endParaRPr lang="cs-CZ" dirty="0"/>
          </a:p>
        </p:txBody>
      </p:sp>
    </p:spTree>
    <p:extLst>
      <p:ext uri="{BB962C8B-B14F-4D97-AF65-F5344CB8AC3E}">
        <p14:creationId xmlns:p14="http://schemas.microsoft.com/office/powerpoint/2010/main" val="4155849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88832" cy="4608512"/>
          </a:xfrm>
        </p:spPr>
        <p:txBody>
          <a:bodyPr/>
          <a:lstStyle/>
          <a:p>
            <a:r>
              <a:rPr lang="cs-CZ" b="1" i="1" dirty="0">
                <a:solidFill>
                  <a:srgbClr val="002060"/>
                </a:solidFill>
              </a:rPr>
              <a:t>Jaké jsou způsoby k zdolávání vnitřních překážek při formování osobního bohatství?</a:t>
            </a:r>
            <a:r>
              <a:rPr lang="cs-CZ" b="1" dirty="0">
                <a:solidFill>
                  <a:srgbClr val="002060"/>
                </a:solidFill>
              </a:rPr>
              <a:t> </a:t>
            </a:r>
            <a:r>
              <a:rPr lang="cs-CZ" b="1" dirty="0" smtClean="0">
                <a:solidFill>
                  <a:srgbClr val="002060"/>
                </a:solidFill>
              </a:rPr>
              <a:t/>
            </a:r>
            <a:br>
              <a:rPr lang="cs-CZ" b="1" dirty="0" smtClean="0">
                <a:solidFill>
                  <a:srgbClr val="002060"/>
                </a:solidFill>
              </a:rPr>
            </a:br>
            <a:r>
              <a:rPr lang="cs-CZ" dirty="0"/>
              <a:t/>
            </a:r>
            <a:br>
              <a:rPr lang="cs-CZ" dirty="0"/>
            </a:br>
            <a:r>
              <a:rPr lang="cs-CZ" dirty="0" smtClean="0"/>
              <a:t>Pozitivní </a:t>
            </a:r>
            <a:r>
              <a:rPr lang="cs-CZ" dirty="0"/>
              <a:t>emoce a osobní </a:t>
            </a:r>
            <a:r>
              <a:rPr lang="cs-CZ" dirty="0" smtClean="0"/>
              <a:t>vlastnosti </a:t>
            </a:r>
            <a:br>
              <a:rPr lang="cs-CZ" dirty="0" smtClean="0"/>
            </a:br>
            <a:r>
              <a:rPr lang="cs-CZ" dirty="0"/>
              <a:t/>
            </a:r>
            <a:br>
              <a:rPr lang="cs-CZ" dirty="0"/>
            </a:br>
            <a:r>
              <a:rPr lang="cs-CZ" dirty="0" smtClean="0"/>
              <a:t>Odvaha </a:t>
            </a:r>
            <a:r>
              <a:rPr lang="cs-CZ" dirty="0"/>
              <a:t>(odvážnému štěstí přeje). </a:t>
            </a:r>
            <a:r>
              <a:rPr lang="cs-CZ" dirty="0" smtClean="0"/>
              <a:t/>
            </a:r>
            <a:br>
              <a:rPr lang="cs-CZ" dirty="0" smtClean="0"/>
            </a:br>
            <a:r>
              <a:rPr lang="cs-CZ" dirty="0" smtClean="0"/>
              <a:t/>
            </a:r>
            <a:br>
              <a:rPr lang="cs-CZ" dirty="0" smtClean="0"/>
            </a:br>
            <a:r>
              <a:rPr lang="cs-CZ" dirty="0" smtClean="0"/>
              <a:t>Hojnost </a:t>
            </a:r>
            <a:r>
              <a:rPr lang="cs-CZ" dirty="0"/>
              <a:t>(peníze dělají peníze). </a:t>
            </a:r>
            <a:r>
              <a:rPr lang="cs-CZ" dirty="0" smtClean="0"/>
              <a:t/>
            </a:r>
            <a:br>
              <a:rPr lang="cs-CZ" dirty="0" smtClean="0"/>
            </a:br>
            <a:r>
              <a:rPr lang="cs-CZ" dirty="0" smtClean="0"/>
              <a:t/>
            </a:r>
            <a:br>
              <a:rPr lang="cs-CZ" dirty="0" smtClean="0"/>
            </a:br>
            <a:r>
              <a:rPr lang="cs-CZ" dirty="0" smtClean="0"/>
              <a:t>Přejícnost </a:t>
            </a:r>
            <a:r>
              <a:rPr lang="cs-CZ" dirty="0"/>
              <a:t>(dej, bude ti dáno, přej, bude ti přáno). </a:t>
            </a:r>
            <a:r>
              <a:rPr lang="cs-CZ" dirty="0" smtClean="0"/>
              <a:t/>
            </a:r>
            <a:br>
              <a:rPr lang="cs-CZ" dirty="0" smtClean="0"/>
            </a:br>
            <a:r>
              <a:rPr lang="cs-CZ" dirty="0"/>
              <a:t/>
            </a:r>
            <a:br>
              <a:rPr lang="cs-CZ" dirty="0"/>
            </a:br>
            <a:r>
              <a:rPr lang="cs-CZ" dirty="0" smtClean="0"/>
              <a:t>Tvoření</a:t>
            </a:r>
            <a:r>
              <a:rPr lang="cs-CZ" dirty="0"/>
              <a:t>, služba, spolupráce (jak se do lesa volá, tak se z lesa ozývá).</a:t>
            </a:r>
            <a:br>
              <a:rPr lang="cs-CZ" dirty="0"/>
            </a:br>
            <a:endParaRPr lang="cs-CZ" dirty="0"/>
          </a:p>
        </p:txBody>
      </p:sp>
    </p:spTree>
    <p:extLst>
      <p:ext uri="{BB962C8B-B14F-4D97-AF65-F5344CB8AC3E}">
        <p14:creationId xmlns:p14="http://schemas.microsoft.com/office/powerpoint/2010/main" val="933207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a:t>
            </a:r>
            <a:r>
              <a:rPr lang="cs-CZ" sz="2100" b="1" kern="0" dirty="0" smtClean="0">
                <a:solidFill>
                  <a:srgbClr val="307871"/>
                </a:solidFill>
                <a:latin typeface="Times New Roman"/>
                <a:ea typeface="+mj-ea"/>
                <a:cs typeface="+mj-cs"/>
              </a:rPr>
              <a:t>přednášky</a:t>
            </a:r>
            <a:endParaRPr lang="en-GB" sz="2100" b="1" kern="0" dirty="0">
              <a:solidFill>
                <a:sysClr val="windowText" lastClr="000000"/>
              </a:solidFill>
            </a:endParaRPr>
          </a:p>
        </p:txBody>
      </p:sp>
      <p:sp>
        <p:nvSpPr>
          <p:cNvPr id="2" name="TextovéPole 1"/>
          <p:cNvSpPr txBox="1"/>
          <p:nvPr/>
        </p:nvSpPr>
        <p:spPr>
          <a:xfrm>
            <a:off x="87787" y="1148238"/>
            <a:ext cx="8796083" cy="1054135"/>
          </a:xfrm>
          <a:prstGeom prst="rect">
            <a:avLst/>
          </a:prstGeom>
          <a:solidFill>
            <a:schemeClr val="accent6">
              <a:lumMod val="40000"/>
              <a:lumOff val="60000"/>
            </a:schemeClr>
          </a:solidFill>
        </p:spPr>
        <p:txBody>
          <a:bodyPr wrap="square" lIns="68580" tIns="34290" rIns="68580" bIns="34290" rtlCol="0">
            <a:spAutoFit/>
          </a:bodyPr>
          <a:lstStyle/>
          <a:p>
            <a:pPr marL="285750" indent="-285750" algn="just">
              <a:buFont typeface="Arial" panose="020B0604020202020204" pitchFamily="34" charset="0"/>
              <a:buChar char="•"/>
            </a:pPr>
            <a:r>
              <a:rPr lang="cs-CZ" sz="1600" dirty="0">
                <a:solidFill>
                  <a:srgbClr val="002060"/>
                </a:solidFill>
              </a:rPr>
              <a:t>Člověk potřebuje </a:t>
            </a:r>
            <a:r>
              <a:rPr lang="cs-CZ" sz="1600" i="1" dirty="0">
                <a:solidFill>
                  <a:srgbClr val="002060"/>
                </a:solidFill>
              </a:rPr>
              <a:t>vizi </a:t>
            </a:r>
            <a:r>
              <a:rPr lang="cs-CZ" sz="1600" dirty="0">
                <a:solidFill>
                  <a:srgbClr val="002060"/>
                </a:solidFill>
              </a:rPr>
              <a:t>a</a:t>
            </a:r>
            <a:r>
              <a:rPr lang="cs-CZ" sz="1600" i="1" dirty="0">
                <a:solidFill>
                  <a:srgbClr val="002060"/>
                </a:solidFill>
              </a:rPr>
              <a:t> představivost</a:t>
            </a:r>
            <a:r>
              <a:rPr lang="cs-CZ" sz="1600" dirty="0">
                <a:solidFill>
                  <a:srgbClr val="002060"/>
                </a:solidFill>
              </a:rPr>
              <a:t>, které jsou mocným nehmotným aktivem. Jedinečné výkony mají vysokou </a:t>
            </a:r>
            <a:r>
              <a:rPr lang="cs-CZ" sz="1600" i="1" dirty="0">
                <a:solidFill>
                  <a:srgbClr val="002060"/>
                </a:solidFill>
              </a:rPr>
              <a:t>cenu. </a:t>
            </a:r>
            <a:r>
              <a:rPr lang="cs-CZ" sz="1600" dirty="0">
                <a:solidFill>
                  <a:srgbClr val="002060"/>
                </a:solidFill>
              </a:rPr>
              <a:t>Dluhy vznikají z důvodů nepřiměřených přání, po jejichž naplnění lidé dychtí. Půjčovat si je vždy snadnější než vra­cet. </a:t>
            </a:r>
            <a:r>
              <a:rPr lang="cs-CZ" sz="1600" dirty="0" smtClean="0">
                <a:solidFill>
                  <a:srgbClr val="002060"/>
                </a:solidFill>
              </a:rPr>
              <a:t>Ekonomicky vzácné je užitečné a omezené</a:t>
            </a:r>
            <a:r>
              <a:rPr lang="cs-CZ" sz="1600" dirty="0">
                <a:solidFill>
                  <a:srgbClr val="002060"/>
                </a:solidFill>
              </a:rPr>
              <a:t>. </a:t>
            </a:r>
            <a:r>
              <a:rPr lang="cs-CZ" sz="1600">
                <a:solidFill>
                  <a:srgbClr val="002060"/>
                </a:solidFill>
              </a:rPr>
              <a:t>Mezi vnitřní překážky osobního bohatství patří negativní emoce. </a:t>
            </a:r>
            <a:endParaRPr lang="cs-CZ" sz="1600" dirty="0">
              <a:solidFill>
                <a:srgbClr val="002060"/>
              </a:solidFill>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cs-CZ" sz="3000" b="1" cap="all" dirty="0" smtClean="0">
                <a:solidFill>
                  <a:schemeClr val="bg1">
                    <a:lumMod val="95000"/>
                  </a:schemeClr>
                </a:solidFill>
              </a:rPr>
              <a:t>FINANČNÍ PLÁNOVÁNÍ </a:t>
            </a:r>
          </a:p>
          <a:p>
            <a:pPr lvl="0"/>
            <a:r>
              <a:rPr lang="cs-CZ" sz="3000" b="1" cap="all" dirty="0" smtClean="0">
                <a:solidFill>
                  <a:schemeClr val="bg1">
                    <a:lumMod val="95000"/>
                  </a:schemeClr>
                </a:solidFill>
              </a:rPr>
              <a:t>A </a:t>
            </a:r>
          </a:p>
          <a:p>
            <a:pPr lvl="0"/>
            <a:r>
              <a:rPr lang="cs-CZ" sz="3000" b="1" cap="all" dirty="0" smtClean="0">
                <a:solidFill>
                  <a:schemeClr val="bg1">
                    <a:lumMod val="95000"/>
                  </a:schemeClr>
                </a:solidFill>
              </a:rPr>
              <a:t>ROZHODOVÁNÍ</a:t>
            </a:r>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83968" y="1347614"/>
            <a:ext cx="3890486" cy="3048319"/>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a:t>
            </a:r>
          </a:p>
          <a:p>
            <a:pPr lvl="0" algn="just"/>
            <a:r>
              <a:rPr lang="cs-CZ" sz="1800" dirty="0">
                <a:solidFill>
                  <a:srgbClr val="002060"/>
                </a:solidFill>
              </a:rPr>
              <a:t>zvolit si kvalitní finanční instituci;</a:t>
            </a:r>
          </a:p>
          <a:p>
            <a:pPr lvl="0" algn="just"/>
            <a:r>
              <a:rPr lang="cs-CZ" sz="1800" dirty="0">
                <a:solidFill>
                  <a:srgbClr val="002060"/>
                </a:solidFill>
              </a:rPr>
              <a:t>vytvořit osobní finanční vizi;</a:t>
            </a:r>
          </a:p>
          <a:p>
            <a:pPr lvl="0" algn="just"/>
            <a:r>
              <a:rPr lang="cs-CZ" sz="1800" dirty="0" smtClean="0">
                <a:solidFill>
                  <a:srgbClr val="002060"/>
                </a:solidFill>
              </a:rPr>
              <a:t>využívat </a:t>
            </a:r>
            <a:r>
              <a:rPr lang="cs-CZ" sz="1800" dirty="0">
                <a:solidFill>
                  <a:srgbClr val="002060"/>
                </a:solidFill>
              </a:rPr>
              <a:t>impulsy a </a:t>
            </a:r>
            <a:r>
              <a:rPr lang="cs-CZ" sz="1800" dirty="0" smtClean="0">
                <a:solidFill>
                  <a:srgbClr val="002060"/>
                </a:solidFill>
              </a:rPr>
              <a:t>nadání k podávání jedinečných výkonů;</a:t>
            </a:r>
          </a:p>
          <a:p>
            <a:pPr algn="just"/>
            <a:r>
              <a:rPr lang="cs-CZ" sz="1800" dirty="0">
                <a:solidFill>
                  <a:srgbClr val="002060"/>
                </a:solidFill>
              </a:rPr>
              <a:t>o</a:t>
            </a:r>
            <a:r>
              <a:rPr lang="cs-CZ" sz="1800" dirty="0" smtClean="0">
                <a:solidFill>
                  <a:srgbClr val="002060"/>
                </a:solidFill>
              </a:rPr>
              <a:t>rientovat se v atributech ekonomické vzácnosti;</a:t>
            </a:r>
          </a:p>
          <a:p>
            <a:pPr lvl="0" algn="just"/>
            <a:r>
              <a:rPr lang="cs-CZ" sz="1800" dirty="0">
                <a:solidFill>
                  <a:srgbClr val="002060"/>
                </a:solidFill>
              </a:rPr>
              <a:t>z</a:t>
            </a:r>
            <a:r>
              <a:rPr lang="cs-CZ" sz="1800" dirty="0" smtClean="0">
                <a:solidFill>
                  <a:srgbClr val="002060"/>
                </a:solidFill>
              </a:rPr>
              <a:t>dolávat vnitřní překážky bohatství.</a:t>
            </a:r>
            <a:endParaRPr lang="cs-CZ" sz="1800" dirty="0">
              <a:solidFill>
                <a:srgbClr val="002060"/>
              </a:solidFill>
            </a:endParaRPr>
          </a:p>
          <a:p>
            <a:endParaRPr lang="cs-CZ" sz="1400" dirty="0">
              <a:solidFill>
                <a:srgbClr val="002060"/>
              </a:solidFill>
              <a:cs typeface="Times New Roman" panose="02020603050405020304" pitchFamily="18" charset="0"/>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4948014"/>
          </a:xfrm>
        </p:spPr>
        <p:txBody>
          <a:bodyPr/>
          <a:lstStyle/>
          <a:p>
            <a:r>
              <a:rPr lang="cs-CZ" b="1" dirty="0">
                <a:solidFill>
                  <a:srgbClr val="002060"/>
                </a:solidFill>
              </a:rPr>
              <a:t>Proč je jasná </a:t>
            </a:r>
            <a:r>
              <a:rPr lang="cs-CZ" b="1" dirty="0" smtClean="0">
                <a:solidFill>
                  <a:srgbClr val="002060"/>
                </a:solidFill>
              </a:rPr>
              <a:t>finanční vize </a:t>
            </a:r>
            <a:r>
              <a:rPr lang="cs-CZ" b="1" dirty="0">
                <a:solidFill>
                  <a:srgbClr val="002060"/>
                </a:solidFill>
              </a:rPr>
              <a:t>důležitá</a:t>
            </a:r>
            <a:r>
              <a:rPr lang="cs-CZ" b="1" dirty="0" smtClean="0">
                <a:solidFill>
                  <a:srgbClr val="002060"/>
                </a:solidFill>
              </a:rPr>
              <a:t>?</a:t>
            </a:r>
            <a:br>
              <a:rPr lang="cs-CZ" b="1" dirty="0" smtClean="0">
                <a:solidFill>
                  <a:srgbClr val="002060"/>
                </a:solidFill>
              </a:rPr>
            </a:br>
            <a:r>
              <a:rPr lang="cs-CZ" dirty="0"/>
              <a:t/>
            </a:r>
            <a:br>
              <a:rPr lang="cs-CZ" dirty="0"/>
            </a:br>
            <a:r>
              <a:rPr lang="cs-CZ" i="1" dirty="0"/>
              <a:t>Plodí sílu, nadšení, dynamiku a sebevědomí.</a:t>
            </a:r>
            <a:r>
              <a:rPr lang="cs-CZ" dirty="0"/>
              <a:t/>
            </a:r>
            <a:br>
              <a:rPr lang="cs-CZ" dirty="0"/>
            </a:br>
            <a:r>
              <a:rPr lang="cs-CZ" i="1" dirty="0"/>
              <a:t>Vychází ze stavu klidu, pohody a osamění.</a:t>
            </a:r>
            <a:r>
              <a:rPr lang="cs-CZ" dirty="0"/>
              <a:t/>
            </a:r>
            <a:br>
              <a:rPr lang="cs-CZ" dirty="0"/>
            </a:br>
            <a:r>
              <a:rPr lang="cs-CZ" i="1" dirty="0"/>
              <a:t>Podněcuje snění a zhraňuje vyhoření mentální energie.</a:t>
            </a:r>
            <a:r>
              <a:rPr lang="cs-CZ" dirty="0"/>
              <a:t/>
            </a:r>
            <a:br>
              <a:rPr lang="cs-CZ" dirty="0"/>
            </a:br>
            <a:r>
              <a:rPr lang="cs-CZ" i="1" dirty="0"/>
              <a:t>Pomáhá překonávat nezdary a těžkosti.</a:t>
            </a:r>
            <a:r>
              <a:rPr lang="cs-CZ" dirty="0"/>
              <a:t/>
            </a:r>
            <a:br>
              <a:rPr lang="cs-CZ" dirty="0"/>
            </a:br>
            <a:r>
              <a:rPr lang="cs-CZ" i="1" dirty="0"/>
              <a:t>Podporuje vytrvalost.</a:t>
            </a:r>
            <a:r>
              <a:rPr lang="cs-CZ" dirty="0"/>
              <a:t/>
            </a:r>
            <a:br>
              <a:rPr lang="cs-CZ" dirty="0"/>
            </a:br>
            <a:r>
              <a:rPr lang="cs-CZ" i="1" dirty="0"/>
              <a:t>Odvádí pozornost od minulosti a soustředí se na budoucnost.</a:t>
            </a:r>
            <a:r>
              <a:rPr lang="cs-CZ" dirty="0"/>
              <a:t/>
            </a:r>
            <a:br>
              <a:rPr lang="cs-CZ" dirty="0"/>
            </a:br>
            <a:r>
              <a:rPr lang="cs-CZ" i="1" dirty="0"/>
              <a:t>Zjednodušuje rozhodovací proces.</a:t>
            </a:r>
            <a:r>
              <a:rPr lang="cs-CZ" dirty="0"/>
              <a:t/>
            </a:r>
            <a:br>
              <a:rPr lang="cs-CZ" dirty="0"/>
            </a:br>
            <a:r>
              <a:rPr lang="cs-CZ" i="1" dirty="0"/>
              <a:t>Podporuje duševní a fyzické zdraví.</a:t>
            </a:r>
            <a:r>
              <a:rPr lang="cs-CZ" dirty="0"/>
              <a:t/>
            </a:r>
            <a:br>
              <a:rPr lang="cs-CZ" dirty="0"/>
            </a:br>
            <a:r>
              <a:rPr lang="cs-CZ" i="1" dirty="0"/>
              <a:t>Neakceptuje status quo (současný stav).</a:t>
            </a:r>
            <a:r>
              <a:rPr lang="cs-CZ" dirty="0"/>
              <a:t/>
            </a:r>
            <a:br>
              <a:rPr lang="cs-CZ" dirty="0"/>
            </a:br>
            <a:endParaRPr lang="cs-CZ" dirty="0"/>
          </a:p>
        </p:txBody>
      </p:sp>
    </p:spTree>
    <p:extLst>
      <p:ext uri="{BB962C8B-B14F-4D97-AF65-F5344CB8AC3E}">
        <p14:creationId xmlns:p14="http://schemas.microsoft.com/office/powerpoint/2010/main" val="579603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88832" cy="4536504"/>
          </a:xfrm>
        </p:spPr>
        <p:txBody>
          <a:bodyPr/>
          <a:lstStyle/>
          <a:p>
            <a:r>
              <a:rPr lang="cs-CZ" dirty="0" smtClean="0"/>
              <a:t/>
            </a:r>
            <a:br>
              <a:rPr lang="cs-CZ" dirty="0" smtClean="0"/>
            </a:br>
            <a:r>
              <a:rPr lang="cs-CZ" dirty="0"/>
              <a:t/>
            </a:r>
            <a:br>
              <a:rPr lang="cs-CZ" dirty="0"/>
            </a:br>
            <a:r>
              <a:rPr lang="cs-CZ" dirty="0" smtClean="0"/>
              <a:t/>
            </a:r>
            <a:br>
              <a:rPr lang="cs-CZ" dirty="0" smtClean="0"/>
            </a:br>
            <a:r>
              <a:rPr lang="cs-CZ" dirty="0"/>
              <a:t/>
            </a:r>
            <a:br>
              <a:rPr lang="cs-CZ" dirty="0"/>
            </a:br>
            <a:r>
              <a:rPr lang="cs-CZ" dirty="0" smtClean="0"/>
              <a:t>Volba</a:t>
            </a:r>
            <a:r>
              <a:rPr lang="cs-CZ" dirty="0"/>
              <a:t>, jak investovat své prostředky, je vždy na klientech</a:t>
            </a:r>
            <a:r>
              <a:rPr lang="cs-CZ" dirty="0" smtClean="0"/>
              <a:t>.</a:t>
            </a:r>
            <a:br>
              <a:rPr lang="cs-CZ" dirty="0" smtClean="0"/>
            </a:br>
            <a:r>
              <a:rPr lang="cs-CZ" dirty="0" smtClean="0"/>
              <a:t>Klienti </a:t>
            </a:r>
            <a:r>
              <a:rPr lang="cs-CZ" dirty="0"/>
              <a:t>musí zvážit, do jaké míry rozumějí produktu, který si kupují. </a:t>
            </a:r>
            <a:r>
              <a:rPr lang="cs-CZ" dirty="0" smtClean="0"/>
              <a:t/>
            </a:r>
            <a:br>
              <a:rPr lang="cs-CZ" dirty="0" smtClean="0"/>
            </a:br>
            <a:endParaRPr lang="cs-CZ" dirty="0"/>
          </a:p>
        </p:txBody>
      </p:sp>
    </p:spTree>
    <p:extLst>
      <p:ext uri="{BB962C8B-B14F-4D97-AF65-F5344CB8AC3E}">
        <p14:creationId xmlns:p14="http://schemas.microsoft.com/office/powerpoint/2010/main" val="2256255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560840" cy="4536504"/>
          </a:xfrm>
        </p:spPr>
        <p:txBody>
          <a:bodyPr/>
          <a:lstStyle/>
          <a:p>
            <a:r>
              <a:rPr lang="cs-CZ" dirty="0" smtClean="0"/>
              <a:t/>
            </a:r>
            <a:br>
              <a:rPr lang="cs-CZ" dirty="0" smtClean="0"/>
            </a:br>
            <a:r>
              <a:rPr lang="cs-CZ" dirty="0"/>
              <a:t/>
            </a:r>
            <a:br>
              <a:rPr lang="cs-CZ" dirty="0"/>
            </a:br>
            <a:r>
              <a:rPr lang="cs-CZ" dirty="0" smtClean="0"/>
              <a:t/>
            </a:r>
            <a:br>
              <a:rPr lang="cs-CZ" dirty="0" smtClean="0"/>
            </a:br>
            <a:r>
              <a:rPr lang="cs-CZ" dirty="0" smtClean="0"/>
              <a:t>Existují </a:t>
            </a:r>
            <a:r>
              <a:rPr lang="cs-CZ" dirty="0"/>
              <a:t>případy, kdy se lidé či podniky rozhodovali o svých penězích laxně a </a:t>
            </a:r>
            <a:r>
              <a:rPr lang="cs-CZ" dirty="0" smtClean="0"/>
              <a:t>agresivně.</a:t>
            </a:r>
            <a:br>
              <a:rPr lang="cs-CZ" dirty="0" smtClean="0"/>
            </a:br>
            <a:r>
              <a:rPr lang="cs-CZ" dirty="0"/>
              <a:t/>
            </a:r>
            <a:br>
              <a:rPr lang="cs-CZ" dirty="0"/>
            </a:br>
            <a:r>
              <a:rPr lang="cs-CZ" dirty="0"/>
              <a:t>N</a:t>
            </a:r>
            <a:r>
              <a:rPr lang="cs-CZ" dirty="0" smtClean="0"/>
              <a:t>ěkteří </a:t>
            </a:r>
            <a:r>
              <a:rPr lang="cs-CZ" dirty="0"/>
              <a:t>z nich kritizovali stát, že jejich peníze neochránil. </a:t>
            </a:r>
            <a:br>
              <a:rPr lang="cs-CZ" dirty="0"/>
            </a:br>
            <a:r>
              <a:rPr lang="cs-CZ" dirty="0"/>
              <a:t/>
            </a:r>
            <a:br>
              <a:rPr lang="cs-CZ" dirty="0"/>
            </a:br>
            <a:endParaRPr lang="cs-CZ" dirty="0"/>
          </a:p>
        </p:txBody>
      </p:sp>
      <p:sp>
        <p:nvSpPr>
          <p:cNvPr id="3" name="Obdélník 2"/>
          <p:cNvSpPr/>
          <p:nvPr/>
        </p:nvSpPr>
        <p:spPr>
          <a:xfrm>
            <a:off x="0" y="586591"/>
            <a:ext cx="9108504" cy="1200329"/>
          </a:xfrm>
          <a:prstGeom prst="rect">
            <a:avLst/>
          </a:prstGeom>
        </p:spPr>
        <p:txBody>
          <a:bodyPr wrap="square">
            <a:spAutoFit/>
          </a:bodyPr>
          <a:lstStyle/>
          <a:p>
            <a:endParaRPr lang="cs-CZ" dirty="0" smtClean="0"/>
          </a:p>
          <a:p>
            <a:endParaRPr lang="cs-CZ" dirty="0"/>
          </a:p>
          <a:p>
            <a:endParaRPr lang="cs-CZ" dirty="0" smtClean="0"/>
          </a:p>
          <a:p>
            <a:endParaRPr lang="cs-CZ" dirty="0"/>
          </a:p>
        </p:txBody>
      </p:sp>
    </p:spTree>
    <p:extLst>
      <p:ext uri="{BB962C8B-B14F-4D97-AF65-F5344CB8AC3E}">
        <p14:creationId xmlns:p14="http://schemas.microsoft.com/office/powerpoint/2010/main" val="3397411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4536504"/>
          </a:xfrm>
        </p:spPr>
        <p:txBody>
          <a:bodyPr/>
          <a:lstStyle/>
          <a:p>
            <a:r>
              <a:rPr lang="cs-CZ" dirty="0" smtClean="0"/>
              <a:t/>
            </a:r>
            <a:br>
              <a:rPr lang="cs-CZ" dirty="0" smtClean="0"/>
            </a:br>
            <a:r>
              <a:rPr lang="cs-CZ" dirty="0"/>
              <a:t/>
            </a:r>
            <a:br>
              <a:rPr lang="cs-CZ" dirty="0"/>
            </a:br>
            <a:r>
              <a:rPr lang="cs-CZ" dirty="0" smtClean="0"/>
              <a:t/>
            </a:r>
            <a:br>
              <a:rPr lang="cs-CZ" dirty="0" smtClean="0"/>
            </a:br>
            <a:r>
              <a:rPr lang="cs-CZ" dirty="0" smtClean="0"/>
              <a:t>Existuje </a:t>
            </a:r>
            <a:r>
              <a:rPr lang="cs-CZ" dirty="0"/>
              <a:t>nejen přímá úměra mezi očekávaným výnosem a rizikem, ale také tím, jak mnoho času a energie je klient ochoten věnovat studiu nabízených produktů, a jak složité produkty jsou pro něho optimální. </a:t>
            </a:r>
            <a:br>
              <a:rPr lang="cs-CZ" dirty="0"/>
            </a:br>
            <a:endParaRPr lang="cs-CZ" dirty="0"/>
          </a:p>
        </p:txBody>
      </p:sp>
    </p:spTree>
    <p:extLst>
      <p:ext uri="{BB962C8B-B14F-4D97-AF65-F5344CB8AC3E}">
        <p14:creationId xmlns:p14="http://schemas.microsoft.com/office/powerpoint/2010/main" val="2516754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4536504"/>
          </a:xfrm>
        </p:spPr>
        <p:txBody>
          <a:bodyPr/>
          <a:lstStyle/>
          <a:p>
            <a:r>
              <a:rPr lang="cs-CZ" dirty="0" smtClean="0"/>
              <a:t/>
            </a:r>
            <a:br>
              <a:rPr lang="cs-CZ" dirty="0" smtClean="0"/>
            </a:br>
            <a:r>
              <a:rPr lang="cs-CZ" dirty="0"/>
              <a:t/>
            </a:r>
            <a:br>
              <a:rPr lang="cs-CZ" dirty="0"/>
            </a:br>
            <a:r>
              <a:rPr lang="cs-CZ" dirty="0" smtClean="0"/>
              <a:t/>
            </a:r>
            <a:br>
              <a:rPr lang="cs-CZ" dirty="0" smtClean="0"/>
            </a:br>
            <a:r>
              <a:rPr lang="cs-CZ" dirty="0"/>
              <a:t/>
            </a:r>
            <a:br>
              <a:rPr lang="cs-CZ" dirty="0"/>
            </a:br>
            <a:r>
              <a:rPr lang="cs-CZ" dirty="0" smtClean="0"/>
              <a:t>Princip </a:t>
            </a:r>
            <a:r>
              <a:rPr lang="cs-CZ" dirty="0"/>
              <a:t>kolektivní viny není na místě. </a:t>
            </a:r>
            <a:r>
              <a:rPr lang="cs-CZ" dirty="0" smtClean="0"/>
              <a:t/>
            </a:r>
            <a:br>
              <a:rPr lang="cs-CZ" dirty="0" smtClean="0"/>
            </a:br>
            <a:r>
              <a:rPr lang="cs-CZ" dirty="0"/>
              <a:t/>
            </a:r>
            <a:br>
              <a:rPr lang="cs-CZ" dirty="0"/>
            </a:br>
            <a:r>
              <a:rPr lang="cs-CZ" dirty="0" smtClean="0"/>
              <a:t>Očekávat</a:t>
            </a:r>
            <a:r>
              <a:rPr lang="cs-CZ" dirty="0"/>
              <a:t>, že dohled, který má mít společensky únosné náklady, bude schopen předejít případům, kdy nelegální firmy lákají z lidí úspory, není realistické.</a:t>
            </a:r>
          </a:p>
        </p:txBody>
      </p:sp>
    </p:spTree>
    <p:extLst>
      <p:ext uri="{BB962C8B-B14F-4D97-AF65-F5344CB8AC3E}">
        <p14:creationId xmlns:p14="http://schemas.microsoft.com/office/powerpoint/2010/main" val="2345048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88832" cy="4608512"/>
          </a:xfrm>
        </p:spPr>
        <p:txBody>
          <a:bodyPr/>
          <a:lstStyle/>
          <a:p>
            <a:r>
              <a:rPr lang="cs-CZ" dirty="0" smtClean="0"/>
              <a:t/>
            </a:r>
            <a:br>
              <a:rPr lang="cs-CZ" dirty="0" smtClean="0"/>
            </a:br>
            <a:r>
              <a:rPr lang="cs-CZ" dirty="0"/>
              <a:t/>
            </a:r>
            <a:br>
              <a:rPr lang="cs-CZ" dirty="0"/>
            </a:br>
            <a:r>
              <a:rPr lang="cs-CZ" dirty="0" smtClean="0"/>
              <a:t>Výkon </a:t>
            </a:r>
            <a:r>
              <a:rPr lang="cs-CZ" dirty="0"/>
              <a:t>zahrnuje smělost, talent, vliv a touhu. Když však člověk chce dokázat více, potřebuje </a:t>
            </a:r>
            <a:r>
              <a:rPr lang="cs-CZ" b="1" dirty="0">
                <a:solidFill>
                  <a:srgbClr val="002060"/>
                </a:solidFill>
              </a:rPr>
              <a:t>impuls</a:t>
            </a:r>
            <a:r>
              <a:rPr lang="cs-CZ" dirty="0"/>
              <a:t>. </a:t>
            </a:r>
            <a:r>
              <a:rPr lang="cs-CZ" dirty="0" smtClean="0"/>
              <a:t/>
            </a:r>
            <a:br>
              <a:rPr lang="cs-CZ" dirty="0" smtClean="0"/>
            </a:br>
            <a:r>
              <a:rPr lang="cs-CZ" dirty="0"/>
              <a:t/>
            </a:r>
            <a:br>
              <a:rPr lang="cs-CZ" dirty="0"/>
            </a:br>
            <a:r>
              <a:rPr lang="cs-CZ" dirty="0" smtClean="0"/>
              <a:t>Jedinečné </a:t>
            </a:r>
            <a:r>
              <a:rPr lang="cs-CZ" dirty="0"/>
              <a:t>výkony mají vysokou </a:t>
            </a:r>
            <a:r>
              <a:rPr lang="cs-CZ" i="1" dirty="0"/>
              <a:t>cenu.</a:t>
            </a:r>
            <a:r>
              <a:rPr lang="cs-CZ" dirty="0"/>
              <a:t> Z uvedeného důvodu má trvalejší úspěch jedinec, který se v práci smysluplně realizuje. </a:t>
            </a:r>
          </a:p>
        </p:txBody>
      </p:sp>
    </p:spTree>
    <p:extLst>
      <p:ext uri="{BB962C8B-B14F-4D97-AF65-F5344CB8AC3E}">
        <p14:creationId xmlns:p14="http://schemas.microsoft.com/office/powerpoint/2010/main" val="2603855643"/>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2402</TotalTime>
  <Words>306</Words>
  <Application>Microsoft Office PowerPoint</Application>
  <PresentationFormat>Předvádění na obrazovce (16:9)</PresentationFormat>
  <Paragraphs>69</Paragraphs>
  <Slides>22</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Times New Roman</vt:lpstr>
      <vt:lpstr>SLU</vt:lpstr>
      <vt:lpstr>Název prezentace</vt:lpstr>
      <vt:lpstr>Prezentace aplikace PowerPoint</vt:lpstr>
      <vt:lpstr>Prezentace aplikace PowerPoint</vt:lpstr>
      <vt:lpstr>Proč je jasná finanční vize důležitá?  Plodí sílu, nadšení, dynamiku a sebevědomí. Vychází ze stavu klidu, pohody a osamění. Podněcuje snění a zhraňuje vyhoření mentální energie. Pomáhá překonávat nezdary a těžkosti. Podporuje vytrvalost. Odvádí pozornost od minulosti a soustředí se na budoucnost. Zjednodušuje rozhodovací proces. Podporuje duševní a fyzické zdraví. Neakceptuje status quo (současný stav). </vt:lpstr>
      <vt:lpstr>    Volba, jak investovat své prostředky, je vždy na klientech. Klienti musí zvážit, do jaké míry rozumějí produktu, který si kupují.  </vt:lpstr>
      <vt:lpstr>   Existují případy, kdy se lidé či podniky rozhodovali o svých penězích laxně a agresivně.  Někteří z nich kritizovali stát, že jejich peníze neochránil.   </vt:lpstr>
      <vt:lpstr>   Existuje nejen přímá úměra mezi očekávaným výnosem a rizikem, ale také tím, jak mnoho času a energie je klient ochoten věnovat studiu nabízených produktů, a jak složité produkty jsou pro něho optimální.  </vt:lpstr>
      <vt:lpstr>    Princip kolektivní viny není na místě.   Očekávat, že dohled, který má mít společensky únosné náklady, bude schopen předejít případům, kdy nelegální firmy lákají z lidí úspory, není realistické.</vt:lpstr>
      <vt:lpstr>  Výkon zahrnuje smělost, talent, vliv a touhu. Když však člověk chce dokázat více, potřebuje impuls.   Jedinečné výkony mají vysokou cenu. Z uvedeného důvodu má trvalejší úspěch jedinec, který se v práci smysluplně realizuje. </vt:lpstr>
      <vt:lpstr>    Važme s proto, čím jsme dnes, neodsuzujme, čím jsme byli včera a nevylučujme, čím se můžeme stát zítra. Samostatná rozhodnutí nemusí být vždycky druhými schvalovaná, zejména jsou-li ovlivněna osobní pravdou.</vt:lpstr>
      <vt:lpstr>Nadání je vrozené!   Proud života však uvádí člověka do stále nových situací, jejichž účelem je otevřít další oblasti talentů. Užitečné je realizovat se jedinečným osobitým způsobem.   Nenechat se ovlivňovat lidmi, kteří se pokoušejí osobní ctižádost podkopávat. Více naopak spolupracovat s lidmi, kteří podporují smysluplnost činností, které vykonáváme, a rozvíjejí pocit naší významnosti. </vt:lpstr>
      <vt:lpstr>Dluhy jsou závazky, které znamenají povinnosti.   Závazek plní pro obě strany, jak pro dlužníka, tak pro věřitele.   Dluhy vznikají z důvodů nepřiměřených přání, po jejichž naplnění lidé dychtí.</vt:lpstr>
      <vt:lpstr>Přístupy k řešení dluhů</vt:lpstr>
      <vt:lpstr>DLUŽÍŠ!</vt:lpstr>
      <vt:lpstr>Ekonomická vzácnost (scarcity)   Ekonomické statky, které jsou na rozdíl od volných statků pro spotřebitele ekonomicky málo dostupné.   Vzácné statky splňují dvě základní vlastnosti:  užitečnost                                                  omezenost   </vt:lpstr>
      <vt:lpstr>Vlastnosti ekonomické vzácnosti</vt:lpstr>
      <vt:lpstr>   K čemu je ekonomická vzácnost v praxi?    Ekonomická vzácnost vede k ochotě zákazníka  za konkrétní statek zaplatit.   Vzácnost je subjektivně prožívaná a její kvalitativní znaky jsou následující: </vt:lpstr>
      <vt:lpstr>Uzavření osobnosti světu a otevření k vzácnému statku. </vt:lpstr>
      <vt:lpstr>Vnitřní překážky osobního bohatství</vt:lpstr>
      <vt:lpstr>Negativní emoce a osobní vlastnosti   Strach z velkých peněz, o biologického přežití, z nedostatku a ztráty peněz.  Lačnost ve smyslu lakomosti, kdo nic nedává, nemůže nic dostat, pasivní šetření jako výplod lakoty.  Závist produkuje mnoho negativních a ničivých emocí, a tím hojnost blokuje. </vt:lpstr>
      <vt:lpstr>Jaké jsou způsoby k zdolávání vnitřních překážek při formování osobního bohatství?   Pozitivní emoce a osobní vlastnosti   Odvaha (odvážnému štěstí přeje).   Hojnost (peníze dělají peníze).   Přejícnost (dej, bude ti dáno, přej, bude ti přáno).   Tvoření, služba, spolupráce (jak se do lesa volá, tak se z lesa ozývá).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svobodovad</cp:lastModifiedBy>
  <cp:revision>61</cp:revision>
  <cp:lastPrinted>2018-03-27T09:30:31Z</cp:lastPrinted>
  <dcterms:created xsi:type="dcterms:W3CDTF">2016-07-06T15:42:34Z</dcterms:created>
  <dcterms:modified xsi:type="dcterms:W3CDTF">2019-03-12T15:48:15Z</dcterms:modified>
</cp:coreProperties>
</file>