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9" r:id="rId3"/>
    <p:sldId id="258" r:id="rId4"/>
    <p:sldId id="285" r:id="rId5"/>
    <p:sldId id="308" r:id="rId6"/>
    <p:sldId id="286" r:id="rId7"/>
    <p:sldId id="310" r:id="rId8"/>
    <p:sldId id="309" r:id="rId9"/>
    <p:sldId id="311" r:id="rId10"/>
    <p:sldId id="287" r:id="rId11"/>
    <p:sldId id="312" r:id="rId12"/>
    <p:sldId id="295" r:id="rId13"/>
    <p:sldId id="313" r:id="rId14"/>
    <p:sldId id="296" r:id="rId15"/>
    <p:sldId id="316" r:id="rId16"/>
    <p:sldId id="297" r:id="rId17"/>
    <p:sldId id="314" r:id="rId18"/>
    <p:sldId id="298" r:id="rId19"/>
    <p:sldId id="315" r:id="rId20"/>
    <p:sldId id="281" r:id="rId2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PORADENSTVÍ V SOCIÁLNÍCH SLUŽBÁCH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Mgr. Dagmar Svobodová,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Fáze dluhové spirály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>V</a:t>
            </a:r>
            <a:r>
              <a:rPr lang="cs-CZ" sz="2800" dirty="0"/>
              <a:t> </a:t>
            </a:r>
            <a:r>
              <a:rPr lang="cs-CZ" sz="2800" i="1" dirty="0"/>
              <a:t>páté</a:t>
            </a:r>
            <a:r>
              <a:rPr lang="cs-CZ" sz="2800" dirty="0"/>
              <a:t> fázi pociťujeme dočasnou úlevu, když rodina nebo přátelé uhradí nejnutnější dluhy, rychle zapomínáme na finanční nebezpečí, podceňujeme prožité kritické zkušenosti a pokračujeme stejným přístupem jako před krizovou situací (nesplácíme, lžeme, zapíráme).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51022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Fáze dluhové spirály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131590"/>
            <a:ext cx="84776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V </a:t>
            </a:r>
            <a:r>
              <a:rPr lang="cs-CZ" sz="2800" i="1" dirty="0"/>
              <a:t>šesté</a:t>
            </a:r>
            <a:r>
              <a:rPr lang="cs-CZ" sz="2800" dirty="0"/>
              <a:t> fázi sjednáme půjčku jako náplast na dluhy z nebankovního sektoru s ničivými podmínkami plnění, půjčka je zřízená na jinou osobu z rodiny nebo přátel, může být od fyzické osoby získaná přes několik kontaktních osob, tím se podcení nebezpečí nebankovních, tj. státem nejištěných půjček a finančních nabídek na hranici lichvy a splácí se několik bankovních půjček několika nebankovními půjčkami. </a:t>
            </a:r>
          </a:p>
        </p:txBody>
      </p:sp>
    </p:spTree>
    <p:extLst>
      <p:ext uri="{BB962C8B-B14F-4D97-AF65-F5344CB8AC3E}">
        <p14:creationId xmlns:p14="http://schemas.microsoft.com/office/powerpoint/2010/main" val="607672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892480" cy="4948014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Fáze dluhové spirály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800" dirty="0" smtClean="0"/>
              <a:t>V </a:t>
            </a:r>
            <a:r>
              <a:rPr lang="cs-CZ" sz="2800" i="1" dirty="0"/>
              <a:t>sedmé</a:t>
            </a:r>
            <a:r>
              <a:rPr lang="cs-CZ" sz="2800" dirty="0"/>
              <a:t> fázi pocítíme fatální dopady nemilosrdné exekuce na movitý majetek, společenskou ostudu (pomluvy v práci, mezi přáteli, ochladnutí vztahů, nedůvěra), vážné rodinné potíže (rozvod, ztráta důvěry a blízkých přátel) a ztratíme zaměstnání.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7812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Fáze dluhové spirály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556088"/>
            <a:ext cx="89644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V </a:t>
            </a:r>
            <a:r>
              <a:rPr lang="cs-CZ" sz="2800" i="1" dirty="0"/>
              <a:t>osmé</a:t>
            </a:r>
            <a:r>
              <a:rPr lang="cs-CZ" sz="2800" dirty="0"/>
              <a:t> fázi se z nás může stát beznadějný bezdomovec, který zůstává bez peněz, práce, rodiny, přátel, se zkaženou pověstí se zdlouhavou ztrátou šance znovu získat bankovní půjčku nebo hypotéku s beznadějnými vyhlídkami. 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07032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4536504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Osobní bankrot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Jediné </a:t>
            </a:r>
            <a:r>
              <a:rPr lang="cs-CZ" dirty="0"/>
              <a:t>oficiální zákonem stanovené oddlužení, které je ve většině případů rychlejší, výhodnější a levnější než splácení dluhů denně navyšovaných o úroky, smluvní pokuty, penále a odměny advokátů a exekutorů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533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Osobní bankrot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2110085"/>
            <a:ext cx="83884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Díky osobnímu bankrotu je možné splatit minimálně 30 % dluhů, načež zbytek po Vás již nemůže nikdo nikdy požadovat. </a:t>
            </a:r>
          </a:p>
        </p:txBody>
      </p:sp>
    </p:spTree>
    <p:extLst>
      <p:ext uri="{BB962C8B-B14F-4D97-AF65-F5344CB8AC3E}">
        <p14:creationId xmlns:p14="http://schemas.microsoft.com/office/powerpoint/2010/main" val="2347693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4536504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Oddlužení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>Podle </a:t>
            </a:r>
            <a:r>
              <a:rPr lang="cs-CZ" sz="2800" dirty="0"/>
              <a:t>insolvenčního zákona je jediná právním řádem ČR posvěcená oficiální cesta, jak se legálně jednou provždy zbavit veškerých dluhů, o kterých třeba již dnes nemáte ani ponětí</a:t>
            </a:r>
            <a:r>
              <a:rPr lang="cs-CZ" sz="2800" dirty="0" smtClean="0"/>
              <a:t>.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03502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Oddlužení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4" y="1833086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Po celou dobu trvání oddlužení je člověk pod ochranou soudu a insolvenčního zákona a tím pádem se nemusí obávat exekutorů, inkasních agentur a vymahačů, navíc zastaví další nárůst dluhů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718679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4536504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S</a:t>
            </a:r>
            <a:r>
              <a:rPr lang="cs-CZ" b="1" dirty="0" smtClean="0">
                <a:solidFill>
                  <a:srgbClr val="002060"/>
                </a:solidFill>
              </a:rPr>
              <a:t>potřebitelská </a:t>
            </a:r>
            <a:r>
              <a:rPr lang="cs-CZ" b="1" dirty="0">
                <a:solidFill>
                  <a:srgbClr val="002060"/>
                </a:solidFill>
              </a:rPr>
              <a:t>hranice </a:t>
            </a:r>
            <a:r>
              <a:rPr lang="cs-CZ" b="1" dirty="0" smtClean="0">
                <a:solidFill>
                  <a:srgbClr val="002060"/>
                </a:solidFill>
              </a:rPr>
              <a:t>jako základ </a:t>
            </a:r>
            <a:r>
              <a:rPr lang="cs-CZ" b="1" dirty="0">
                <a:solidFill>
                  <a:srgbClr val="002060"/>
                </a:solidFill>
              </a:rPr>
              <a:t>životní </a:t>
            </a:r>
            <a:r>
              <a:rPr lang="cs-CZ" b="1" dirty="0" smtClean="0">
                <a:solidFill>
                  <a:srgbClr val="002060"/>
                </a:solidFill>
              </a:rPr>
              <a:t>úrovně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Každý </a:t>
            </a:r>
            <a:r>
              <a:rPr lang="cs-CZ" dirty="0"/>
              <a:t>jedinec </a:t>
            </a:r>
            <a:r>
              <a:rPr lang="cs-CZ" dirty="0" smtClean="0"/>
              <a:t>má </a:t>
            </a:r>
            <a:r>
              <a:rPr lang="cs-CZ" i="1" dirty="0" smtClean="0"/>
              <a:t>naprogramovaný</a:t>
            </a:r>
            <a:r>
              <a:rPr lang="cs-CZ" dirty="0" smtClean="0"/>
              <a:t> </a:t>
            </a:r>
            <a:r>
              <a:rPr lang="cs-CZ" dirty="0"/>
              <a:t>vnitřní spo­třební práh příjmové hladiny a materiálních potřeb, o kterých si myslí, že jsou pro něho dostupné.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Všechno</a:t>
            </a:r>
            <a:r>
              <a:rPr lang="cs-CZ" dirty="0"/>
              <a:t>, co je nad tímto spotřebním prahem, zavrhuje.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490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Spotřebitelská hranice jako základ životní úrovně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833086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V souladu s vnitřním přesvědčením se ve své spotřební hladině udrží do doby, než si tuto skutečnost uvědomí a svůj spotřební práh zvedne. </a:t>
            </a:r>
            <a:endParaRPr lang="cs-CZ" sz="2800" dirty="0" smtClean="0"/>
          </a:p>
          <a:p>
            <a:endParaRPr lang="cs-CZ" sz="2800" i="1" dirty="0"/>
          </a:p>
          <a:p>
            <a:r>
              <a:rPr lang="cs-CZ" sz="2800" i="1" dirty="0" smtClean="0"/>
              <a:t>Co </a:t>
            </a:r>
            <a:r>
              <a:rPr lang="cs-CZ" sz="2800" i="1" dirty="0"/>
              <a:t>s tím?</a:t>
            </a:r>
            <a:r>
              <a:rPr lang="cs-CZ" sz="2800" b="1" dirty="0"/>
              <a:t> </a:t>
            </a:r>
            <a:r>
              <a:rPr lang="cs-CZ" sz="2800" dirty="0"/>
              <a:t>Osobní síla spočívá v možnosti volby.</a:t>
            </a:r>
            <a:r>
              <a:rPr lang="cs-CZ" sz="2800" b="1" dirty="0"/>
              <a:t>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25387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Finanční rozhodování </a:t>
            </a:r>
          </a:p>
          <a:p>
            <a:r>
              <a:rPr lang="cs-CZ" sz="3000" b="1" dirty="0" smtClean="0">
                <a:solidFill>
                  <a:schemeClr val="bg1"/>
                </a:solidFill>
              </a:rPr>
              <a:t>a plánování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355976" y="1563638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Šance a riziko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Úspěch a neúspěch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Osm fází d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luhové spirály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Osobní bankrot a oddlužení jako konečné řešení dluhové pasti</a:t>
            </a:r>
            <a:endParaRPr lang="cs-CZ" sz="18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Spotřebitelská hranice jako základ životní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úrovně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0541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2060"/>
                </a:solidFill>
              </a:rPr>
              <a:t>Každý </a:t>
            </a:r>
            <a:r>
              <a:rPr lang="cs-CZ" sz="1600" dirty="0">
                <a:solidFill>
                  <a:srgbClr val="002060"/>
                </a:solidFill>
              </a:rPr>
              <a:t>jedinec má </a:t>
            </a:r>
            <a:r>
              <a:rPr lang="cs-CZ" sz="1600" i="1" dirty="0">
                <a:solidFill>
                  <a:srgbClr val="002060"/>
                </a:solidFill>
              </a:rPr>
              <a:t>naprogramovaný</a:t>
            </a:r>
            <a:r>
              <a:rPr lang="cs-CZ" sz="1600" dirty="0">
                <a:solidFill>
                  <a:srgbClr val="002060"/>
                </a:solidFill>
              </a:rPr>
              <a:t> vnitřní spo­třební práh příjmové hladiny a materiálních potřeb, o kterých si myslí, že jsou pro něho dostupné.</a:t>
            </a:r>
            <a:r>
              <a:rPr lang="cs-CZ" sz="1600" b="1" dirty="0">
                <a:solidFill>
                  <a:srgbClr val="002060"/>
                </a:solidFill>
              </a:rPr>
              <a:t> Dluhová spirála</a:t>
            </a:r>
            <a:r>
              <a:rPr lang="cs-CZ" sz="1600" dirty="0">
                <a:solidFill>
                  <a:srgbClr val="002060"/>
                </a:solidFill>
              </a:rPr>
              <a:t> (dluhová past) je stav </a:t>
            </a:r>
            <a:r>
              <a:rPr lang="cs-CZ" sz="1600" dirty="0" smtClean="0">
                <a:solidFill>
                  <a:srgbClr val="002060"/>
                </a:solidFill>
              </a:rPr>
              <a:t>v rodinném rozpočtu a osobních financích, </a:t>
            </a:r>
            <a:r>
              <a:rPr lang="cs-CZ" sz="1600" dirty="0">
                <a:solidFill>
                  <a:srgbClr val="002060"/>
                </a:solidFill>
              </a:rPr>
              <a:t>při kterém postupné zadlužování může vést k neschopnosti splácet jednotlivé půjčky a úvěry</a:t>
            </a:r>
            <a:r>
              <a:rPr lang="cs-CZ" sz="1600" dirty="0" smtClean="0">
                <a:solidFill>
                  <a:srgbClr val="002060"/>
                </a:solidFill>
              </a:rPr>
              <a:t>. Konečným řešením dluhové pasti je osobní bankrot, který </a:t>
            </a:r>
            <a:r>
              <a:rPr lang="cs-CZ" sz="1600" smtClean="0">
                <a:solidFill>
                  <a:srgbClr val="002060"/>
                </a:solidFill>
              </a:rPr>
              <a:t>zajistí oddlužení.</a:t>
            </a:r>
            <a:endParaRPr lang="cs-CZ" sz="1600" dirty="0">
              <a:solidFill>
                <a:srgbClr val="00206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FINANČNÍ PLÁNOVÁNÍ </a:t>
            </a: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A </a:t>
            </a: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ROZHODOVÁNÍ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83968" y="1347614"/>
            <a:ext cx="3890486" cy="30483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</a:t>
            </a:r>
            <a:r>
              <a:rPr lang="cs-CZ" sz="1800" b="1" i="1" dirty="0" smtClean="0">
                <a:solidFill>
                  <a:srgbClr val="002060"/>
                </a:solidFill>
              </a:rPr>
              <a:t>:</a:t>
            </a:r>
            <a:endParaRPr lang="cs-CZ" sz="1800" dirty="0" smtClean="0">
              <a:solidFill>
                <a:srgbClr val="002060"/>
              </a:solidFill>
            </a:endParaRPr>
          </a:p>
          <a:p>
            <a:r>
              <a:rPr lang="cs-CZ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p</a:t>
            </a:r>
            <a:r>
              <a:rPr lang="cs-CZ" sz="1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oznat </a:t>
            </a:r>
            <a:r>
              <a:rPr lang="cs-CZ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šance a </a:t>
            </a:r>
            <a:r>
              <a:rPr lang="cs-CZ" sz="1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rizika</a:t>
            </a:r>
            <a:r>
              <a:rPr lang="en-US" sz="1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;</a:t>
            </a:r>
            <a:endParaRPr lang="cs-CZ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cs-CZ" sz="1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klasifikovat </a:t>
            </a:r>
            <a:r>
              <a:rPr lang="cs-CZ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úspěch a </a:t>
            </a:r>
            <a:r>
              <a:rPr lang="cs-CZ" sz="1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neúspěch</a:t>
            </a:r>
            <a:r>
              <a:rPr lang="en-US" sz="1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;</a:t>
            </a:r>
            <a:endParaRPr lang="cs-CZ" sz="1800" dirty="0">
              <a:solidFill>
                <a:srgbClr val="002060"/>
              </a:solidFill>
            </a:endParaRPr>
          </a:p>
          <a:p>
            <a:pPr lvl="0" algn="just"/>
            <a:r>
              <a:rPr lang="cs-CZ" sz="1800" dirty="0">
                <a:solidFill>
                  <a:srgbClr val="002060"/>
                </a:solidFill>
              </a:rPr>
              <a:t>c</a:t>
            </a:r>
            <a:r>
              <a:rPr lang="cs-CZ" sz="1800" dirty="0" smtClean="0">
                <a:solidFill>
                  <a:srgbClr val="002060"/>
                </a:solidFill>
              </a:rPr>
              <a:t>harakterizovat a ovládat </a:t>
            </a:r>
            <a:r>
              <a:rPr lang="cs-CZ" sz="1800" dirty="0">
                <a:solidFill>
                  <a:srgbClr val="002060"/>
                </a:solidFill>
              </a:rPr>
              <a:t>dluhovou spirálu</a:t>
            </a:r>
            <a:r>
              <a:rPr lang="cs-CZ" sz="1800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r>
              <a:rPr lang="cs-CZ" sz="1800" dirty="0">
                <a:solidFill>
                  <a:srgbClr val="002060"/>
                </a:solidFill>
              </a:rPr>
              <a:t>a</a:t>
            </a:r>
            <a:r>
              <a:rPr lang="cs-CZ" sz="1800" dirty="0" smtClean="0">
                <a:solidFill>
                  <a:srgbClr val="002060"/>
                </a:solidFill>
              </a:rPr>
              <a:t>plikovat osobní bankrot a oddlužení;</a:t>
            </a:r>
            <a:endParaRPr lang="cs-CZ" sz="1800" dirty="0" smtClean="0">
              <a:solidFill>
                <a:srgbClr val="002060"/>
              </a:solidFill>
            </a:endParaRPr>
          </a:p>
          <a:p>
            <a:pPr algn="just"/>
            <a:r>
              <a:rPr lang="cs-CZ" sz="1800" dirty="0">
                <a:solidFill>
                  <a:srgbClr val="002060"/>
                </a:solidFill>
              </a:rPr>
              <a:t>stanovit spotřebitelskou hranici jako základ osobní životní </a:t>
            </a:r>
            <a:r>
              <a:rPr lang="cs-CZ" sz="1800" dirty="0" smtClean="0">
                <a:solidFill>
                  <a:srgbClr val="002060"/>
                </a:solidFill>
              </a:rPr>
              <a:t>úrovně.</a:t>
            </a:r>
            <a:endParaRPr lang="cs-CZ" sz="1800" dirty="0">
              <a:solidFill>
                <a:srgbClr val="002060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4896544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Šance a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b="1" dirty="0">
                <a:solidFill>
                  <a:srgbClr val="002060"/>
                </a:solidFill>
              </a:rPr>
              <a:t>riziko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b="1" dirty="0">
                <a:solidFill>
                  <a:srgbClr val="002060"/>
                </a:solidFill>
              </a:rPr>
              <a:t>leží </a:t>
            </a:r>
            <a:r>
              <a:rPr lang="cs-CZ" b="1" dirty="0" smtClean="0">
                <a:solidFill>
                  <a:srgbClr val="002060"/>
                </a:solidFill>
              </a:rPr>
              <a:t>vedle sebe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každém neúspěchu je zárodek příštího úspěchu. Neúspěšný po­kus je přirozenou součástí tvoření, principem zpětné vazby a základním kamenem mechaniky tvoření.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To</a:t>
            </a:r>
            <a:r>
              <a:rPr lang="cs-CZ" dirty="0"/>
              <a:t>, co lidé nazývají neúspěchem, je mechanismus, kterým se učíme dělat věci jinak, přesněji. </a:t>
            </a:r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Úspěch a neúspěch leží vedle sebe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279089"/>
            <a:ext cx="82444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307871"/>
                </a:solidFill>
              </a:rPr>
              <a:t>Lze říci, že neúspěch je vlastně úspěch, který není </a:t>
            </a:r>
            <a:r>
              <a:rPr lang="cs-CZ" sz="2400" i="1" dirty="0">
                <a:solidFill>
                  <a:srgbClr val="307871"/>
                </a:solidFill>
              </a:rPr>
              <a:t>dotažený do konce</a:t>
            </a:r>
            <a:r>
              <a:rPr lang="cs-CZ" sz="2400" dirty="0">
                <a:solidFill>
                  <a:srgbClr val="307871"/>
                </a:solidFill>
              </a:rPr>
              <a:t>. Není to konečný výsledek, ale </a:t>
            </a:r>
            <a:r>
              <a:rPr lang="cs-CZ" sz="2400" i="1" dirty="0">
                <a:solidFill>
                  <a:srgbClr val="307871"/>
                </a:solidFill>
              </a:rPr>
              <a:t>meziprodukt</a:t>
            </a:r>
            <a:r>
              <a:rPr lang="cs-CZ" sz="2400" dirty="0">
                <a:solidFill>
                  <a:srgbClr val="307871"/>
                </a:solidFill>
              </a:rPr>
              <a:t>. Každý neúspěch přímo čeká, aby byl proměněn. Úspěšní lidé to umějí. </a:t>
            </a:r>
            <a:endParaRPr lang="cs-CZ" sz="2400" dirty="0" smtClean="0">
              <a:solidFill>
                <a:srgbClr val="307871"/>
              </a:solidFill>
            </a:endParaRPr>
          </a:p>
          <a:p>
            <a:endParaRPr lang="cs-CZ" sz="2400" dirty="0">
              <a:solidFill>
                <a:srgbClr val="307871"/>
              </a:solidFill>
            </a:endParaRPr>
          </a:p>
          <a:p>
            <a:r>
              <a:rPr lang="cs-CZ" sz="2400" dirty="0" smtClean="0">
                <a:solidFill>
                  <a:srgbClr val="307871"/>
                </a:solidFill>
              </a:rPr>
              <a:t>Naleznou </a:t>
            </a:r>
            <a:r>
              <a:rPr lang="cs-CZ" sz="2400" dirty="0">
                <a:solidFill>
                  <a:srgbClr val="307871"/>
                </a:solidFill>
              </a:rPr>
              <a:t>řešení pro každý problém a naopak. Poražení nacházejí problém v každém řešení. </a:t>
            </a:r>
            <a:r>
              <a:rPr lang="cs-CZ" sz="2400" i="1" dirty="0">
                <a:solidFill>
                  <a:srgbClr val="307871"/>
                </a:solidFill>
              </a:rPr>
              <a:t>Vítěze lze poznat už na startu podle toho, jak vyrazí. Poražené ovšem také! </a:t>
            </a:r>
            <a:r>
              <a:rPr lang="cs-CZ" sz="2400" dirty="0">
                <a:solidFill>
                  <a:srgbClr val="307871"/>
                </a:solidFill>
              </a:rPr>
              <a:t/>
            </a:r>
            <a:br>
              <a:rPr lang="cs-CZ" sz="2400" dirty="0">
                <a:solidFill>
                  <a:srgbClr val="307871"/>
                </a:solidFill>
              </a:rPr>
            </a:br>
            <a:endParaRPr lang="cs-CZ" sz="2400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140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4121"/>
            <a:ext cx="9126651" cy="4948014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Dluhová spirála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b="1" dirty="0">
                <a:solidFill>
                  <a:srgbClr val="002060"/>
                </a:solidFill>
              </a:rPr>
              <a:t>probíhá </a:t>
            </a:r>
            <a:r>
              <a:rPr lang="cs-CZ" b="1" dirty="0" smtClean="0">
                <a:solidFill>
                  <a:srgbClr val="002060"/>
                </a:solidFill>
              </a:rPr>
              <a:t>v</a:t>
            </a:r>
            <a:r>
              <a:rPr lang="cs-CZ" b="1" dirty="0">
                <a:solidFill>
                  <a:srgbClr val="002060"/>
                </a:solidFill>
              </a:rPr>
              <a:t> osmi </a:t>
            </a:r>
            <a:r>
              <a:rPr lang="cs-CZ" b="1" dirty="0" smtClean="0">
                <a:solidFill>
                  <a:srgbClr val="002060"/>
                </a:solidFill>
              </a:rPr>
              <a:t>fázích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>V</a:t>
            </a:r>
            <a:r>
              <a:rPr lang="cs-CZ" sz="2800" dirty="0"/>
              <a:t> </a:t>
            </a:r>
            <a:r>
              <a:rPr lang="cs-CZ" sz="2800" i="1" dirty="0"/>
              <a:t>první</a:t>
            </a:r>
            <a:r>
              <a:rPr lang="cs-CZ" sz="2800" dirty="0"/>
              <a:t> fázi se zabydlíme v dluzích první půjčkou, protože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jsme </a:t>
            </a:r>
            <a:r>
              <a:rPr lang="cs-CZ" sz="2800" dirty="0"/>
              <a:t>naivní a máme omezené informace o finančních pravidlech a důsledcích jejich porušování.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Fáze dluhové spirály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833086"/>
            <a:ext cx="88924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Ve </a:t>
            </a:r>
            <a:r>
              <a:rPr lang="cs-CZ" sz="2800" i="1" dirty="0"/>
              <a:t>druhé</a:t>
            </a:r>
            <a:r>
              <a:rPr lang="cs-CZ" sz="2800" dirty="0"/>
              <a:t> fázi dochází k porušení finančních pravidel popíráním osobní odpovědnosti, výmluvami, mlžením, lhaním, zapíráním a skrýváním se před bankou. 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31532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Fáze dluhové spirály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771550"/>
            <a:ext cx="788436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V</a:t>
            </a:r>
            <a:r>
              <a:rPr lang="cs-CZ" sz="2800" dirty="0" smtClean="0"/>
              <a:t>e </a:t>
            </a:r>
            <a:r>
              <a:rPr lang="cs-CZ" sz="2800" i="1" dirty="0"/>
              <a:t>třetí</a:t>
            </a:r>
            <a:r>
              <a:rPr lang="cs-CZ" sz="2800" dirty="0"/>
              <a:t> fázi dochází k podcenění finanční hrozby neochotou komunikovat s bankou, pokračováním porušování dohodnutých podmínek splácení, složitějším lhaním, uklidňujícími příběhy, zavíráním očí před odpovědností – </a:t>
            </a:r>
            <a:r>
              <a:rPr lang="cs-CZ" sz="2800" i="1" dirty="0"/>
              <a:t>on to někdo vyřeší</a:t>
            </a:r>
            <a:r>
              <a:rPr lang="cs-CZ" sz="2800" dirty="0"/>
              <a:t> a přesouváním osobní odpovědnosti na rodinu nebo přátele. </a:t>
            </a:r>
            <a:endParaRPr lang="cs-CZ" sz="28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279444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Fáze dluhové spirály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4" y="1694587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Ve </a:t>
            </a:r>
            <a:r>
              <a:rPr lang="cs-CZ" sz="2800" i="1" dirty="0"/>
              <a:t>čtvrté</a:t>
            </a:r>
            <a:r>
              <a:rPr lang="cs-CZ" sz="2800" dirty="0"/>
              <a:t> fázi přichází trest a strach, kdy jsme zapsáni do registru dlužníků, pociťujeme první vážné dopady, přicházejí hrozby exekucemi na movitý majetek, proto se snažíme </a:t>
            </a:r>
            <a:r>
              <a:rPr lang="cs-CZ" sz="2800" i="1" dirty="0"/>
              <a:t>zalepit</a:t>
            </a:r>
            <a:r>
              <a:rPr lang="cs-CZ" sz="2800" dirty="0"/>
              <a:t> dluhy půjčkou od rodiny nebo přátel. 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4226937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</TotalTime>
  <Words>364</Words>
  <Application>Microsoft Office PowerPoint</Application>
  <PresentationFormat>Předvádění na obrazovce (16:9)</PresentationFormat>
  <Paragraphs>68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Šance a riziko leží vedle sebe    V každém neúspěchu je zárodek příštího úspěchu. Neúspěšný po­kus je přirozenou součástí tvoření, principem zpětné vazby a základním kamenem mechaniky tvoření.   To, co lidé nazývají neúspěchem, je mechanismus, kterým se učíme dělat věci jinak, přesněji. </vt:lpstr>
      <vt:lpstr>Úspěch a neúspěch leží vedle sebe</vt:lpstr>
      <vt:lpstr>Dluhová spirála probíhá v osmi fázích     V první fázi se zabydlíme v dluzích první půjčkou, protože  jsme naivní a máme omezené informace o finančních pravidlech a důsledcích jejich porušování.   </vt:lpstr>
      <vt:lpstr>Fáze dluhové spirály</vt:lpstr>
      <vt:lpstr>Fáze dluhové spirály</vt:lpstr>
      <vt:lpstr>Fáze dluhové spirály</vt:lpstr>
      <vt:lpstr>Fáze dluhové spirály   V páté fázi pociťujeme dočasnou úlevu, když rodina nebo přátelé uhradí nejnutnější dluhy, rychle zapomínáme na finanční nebezpečí, podceňujeme prožité kritické zkušenosti a pokračujeme stejným přístupem jako před krizovou situací (nesplácíme, lžeme, zapíráme).   </vt:lpstr>
      <vt:lpstr>Fáze dluhové spirály</vt:lpstr>
      <vt:lpstr>Fáze dluhové spirály    V sedmé fázi pocítíme fatální dopady nemilosrdné exekuce na movitý majetek, společenskou ostudu (pomluvy v práci, mezi přáteli, ochladnutí vztahů, nedůvěra), vážné rodinné potíže (rozvod, ztráta důvěry a blízkých přátel) a ztratíme zaměstnání.   </vt:lpstr>
      <vt:lpstr>Fáze dluhové spirály</vt:lpstr>
      <vt:lpstr>Osobní bankrot   Jediné oficiální zákonem stanovené oddlužení, které je ve většině případů rychlejší, výhodnější a levnější než splácení dluhů denně navyšovaných o úroky, smluvní pokuty, penále a odměny advokátů a exekutorů.  </vt:lpstr>
      <vt:lpstr>Osobní bankrot</vt:lpstr>
      <vt:lpstr>Oddlužení   Podle insolvenčního zákona je jediná právním řádem ČR posvěcená oficiální cesta, jak se legálně jednou provždy zbavit veškerých dluhů, o kterých třeba již dnes nemáte ani ponětí.  </vt:lpstr>
      <vt:lpstr>Oddlužení</vt:lpstr>
      <vt:lpstr>Spotřebitelská hranice jako základ životní úrovně   Každý jedinec má naprogramovaný vnitřní spo­třební práh příjmové hladiny a materiálních potřeb, o kterých si myslí, že jsou pro něho dostupné.   Všechno, co je nad tímto spotřebním prahem, zavrhuje.   </vt:lpstr>
      <vt:lpstr>Spotřebitelská hranice jako základ životní úrovně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61</cp:revision>
  <cp:lastPrinted>2018-03-27T09:30:31Z</cp:lastPrinted>
  <dcterms:created xsi:type="dcterms:W3CDTF">2016-07-06T15:42:34Z</dcterms:created>
  <dcterms:modified xsi:type="dcterms:W3CDTF">2019-03-12T15:47:51Z</dcterms:modified>
</cp:coreProperties>
</file>