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9" r:id="rId3"/>
    <p:sldId id="258" r:id="rId4"/>
    <p:sldId id="283" r:id="rId5"/>
    <p:sldId id="288" r:id="rId6"/>
    <p:sldId id="290" r:id="rId7"/>
    <p:sldId id="292" r:id="rId8"/>
    <p:sldId id="294" r:id="rId9"/>
    <p:sldId id="295" r:id="rId10"/>
    <p:sldId id="293" r:id="rId11"/>
    <p:sldId id="291" r:id="rId12"/>
    <p:sldId id="289" r:id="rId13"/>
    <p:sldId id="284" r:id="rId14"/>
    <p:sldId id="285" r:id="rId15"/>
    <p:sldId id="286" r:id="rId16"/>
    <p:sldId id="287" r:id="rId17"/>
    <p:sldId id="296" r:id="rId18"/>
    <p:sldId id="297" r:id="rId19"/>
    <p:sldId id="281" r:id="rId2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30.11.2018</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30.11.2018</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sz="1600" b="1" dirty="0" smtClean="0">
                <a:ln w="0"/>
                <a:solidFill>
                  <a:schemeClr val="bg1"/>
                </a:solidFill>
                <a:effectLst>
                  <a:outerShdw blurRad="38100" dist="19050" dir="2700000" algn="tl" rotWithShape="0">
                    <a:schemeClr val="dk1">
                      <a:alpha val="40000"/>
                    </a:schemeClr>
                  </a:outerShdw>
                </a:effectLst>
              </a:rPr>
              <a:t>PORADENSTVÍ V SOCIÁLNÍCH SLUŽBÁCH</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Mgr. Dagmar Svobodová,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4752528"/>
          </a:xfrm>
        </p:spPr>
        <p:txBody>
          <a:bodyPr/>
          <a:lstStyle/>
          <a:p>
            <a:r>
              <a:rPr lang="cs-CZ" b="1" dirty="0" smtClean="0">
                <a:solidFill>
                  <a:srgbClr val="002060"/>
                </a:solidFill>
              </a:rPr>
              <a:t>Realizace finančního záměru</a:t>
            </a:r>
            <a:r>
              <a:rPr lang="cs-CZ" dirty="0" smtClean="0"/>
              <a:t/>
            </a:r>
            <a:br>
              <a:rPr lang="cs-CZ" dirty="0" smtClean="0"/>
            </a:br>
            <a:r>
              <a:rPr lang="cs-CZ" dirty="0"/>
              <a:t/>
            </a:r>
            <a:br>
              <a:rPr lang="cs-CZ" dirty="0"/>
            </a:br>
            <a:r>
              <a:rPr lang="cs-CZ" dirty="0"/>
              <a:t>Prvním krokem k realizaci jakéhokoliv záměru, tedy i finančního je </a:t>
            </a:r>
            <a:r>
              <a:rPr lang="cs-CZ" i="1" dirty="0"/>
              <a:t>kotvení </a:t>
            </a:r>
            <a:r>
              <a:rPr lang="cs-CZ" i="1" dirty="0" smtClean="0"/>
              <a:t>zdrojů</a:t>
            </a:r>
            <a:r>
              <a:rPr lang="cs-CZ" dirty="0" smtClean="0"/>
              <a:t>, kdy lze </a:t>
            </a:r>
            <a:r>
              <a:rPr lang="cs-CZ" dirty="0"/>
              <a:t>nalezené řešení zakotvit, což znamená propojit určitý vnitřní psychický pocit, navozený vnějším projevem nebo slovním vyhlášením s žádoucím výsledným jednáním.</a:t>
            </a:r>
            <a:r>
              <a:rPr lang="cs-CZ" dirty="0" smtClean="0"/>
              <a:t/>
            </a:r>
            <a:br>
              <a:rPr lang="cs-CZ" dirty="0" smtClean="0"/>
            </a:br>
            <a:endParaRPr lang="cs-CZ" dirty="0"/>
          </a:p>
        </p:txBody>
      </p:sp>
    </p:spTree>
    <p:extLst>
      <p:ext uri="{BB962C8B-B14F-4D97-AF65-F5344CB8AC3E}">
        <p14:creationId xmlns:p14="http://schemas.microsoft.com/office/powerpoint/2010/main" val="613552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3478"/>
            <a:ext cx="7488832" cy="4680520"/>
          </a:xfrm>
        </p:spPr>
        <p:txBody>
          <a:bodyPr/>
          <a:lstStyle/>
          <a:p>
            <a:r>
              <a:rPr lang="cs-CZ" dirty="0" smtClean="0">
                <a:solidFill>
                  <a:srgbClr val="002060"/>
                </a:solidFill>
              </a:rPr>
              <a:t>Metoda </a:t>
            </a:r>
            <a:r>
              <a:rPr lang="cs-CZ" b="1" dirty="0" smtClean="0">
                <a:solidFill>
                  <a:srgbClr val="002060"/>
                </a:solidFill>
              </a:rPr>
              <a:t>VAKOG</a:t>
            </a:r>
            <a:r>
              <a:rPr lang="cs-CZ" dirty="0">
                <a:solidFill>
                  <a:srgbClr val="002060"/>
                </a:solidFill>
              </a:rPr>
              <a:t> </a:t>
            </a:r>
            <a:r>
              <a:rPr lang="cs-CZ" dirty="0" smtClean="0">
                <a:solidFill>
                  <a:srgbClr val="002060"/>
                </a:solidFill>
              </a:rPr>
              <a:t> </a:t>
            </a:r>
            <a:r>
              <a:rPr lang="cs-CZ" dirty="0"/>
              <a:t>předpokládá zapojení pěti smyslových orgánů – </a:t>
            </a:r>
            <a:r>
              <a:rPr lang="cs-CZ" i="1" dirty="0"/>
              <a:t>zraku, sluchu, doteku, čichu</a:t>
            </a:r>
            <a:r>
              <a:rPr lang="cs-CZ" dirty="0"/>
              <a:t> a </a:t>
            </a:r>
            <a:r>
              <a:rPr lang="cs-CZ" i="1" dirty="0"/>
              <a:t>chuti</a:t>
            </a:r>
            <a:r>
              <a:rPr lang="cs-CZ" dirty="0"/>
              <a:t>. </a:t>
            </a:r>
            <a:r>
              <a:rPr lang="cs-CZ" dirty="0" smtClean="0"/>
              <a:t/>
            </a:r>
            <a:br>
              <a:rPr lang="cs-CZ" dirty="0" smtClean="0"/>
            </a:br>
            <a:r>
              <a:rPr lang="cs-CZ" dirty="0"/>
              <a:t/>
            </a:r>
            <a:br>
              <a:rPr lang="cs-CZ" dirty="0"/>
            </a:br>
            <a:r>
              <a:rPr lang="cs-CZ" dirty="0" smtClean="0"/>
              <a:t>Název </a:t>
            </a:r>
            <a:r>
              <a:rPr lang="cs-CZ" dirty="0"/>
              <a:t>metody je odvozený od počátečních písmen anglických ekvivalentů</a:t>
            </a:r>
            <a:r>
              <a:rPr lang="cs-CZ" dirty="0" smtClean="0"/>
              <a:t>:</a:t>
            </a:r>
            <a:br>
              <a:rPr lang="cs-CZ" dirty="0" smtClean="0"/>
            </a:br>
            <a:r>
              <a:rPr lang="cs-CZ" dirty="0"/>
              <a:t/>
            </a:r>
            <a:br>
              <a:rPr lang="cs-CZ" dirty="0"/>
            </a:br>
            <a:r>
              <a:rPr lang="cs-CZ" dirty="0"/>
              <a:t>V = </a:t>
            </a:r>
            <a:r>
              <a:rPr lang="cs-CZ" dirty="0" err="1"/>
              <a:t>Visual</a:t>
            </a:r>
            <a:r>
              <a:rPr lang="cs-CZ" dirty="0"/>
              <a:t> (vizuální)</a:t>
            </a:r>
            <a:br>
              <a:rPr lang="cs-CZ" dirty="0"/>
            </a:br>
            <a:r>
              <a:rPr lang="cs-CZ" dirty="0"/>
              <a:t>A = Auditory (sluchový)</a:t>
            </a:r>
            <a:br>
              <a:rPr lang="cs-CZ" dirty="0"/>
            </a:br>
            <a:r>
              <a:rPr lang="cs-CZ" dirty="0"/>
              <a:t>K = </a:t>
            </a:r>
            <a:r>
              <a:rPr lang="cs-CZ" dirty="0" err="1"/>
              <a:t>Kinesthetic</a:t>
            </a:r>
            <a:r>
              <a:rPr lang="cs-CZ" dirty="0"/>
              <a:t> (kinestetický)</a:t>
            </a:r>
            <a:br>
              <a:rPr lang="cs-CZ" dirty="0"/>
            </a:br>
            <a:r>
              <a:rPr lang="cs-CZ" dirty="0"/>
              <a:t>O = </a:t>
            </a:r>
            <a:r>
              <a:rPr lang="cs-CZ" dirty="0" err="1"/>
              <a:t>Oflactory</a:t>
            </a:r>
            <a:r>
              <a:rPr lang="cs-CZ" dirty="0"/>
              <a:t> (čichový)</a:t>
            </a:r>
            <a:br>
              <a:rPr lang="cs-CZ" dirty="0"/>
            </a:br>
            <a:r>
              <a:rPr lang="cs-CZ" dirty="0"/>
              <a:t>G = </a:t>
            </a:r>
            <a:r>
              <a:rPr lang="cs-CZ" dirty="0" err="1"/>
              <a:t>Gustatory</a:t>
            </a:r>
            <a:r>
              <a:rPr lang="cs-CZ" dirty="0"/>
              <a:t> (chuťový)</a:t>
            </a:r>
            <a:br>
              <a:rPr lang="cs-CZ" dirty="0"/>
            </a:br>
            <a:endParaRPr lang="cs-CZ" dirty="0"/>
          </a:p>
        </p:txBody>
      </p:sp>
    </p:spTree>
    <p:extLst>
      <p:ext uri="{BB962C8B-B14F-4D97-AF65-F5344CB8AC3E}">
        <p14:creationId xmlns:p14="http://schemas.microsoft.com/office/powerpoint/2010/main" val="456365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536504"/>
          </a:xfrm>
        </p:spPr>
        <p:txBody>
          <a:bodyPr/>
          <a:lstStyle/>
          <a:p>
            <a:r>
              <a:rPr lang="cs-CZ" b="1" dirty="0" smtClean="0">
                <a:solidFill>
                  <a:srgbClr val="002060"/>
                </a:solidFill>
              </a:rPr>
              <a:t>Spirituální principy</a:t>
            </a:r>
            <a:br>
              <a:rPr lang="cs-CZ" b="1" dirty="0" smtClean="0">
                <a:solidFill>
                  <a:srgbClr val="002060"/>
                </a:solidFill>
              </a:rPr>
            </a:br>
            <a:r>
              <a:rPr lang="cs-CZ" dirty="0"/>
              <a:t/>
            </a:r>
            <a:br>
              <a:rPr lang="cs-CZ" dirty="0"/>
            </a:br>
            <a:r>
              <a:rPr lang="cs-CZ" i="1" dirty="0"/>
              <a:t>Důvěra </a:t>
            </a:r>
            <a:r>
              <a:rPr lang="cs-CZ" dirty="0"/>
              <a:t>jako jeden ze spirituálních principů je nejdůležitější. Důvěřujeme, že co se aktuálně děje, je pro finanční rozvoj to nejlepší, protože nám to dává smysl. </a:t>
            </a:r>
            <a:br>
              <a:rPr lang="cs-CZ" dirty="0"/>
            </a:br>
            <a:r>
              <a:rPr lang="cs-CZ" i="1" dirty="0"/>
              <a:t>Vděčnost</a:t>
            </a:r>
            <a:r>
              <a:rPr lang="cs-CZ" dirty="0"/>
              <a:t> jako druhý spirituální princip motivuje člověka, aby zůstal silným. </a:t>
            </a:r>
            <a:br>
              <a:rPr lang="cs-CZ" dirty="0"/>
            </a:br>
            <a:r>
              <a:rPr lang="cs-CZ" i="1" dirty="0"/>
              <a:t>Chaos</a:t>
            </a:r>
            <a:r>
              <a:rPr lang="cs-CZ" dirty="0"/>
              <a:t> jako třetí spirituální princip je chápán jako průvodní jev změny, že nic není náhoda nebo nahodilost. Jedná se o projev ženského principu v člověku, o něco zcela nového, neuchopitelného a kreativního, co nevíme, jak dopadne. Chaos nás vybízí k transformaci. </a:t>
            </a:r>
            <a:br>
              <a:rPr lang="cs-CZ" dirty="0"/>
            </a:br>
            <a:endParaRPr lang="cs-CZ" dirty="0"/>
          </a:p>
        </p:txBody>
      </p:sp>
    </p:spTree>
    <p:extLst>
      <p:ext uri="{BB962C8B-B14F-4D97-AF65-F5344CB8AC3E}">
        <p14:creationId xmlns:p14="http://schemas.microsoft.com/office/powerpoint/2010/main" val="2553864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948014"/>
          </a:xfrm>
        </p:spPr>
        <p:txBody>
          <a:bodyPr/>
          <a:lstStyle/>
          <a:p>
            <a:r>
              <a:rPr lang="cs-CZ" b="1" i="1" dirty="0">
                <a:solidFill>
                  <a:srgbClr val="002060"/>
                </a:solidFill>
              </a:rPr>
              <a:t>Ř</a:t>
            </a:r>
            <a:r>
              <a:rPr lang="cs-CZ" b="1" i="1" dirty="0" smtClean="0">
                <a:solidFill>
                  <a:srgbClr val="002060"/>
                </a:solidFill>
              </a:rPr>
              <a:t>ád </a:t>
            </a:r>
            <a:r>
              <a:rPr lang="cs-CZ" b="1" i="1" dirty="0">
                <a:solidFill>
                  <a:srgbClr val="002060"/>
                </a:solidFill>
              </a:rPr>
              <a:t>a univerzální </a:t>
            </a:r>
            <a:r>
              <a:rPr lang="cs-CZ" b="1" i="1" dirty="0" smtClean="0">
                <a:solidFill>
                  <a:srgbClr val="002060"/>
                </a:solidFill>
              </a:rPr>
              <a:t>síla</a:t>
            </a:r>
            <a:r>
              <a:rPr lang="cs-CZ" b="1" i="1" dirty="0">
                <a:solidFill>
                  <a:srgbClr val="002060"/>
                </a:solidFill>
              </a:rPr>
              <a:t> </a:t>
            </a:r>
            <a:r>
              <a:rPr lang="cs-CZ" b="1" i="1" dirty="0" smtClean="0">
                <a:solidFill>
                  <a:srgbClr val="002060"/>
                </a:solidFill>
              </a:rPr>
              <a:t>jako spirituální principy </a:t>
            </a:r>
            <a:r>
              <a:rPr lang="cs-CZ" i="1" dirty="0" smtClean="0"/>
              <a:t/>
            </a:r>
            <a:br>
              <a:rPr lang="cs-CZ" i="1" dirty="0" smtClean="0"/>
            </a:br>
            <a:r>
              <a:rPr lang="cs-CZ" i="1" dirty="0"/>
              <a:t/>
            </a:r>
            <a:br>
              <a:rPr lang="cs-CZ" i="1" dirty="0"/>
            </a:br>
            <a:r>
              <a:rPr lang="cs-CZ" dirty="0" smtClean="0"/>
              <a:t>Řešení </a:t>
            </a:r>
            <a:r>
              <a:rPr lang="cs-CZ" dirty="0"/>
              <a:t>inflace </a:t>
            </a:r>
            <a:r>
              <a:rPr lang="cs-CZ" dirty="0" smtClean="0"/>
              <a:t>spočívá v</a:t>
            </a:r>
            <a:r>
              <a:rPr lang="cs-CZ" dirty="0"/>
              <a:t> odstranění monopolu státu na vydávání peněz. Povinnost přijmout na úhradu dluhu státní peníze umožňuje negativní efekty inflace, mezi které patří přerozdělování hodnoty mezi dlužníky a věřitele. Peníze jsou výsledkem spontánního vývoje, patří mezi entity </a:t>
            </a:r>
            <a:r>
              <a:rPr lang="cs-CZ" i="1" dirty="0"/>
              <a:t>kosmu</a:t>
            </a:r>
            <a:r>
              <a:rPr lang="cs-CZ" dirty="0"/>
              <a:t>, zatímco stát vytvořený na základě intence je </a:t>
            </a:r>
            <a:r>
              <a:rPr lang="cs-CZ" i="1" dirty="0"/>
              <a:t>taxis</a:t>
            </a:r>
            <a:r>
              <a:rPr lang="cs-CZ" dirty="0"/>
              <a:t>. Ve spojení obou rozdílných kvalit spočívá příčina problému, kdy stát není schopen peníze řídit, proto kvůli zásahům státu dochází k zvýšení, nikoliv snížení rizika věřitelů.</a:t>
            </a:r>
            <a:br>
              <a:rPr lang="cs-CZ" dirty="0"/>
            </a:br>
            <a:endParaRPr lang="cs-CZ" dirty="0"/>
          </a:p>
        </p:txBody>
      </p:sp>
    </p:spTree>
    <p:extLst>
      <p:ext uri="{BB962C8B-B14F-4D97-AF65-F5344CB8AC3E}">
        <p14:creationId xmlns:p14="http://schemas.microsoft.com/office/powerpoint/2010/main" val="1965031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136904" cy="4608512"/>
          </a:xfrm>
        </p:spPr>
        <p:txBody>
          <a:bodyPr/>
          <a:lstStyle/>
          <a:p>
            <a:r>
              <a:rPr lang="cs-CZ" b="1" i="1" dirty="0">
                <a:solidFill>
                  <a:srgbClr val="002060"/>
                </a:solidFill>
              </a:rPr>
              <a:t>S</a:t>
            </a:r>
            <a:r>
              <a:rPr lang="cs-CZ" b="1" i="1" dirty="0" smtClean="0">
                <a:solidFill>
                  <a:srgbClr val="002060"/>
                </a:solidFill>
              </a:rPr>
              <a:t>pirituální </a:t>
            </a:r>
            <a:r>
              <a:rPr lang="cs-CZ" b="1" i="1" dirty="0">
                <a:solidFill>
                  <a:srgbClr val="002060"/>
                </a:solidFill>
              </a:rPr>
              <a:t>inteligence </a:t>
            </a:r>
            <a:r>
              <a:rPr lang="cs-CZ" b="1" i="1" dirty="0" smtClean="0">
                <a:solidFill>
                  <a:srgbClr val="002060"/>
                </a:solidFill>
              </a:rPr>
              <a:t/>
            </a:r>
            <a:br>
              <a:rPr lang="cs-CZ" b="1" i="1" dirty="0" smtClean="0">
                <a:solidFill>
                  <a:srgbClr val="002060"/>
                </a:solidFill>
              </a:rPr>
            </a:br>
            <a:r>
              <a:rPr lang="cs-CZ" b="1" i="1" dirty="0">
                <a:solidFill>
                  <a:srgbClr val="002060"/>
                </a:solidFill>
              </a:rPr>
              <a:t/>
            </a:r>
            <a:br>
              <a:rPr lang="cs-CZ" b="1" i="1" dirty="0">
                <a:solidFill>
                  <a:srgbClr val="002060"/>
                </a:solidFill>
              </a:rPr>
            </a:br>
            <a:r>
              <a:rPr lang="cs-CZ" dirty="0" smtClean="0"/>
              <a:t>Řeší </a:t>
            </a:r>
            <a:r>
              <a:rPr lang="cs-CZ" dirty="0"/>
              <a:t>otázky významu hodnot a </a:t>
            </a:r>
            <a:r>
              <a:rPr lang="cs-CZ" dirty="0" smtClean="0"/>
              <a:t>snaží </a:t>
            </a:r>
            <a:r>
              <a:rPr lang="cs-CZ" dirty="0"/>
              <a:t>se dát </a:t>
            </a:r>
            <a:r>
              <a:rPr lang="cs-CZ" dirty="0" smtClean="0"/>
              <a:t>finančnímu </a:t>
            </a:r>
            <a:r>
              <a:rPr lang="cs-CZ" dirty="0"/>
              <a:t>jednání širší a bohatší kontext. Jednotlivci myslí rozdílným způsobem. Účastníci finančního jednání mohou mít rozdílný systém hodnot, které vyznávají. Lidé na různých pracovních pozicích mají rozdílné pojetí svého poslání, a přesto o prosperitě a finanční svobodě přemýšlejí podobně. </a:t>
            </a:r>
            <a:r>
              <a:rPr lang="cs-CZ" dirty="0" smtClean="0"/>
              <a:t/>
            </a:r>
            <a:br>
              <a:rPr lang="cs-CZ" dirty="0" smtClean="0"/>
            </a:br>
            <a:r>
              <a:rPr lang="cs-CZ" dirty="0"/>
              <a:t/>
            </a:r>
            <a:br>
              <a:rPr lang="cs-CZ" dirty="0"/>
            </a:br>
            <a:r>
              <a:rPr lang="cs-CZ" i="1" dirty="0" smtClean="0"/>
              <a:t>Jak </a:t>
            </a:r>
            <a:r>
              <a:rPr lang="cs-CZ" i="1" dirty="0"/>
              <a:t>je to možné?</a:t>
            </a:r>
            <a:r>
              <a:rPr lang="cs-CZ" dirty="0"/>
              <a:t> Na tyto otázky odpovídá </a:t>
            </a:r>
            <a:r>
              <a:rPr lang="cs-CZ" i="1" dirty="0"/>
              <a:t>spirální dynamika</a:t>
            </a:r>
            <a:r>
              <a:rPr lang="cs-CZ" dirty="0"/>
              <a:t> jako součást spirituální inteligence. </a:t>
            </a:r>
            <a:r>
              <a:rPr lang="cs-CZ" i="1" dirty="0" smtClean="0"/>
              <a:t>Spirální </a:t>
            </a:r>
            <a:r>
              <a:rPr lang="cs-CZ" i="1" dirty="0"/>
              <a:t>dynamika</a:t>
            </a:r>
            <a:r>
              <a:rPr lang="cs-CZ" dirty="0"/>
              <a:t> je </a:t>
            </a:r>
            <a:r>
              <a:rPr lang="cs-CZ" dirty="0" smtClean="0"/>
              <a:t>aplikace </a:t>
            </a:r>
            <a:r>
              <a:rPr lang="cs-CZ" dirty="0"/>
              <a:t>data-psychologicky založeného modelu.</a:t>
            </a:r>
            <a:endParaRPr lang="cs-CZ" dirty="0"/>
          </a:p>
        </p:txBody>
      </p:sp>
    </p:spTree>
    <p:extLst>
      <p:ext uri="{BB962C8B-B14F-4D97-AF65-F5344CB8AC3E}">
        <p14:creationId xmlns:p14="http://schemas.microsoft.com/office/powerpoint/2010/main" val="2989826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948014"/>
          </a:xfrm>
        </p:spPr>
        <p:txBody>
          <a:bodyPr/>
          <a:lstStyle/>
          <a:p>
            <a:r>
              <a:rPr lang="cs-CZ" dirty="0"/>
              <a:t>Spirální dynamika se zabývá vznikem a charakteristikami jednotlivých úrovní hodnotových systémů – </a:t>
            </a:r>
            <a:r>
              <a:rPr lang="cs-CZ" b="1" dirty="0" err="1">
                <a:solidFill>
                  <a:srgbClr val="002060"/>
                </a:solidFill>
              </a:rPr>
              <a:t>MEMů</a:t>
            </a:r>
            <a:r>
              <a:rPr lang="cs-CZ" dirty="0" smtClean="0">
                <a:solidFill>
                  <a:srgbClr val="002060"/>
                </a:solidFill>
              </a:rPr>
              <a:t>.</a:t>
            </a:r>
            <a:r>
              <a:rPr lang="cs-CZ" dirty="0" smtClean="0"/>
              <a:t/>
            </a:r>
            <a:br>
              <a:rPr lang="cs-CZ" dirty="0" smtClean="0"/>
            </a:br>
            <a:r>
              <a:rPr lang="cs-CZ" dirty="0" smtClean="0"/>
              <a:t/>
            </a:r>
            <a:br>
              <a:rPr lang="cs-CZ" dirty="0" smtClean="0"/>
            </a:br>
            <a:r>
              <a:rPr lang="cs-CZ" b="1" dirty="0" smtClean="0"/>
              <a:t>Dvojitá </a:t>
            </a:r>
            <a:r>
              <a:rPr lang="cs-CZ" b="1" dirty="0"/>
              <a:t>spirála</a:t>
            </a:r>
            <a:r>
              <a:rPr lang="cs-CZ" dirty="0"/>
              <a:t> je rozložená podle vývojových stupňů tak, že nižší vývojové etapy tvoří základ a jsou součástí vyšších stupňů. </a:t>
            </a:r>
            <a:r>
              <a:rPr lang="cs-CZ" dirty="0" smtClean="0"/>
              <a:t/>
            </a:r>
            <a:br>
              <a:rPr lang="cs-CZ" dirty="0" smtClean="0"/>
            </a:br>
            <a:r>
              <a:rPr lang="cs-CZ" b="1" dirty="0" smtClean="0"/>
              <a:t>Dynamika</a:t>
            </a:r>
            <a:r>
              <a:rPr lang="cs-CZ" dirty="0" smtClean="0"/>
              <a:t> </a:t>
            </a:r>
            <a:r>
              <a:rPr lang="cs-CZ" dirty="0"/>
              <a:t>si všímá vlivu životních podmínek na rozvoj a změny v procesu lidského vývoje jako systému bio-psycho-sociálních faktorů. Z toho vyplývá využití spirální dynamiky, která slouží jako nástroj analýzy různých situací a pomáhá navrhovat integrovaná řešení v různých oblastech pracovního a osobního života, včetně financí.</a:t>
            </a:r>
            <a:br>
              <a:rPr lang="cs-CZ" dirty="0"/>
            </a:br>
            <a:endParaRPr lang="cs-CZ" dirty="0"/>
          </a:p>
        </p:txBody>
      </p:sp>
    </p:spTree>
    <p:extLst>
      <p:ext uri="{BB962C8B-B14F-4D97-AF65-F5344CB8AC3E}">
        <p14:creationId xmlns:p14="http://schemas.microsoft.com/office/powerpoint/2010/main" val="3651434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948014"/>
          </a:xfrm>
        </p:spPr>
        <p:txBody>
          <a:bodyPr/>
          <a:lstStyle/>
          <a:p>
            <a:r>
              <a:rPr lang="cs-CZ" b="1" dirty="0" smtClean="0">
                <a:solidFill>
                  <a:srgbClr val="002060"/>
                </a:solidFill>
              </a:rPr>
              <a:t>Nesobecký / kolektivní duch </a:t>
            </a:r>
            <a:br>
              <a:rPr lang="cs-CZ" b="1" dirty="0" smtClean="0">
                <a:solidFill>
                  <a:srgbClr val="002060"/>
                </a:solidFill>
              </a:rPr>
            </a:br>
            <a:r>
              <a:rPr lang="cs-CZ" dirty="0"/>
              <a:t/>
            </a:r>
            <a:br>
              <a:rPr lang="cs-CZ" dirty="0"/>
            </a:br>
            <a:r>
              <a:rPr lang="cs-CZ" dirty="0"/>
              <a:t>Nižší stupeň spirální dynamiky – rituální (spřízněné duše) – struktura autority (jediná pravda) – společenská struktura (lidské vztahy</a:t>
            </a:r>
            <a:r>
              <a:rPr lang="cs-CZ" dirty="0" smtClean="0"/>
              <a:t>)</a:t>
            </a:r>
            <a:br>
              <a:rPr lang="cs-CZ" dirty="0" smtClean="0"/>
            </a:br>
            <a:r>
              <a:rPr lang="cs-CZ" dirty="0"/>
              <a:t/>
            </a:r>
            <a:br>
              <a:rPr lang="cs-CZ" dirty="0"/>
            </a:br>
            <a:r>
              <a:rPr lang="cs-CZ" dirty="0"/>
              <a:t>Vyšší stupeň spirální dynamiky</a:t>
            </a:r>
            <a:r>
              <a:rPr lang="cs-CZ" b="1" dirty="0"/>
              <a:t> – </a:t>
            </a:r>
            <a:r>
              <a:rPr lang="cs-CZ" dirty="0"/>
              <a:t>celostní organismus (holistický pohled)</a:t>
            </a:r>
            <a:endParaRPr lang="cs-CZ" dirty="0"/>
          </a:p>
        </p:txBody>
      </p:sp>
    </p:spTree>
    <p:extLst>
      <p:ext uri="{BB962C8B-B14F-4D97-AF65-F5344CB8AC3E}">
        <p14:creationId xmlns:p14="http://schemas.microsoft.com/office/powerpoint/2010/main" val="3751022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608512"/>
          </a:xfrm>
        </p:spPr>
        <p:txBody>
          <a:bodyPr/>
          <a:lstStyle/>
          <a:p>
            <a:r>
              <a:rPr lang="cs-CZ" b="1" dirty="0" smtClean="0">
                <a:solidFill>
                  <a:srgbClr val="002060"/>
                </a:solidFill>
              </a:rPr>
              <a:t>Expresivní / individuální duch</a:t>
            </a:r>
            <a:br>
              <a:rPr lang="cs-CZ" b="1" dirty="0" smtClean="0">
                <a:solidFill>
                  <a:srgbClr val="002060"/>
                </a:solidFill>
              </a:rPr>
            </a:br>
            <a:r>
              <a:rPr lang="cs-CZ" dirty="0"/>
              <a:t/>
            </a:r>
            <a:br>
              <a:rPr lang="cs-CZ" dirty="0"/>
            </a:br>
            <a:r>
              <a:rPr lang="cs-CZ" dirty="0"/>
              <a:t>Nižší stupeň spirální dynamiky – skupina (pud sebezáchovy) – nadpřirozené síly (metafyzická bezpečnost) – tržní prostředí (snaha něco dokázat</a:t>
            </a:r>
            <a:r>
              <a:rPr lang="cs-CZ" dirty="0" smtClean="0"/>
              <a:t>)</a:t>
            </a:r>
            <a:br>
              <a:rPr lang="cs-CZ" dirty="0" smtClean="0"/>
            </a:br>
            <a:r>
              <a:rPr lang="cs-CZ" dirty="0"/>
              <a:t/>
            </a:r>
            <a:br>
              <a:rPr lang="cs-CZ" dirty="0"/>
            </a:br>
            <a:r>
              <a:rPr lang="cs-CZ" dirty="0"/>
              <a:t>Vyšší stupeň spirální dynamiky</a:t>
            </a:r>
            <a:r>
              <a:rPr lang="cs-CZ" b="1" dirty="0"/>
              <a:t> – </a:t>
            </a:r>
            <a:r>
              <a:rPr lang="cs-CZ" dirty="0"/>
              <a:t>systemický proces (flexibilní tok)</a:t>
            </a:r>
            <a:endParaRPr lang="cs-CZ" dirty="0"/>
          </a:p>
        </p:txBody>
      </p:sp>
    </p:spTree>
    <p:extLst>
      <p:ext uri="{BB962C8B-B14F-4D97-AF65-F5344CB8AC3E}">
        <p14:creationId xmlns:p14="http://schemas.microsoft.com/office/powerpoint/2010/main" val="2324777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948014"/>
          </a:xfrm>
        </p:spPr>
        <p:txBody>
          <a:bodyPr/>
          <a:lstStyle/>
          <a:p>
            <a:r>
              <a:rPr lang="cs-CZ" dirty="0"/>
              <a:t>Pověst závisí na tom, jak člověk dodržuje nebo nedodržuje své sliby. Společným jmenovatelem skutečně úspěšných lidí je, že své sliby a závazky dodržují. Než nějaký závazek přijmou, dobře si promyslí, zda jsou schopni skutečně slibu a závazku dostát. Pak je jejich slovo bráno vážně, a má váhu. Jakmile něco slíbíme, začínáme být zodpovědní a dlužní. </a:t>
            </a:r>
            <a:r>
              <a:rPr lang="cs-CZ" dirty="0"/>
              <a:t>O</a:t>
            </a:r>
            <a:r>
              <a:rPr lang="cs-CZ" dirty="0" smtClean="0"/>
              <a:t>bchodní </a:t>
            </a:r>
            <a:r>
              <a:rPr lang="cs-CZ" dirty="0"/>
              <a:t>smlouva je závazek, zaplacení v dohodnutém termínu je povinnost. </a:t>
            </a:r>
            <a:r>
              <a:rPr lang="cs-CZ" dirty="0" smtClean="0"/>
              <a:t/>
            </a:r>
            <a:br>
              <a:rPr lang="cs-CZ" dirty="0" smtClean="0"/>
            </a:br>
            <a:r>
              <a:rPr lang="cs-CZ" dirty="0"/>
              <a:t/>
            </a:r>
            <a:br>
              <a:rPr lang="cs-CZ" dirty="0"/>
            </a:br>
            <a:r>
              <a:rPr lang="cs-CZ" b="1" dirty="0" smtClean="0"/>
              <a:t>Schopnost </a:t>
            </a:r>
            <a:r>
              <a:rPr lang="cs-CZ" b="1" dirty="0"/>
              <a:t>splnit slib je důležitá vlastnost spolehlivého člověka</a:t>
            </a:r>
            <a:endParaRPr lang="cs-CZ" dirty="0"/>
          </a:p>
        </p:txBody>
      </p:sp>
    </p:spTree>
    <p:extLst>
      <p:ext uri="{BB962C8B-B14F-4D97-AF65-F5344CB8AC3E}">
        <p14:creationId xmlns:p14="http://schemas.microsoft.com/office/powerpoint/2010/main" val="2755100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054135"/>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600" dirty="0">
                <a:solidFill>
                  <a:srgbClr val="002060"/>
                </a:solidFill>
              </a:rPr>
              <a:t>Finanční zá­měry je třeba posuzovat komplexně a v širším kontextu. Při plánování je třeba zvá­žit cenu, kterou bude nutné zaplatit, aby byla adekvátní. Praktické realizace finančního záměru lze docílit zapojením smyslové energie z vnitřních a vnějších zdrojů pomocí vizualizace. Spirituální principy a inteligence pomáhají správně zacházet s penězi</a:t>
            </a:r>
            <a:r>
              <a:rPr lang="cs-CZ" sz="1600" dirty="0" smtClean="0">
                <a:solidFill>
                  <a:srgbClr val="002060"/>
                </a:solidFill>
              </a:rPr>
              <a:t>.</a:t>
            </a:r>
            <a:endParaRPr lang="cs-CZ" sz="1600" dirty="0">
              <a:solidFill>
                <a:srgbClr val="00206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endParaRPr lang="cs-CZ" sz="3000" b="1" dirty="0" smtClean="0">
              <a:solidFill>
                <a:schemeClr val="bg1"/>
              </a:solidFill>
            </a:endParaRPr>
          </a:p>
          <a:p>
            <a:r>
              <a:rPr lang="cs-CZ" sz="3000" b="1" dirty="0" smtClean="0">
                <a:solidFill>
                  <a:schemeClr val="bg1"/>
                </a:solidFill>
              </a:rPr>
              <a:t>Finanční záměry</a:t>
            </a:r>
            <a:endParaRPr lang="cs-CZ"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solidFill>
                  <a:srgbClr val="002060"/>
                </a:solidFill>
                <a:cs typeface="Arial" panose="020B0604020202020204" pitchFamily="34" charset="0"/>
              </a:rPr>
              <a:t>Formulace </a:t>
            </a:r>
            <a:r>
              <a:rPr lang="cs-CZ" sz="1800" b="1" dirty="0" smtClean="0">
                <a:solidFill>
                  <a:srgbClr val="002060"/>
                </a:solidFill>
                <a:cs typeface="Arial" panose="020B0604020202020204" pitchFamily="34" charset="0"/>
              </a:rPr>
              <a:t>a obsah finančního </a:t>
            </a:r>
            <a:r>
              <a:rPr lang="cs-CZ" sz="1800" b="1" dirty="0" smtClean="0">
                <a:solidFill>
                  <a:srgbClr val="002060"/>
                </a:solidFill>
                <a:cs typeface="Arial" panose="020B0604020202020204" pitchFamily="34" charset="0"/>
              </a:rPr>
              <a:t>záměru</a:t>
            </a:r>
          </a:p>
          <a:p>
            <a:pPr marL="0" indent="0" algn="just">
              <a:buNone/>
            </a:pPr>
            <a:r>
              <a:rPr lang="cs-CZ" sz="1800" b="1" dirty="0" smtClean="0">
                <a:solidFill>
                  <a:srgbClr val="002060"/>
                </a:solidFill>
                <a:cs typeface="Arial" panose="020B0604020202020204" pitchFamily="34" charset="0"/>
              </a:rPr>
              <a:t>Vnitřní, vnější zdroje a překážky finančního záměru</a:t>
            </a:r>
          </a:p>
          <a:p>
            <a:pPr marL="0" indent="0" algn="just">
              <a:buNone/>
            </a:pPr>
            <a:r>
              <a:rPr lang="cs-CZ" sz="1800" b="1" dirty="0" smtClean="0">
                <a:solidFill>
                  <a:srgbClr val="002060"/>
                </a:solidFill>
                <a:cs typeface="Arial" panose="020B0604020202020204" pitchFamily="34" charset="0"/>
              </a:rPr>
              <a:t>Realizace finančního záměru</a:t>
            </a:r>
          </a:p>
          <a:p>
            <a:pPr marL="0" indent="0" algn="just">
              <a:buNone/>
            </a:pPr>
            <a:r>
              <a:rPr lang="cs-CZ" sz="1800" b="1" dirty="0" smtClean="0">
                <a:solidFill>
                  <a:srgbClr val="002060"/>
                </a:solidFill>
                <a:cs typeface="Arial" panose="020B0604020202020204" pitchFamily="34" charset="0"/>
              </a:rPr>
              <a:t>Spirituální principy</a:t>
            </a:r>
          </a:p>
          <a:p>
            <a:pPr marL="0" indent="0" algn="just">
              <a:buNone/>
            </a:pPr>
            <a:r>
              <a:rPr lang="cs-CZ" sz="1800" b="1" dirty="0" smtClean="0">
                <a:solidFill>
                  <a:srgbClr val="002060"/>
                </a:solidFill>
                <a:cs typeface="Arial" panose="020B0604020202020204" pitchFamily="34" charset="0"/>
              </a:rPr>
              <a:t>Spirituální inteligence</a:t>
            </a:r>
          </a:p>
          <a:p>
            <a:pPr marL="0" indent="0" algn="just">
              <a:buNone/>
            </a:pPr>
            <a:r>
              <a:rPr lang="cs-CZ" sz="1800" b="1" dirty="0" smtClean="0">
                <a:solidFill>
                  <a:srgbClr val="002060"/>
                </a:solidFill>
                <a:cs typeface="Arial" panose="020B0604020202020204" pitchFamily="34" charset="0"/>
              </a:rPr>
              <a:t>Půjčka na oplátku</a:t>
            </a: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smtClean="0">
                <a:solidFill>
                  <a:schemeClr val="bg1">
                    <a:lumMod val="95000"/>
                  </a:schemeClr>
                </a:solidFill>
              </a:rPr>
              <a:t>Finanční záměry</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366471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pPr lvl="0" algn="just"/>
            <a:r>
              <a:rPr lang="cs-CZ" sz="1800" dirty="0">
                <a:solidFill>
                  <a:srgbClr val="002060"/>
                </a:solidFill>
              </a:rPr>
              <a:t>sestavit osobní finanční záměr;</a:t>
            </a:r>
          </a:p>
          <a:p>
            <a:pPr lvl="0" algn="just"/>
            <a:r>
              <a:rPr lang="cs-CZ" sz="1800" dirty="0">
                <a:solidFill>
                  <a:srgbClr val="002060"/>
                </a:solidFill>
              </a:rPr>
              <a:t>rozlišit vnitřní a vnější zdroje finančního záměru;</a:t>
            </a:r>
          </a:p>
          <a:p>
            <a:pPr lvl="0" algn="just"/>
            <a:r>
              <a:rPr lang="cs-CZ" sz="1800" dirty="0">
                <a:solidFill>
                  <a:srgbClr val="002060"/>
                </a:solidFill>
              </a:rPr>
              <a:t>efektivně reagovat na průvodní jevy finančních záměrů;</a:t>
            </a:r>
          </a:p>
          <a:p>
            <a:pPr lvl="0" algn="just"/>
            <a:r>
              <a:rPr lang="cs-CZ" sz="1800" dirty="0">
                <a:solidFill>
                  <a:srgbClr val="002060"/>
                </a:solidFill>
              </a:rPr>
              <a:t>aplikovat spirituální inteligenci při formulování finančního záměru;</a:t>
            </a:r>
          </a:p>
          <a:p>
            <a:pPr lvl="0" algn="just"/>
            <a:r>
              <a:rPr lang="cs-CZ" sz="1800" dirty="0">
                <a:solidFill>
                  <a:srgbClr val="002060"/>
                </a:solidFill>
              </a:rPr>
              <a:t>pochopit spirituální principy finančních záměrů;</a:t>
            </a:r>
          </a:p>
          <a:p>
            <a:pPr lvl="0" algn="just"/>
            <a:r>
              <a:rPr lang="cs-CZ" sz="1800" dirty="0">
                <a:solidFill>
                  <a:srgbClr val="002060"/>
                </a:solidFill>
              </a:rPr>
              <a:t>respektovat pravidla půjčky na oplátku.</a:t>
            </a:r>
          </a:p>
          <a:p>
            <a:endParaRPr lang="cs-CZ"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608512"/>
          </a:xfrm>
        </p:spPr>
        <p:txBody>
          <a:bodyPr/>
          <a:lstStyle/>
          <a:p>
            <a:r>
              <a:rPr lang="cs-CZ" b="1" dirty="0" smtClean="0">
                <a:solidFill>
                  <a:srgbClr val="002060"/>
                </a:solidFill>
              </a:rPr>
              <a:t>Formulace a obsah finančního záměru</a:t>
            </a:r>
            <a:br>
              <a:rPr lang="cs-CZ" b="1" dirty="0" smtClean="0">
                <a:solidFill>
                  <a:srgbClr val="002060"/>
                </a:solidFill>
              </a:rPr>
            </a:br>
            <a:r>
              <a:rPr lang="cs-CZ" dirty="0"/>
              <a:t/>
            </a:r>
            <a:br>
              <a:rPr lang="cs-CZ" dirty="0"/>
            </a:br>
            <a:r>
              <a:rPr lang="cs-CZ" dirty="0"/>
              <a:t>Pro zodpovědnou kontrolu finančního záměru je vhodné zvážit odpovědi na tyto </a:t>
            </a:r>
            <a:r>
              <a:rPr lang="cs-CZ" dirty="0" smtClean="0"/>
              <a:t>otázky</a:t>
            </a:r>
            <a:r>
              <a:rPr lang="cs-CZ" dirty="0"/>
              <a:t>: </a:t>
            </a:r>
            <a:r>
              <a:rPr lang="cs-CZ" dirty="0" smtClean="0"/>
              <a:t/>
            </a:r>
            <a:br>
              <a:rPr lang="cs-CZ" dirty="0" smtClean="0"/>
            </a:br>
            <a:r>
              <a:rPr lang="cs-CZ" dirty="0"/>
              <a:t/>
            </a:r>
            <a:br>
              <a:rPr lang="cs-CZ" dirty="0"/>
            </a:br>
            <a:r>
              <a:rPr lang="cs-CZ" i="1" dirty="0"/>
              <a:t>Koho a co tento finanční záměr ovlivní?</a:t>
            </a:r>
            <a:r>
              <a:rPr lang="cs-CZ" dirty="0"/>
              <a:t/>
            </a:r>
            <a:br>
              <a:rPr lang="cs-CZ" dirty="0"/>
            </a:br>
            <a:r>
              <a:rPr lang="cs-CZ" i="1" dirty="0"/>
              <a:t>Co získám já a co získají moji blízcí? </a:t>
            </a:r>
            <a:r>
              <a:rPr lang="cs-CZ" dirty="0"/>
              <a:t/>
            </a:r>
            <a:br>
              <a:rPr lang="cs-CZ" dirty="0"/>
            </a:br>
            <a:r>
              <a:rPr lang="cs-CZ" i="1" dirty="0"/>
              <a:t>Co ztratím já a co ztratí moji blízcí?</a:t>
            </a:r>
            <a:r>
              <a:rPr lang="cs-CZ" dirty="0"/>
              <a:t/>
            </a:r>
            <a:br>
              <a:rPr lang="cs-CZ" dirty="0"/>
            </a:br>
            <a:r>
              <a:rPr lang="cs-CZ" i="1" dirty="0" smtClean="0"/>
              <a:t>Co </a:t>
            </a:r>
            <a:r>
              <a:rPr lang="cs-CZ" i="1" dirty="0"/>
              <a:t>budu muset dělat jinak a navíc? </a:t>
            </a:r>
            <a:r>
              <a:rPr lang="cs-CZ" dirty="0"/>
              <a:t/>
            </a:r>
            <a:br>
              <a:rPr lang="cs-CZ" dirty="0"/>
            </a:br>
            <a:r>
              <a:rPr lang="cs-CZ" i="1" dirty="0"/>
              <a:t>Jak poznám, že už jsem bohatý/á?</a:t>
            </a:r>
            <a:r>
              <a:rPr lang="cs-CZ" dirty="0"/>
              <a:t/>
            </a:r>
            <a:br>
              <a:rPr lang="cs-CZ" dirty="0"/>
            </a:br>
            <a:r>
              <a:rPr lang="cs-CZ" i="1" dirty="0"/>
              <a:t>Jakou cenu za finanční proměnu zaplatím? </a:t>
            </a:r>
            <a:r>
              <a:rPr lang="cs-CZ" dirty="0"/>
              <a:t/>
            </a:r>
            <a:br>
              <a:rPr lang="cs-CZ" dirty="0"/>
            </a:br>
            <a:endParaRPr lang="cs-CZ" dirty="0"/>
          </a:p>
        </p:txBody>
      </p:sp>
    </p:spTree>
    <p:extLst>
      <p:ext uri="{BB962C8B-B14F-4D97-AF65-F5344CB8AC3E}">
        <p14:creationId xmlns:p14="http://schemas.microsoft.com/office/powerpoint/2010/main" val="57960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896544"/>
          </a:xfrm>
        </p:spPr>
        <p:txBody>
          <a:bodyPr/>
          <a:lstStyle/>
          <a:p>
            <a:r>
              <a:rPr lang="cs-CZ" dirty="0"/>
              <a:t>Když si přejete něco konkrétního materiálního, zeptejte se sami </a:t>
            </a:r>
            <a:r>
              <a:rPr lang="cs-CZ" dirty="0" smtClean="0"/>
              <a:t>sebe. </a:t>
            </a:r>
            <a:r>
              <a:rPr lang="cs-CZ" dirty="0"/>
              <a:t/>
            </a:r>
            <a:br>
              <a:rPr lang="cs-CZ" dirty="0"/>
            </a:br>
            <a:r>
              <a:rPr lang="cs-CZ" dirty="0" smtClean="0"/>
              <a:t/>
            </a:r>
            <a:br>
              <a:rPr lang="cs-CZ" dirty="0" smtClean="0"/>
            </a:br>
            <a:r>
              <a:rPr lang="cs-CZ" i="1" dirty="0" smtClean="0"/>
              <a:t>Jaké </a:t>
            </a:r>
            <a:r>
              <a:rPr lang="cs-CZ" i="1" dirty="0"/>
              <a:t>využití bude finanční záměr mít? </a:t>
            </a:r>
            <a:r>
              <a:rPr lang="cs-CZ" dirty="0"/>
              <a:t/>
            </a:r>
            <a:br>
              <a:rPr lang="cs-CZ" dirty="0"/>
            </a:br>
            <a:r>
              <a:rPr lang="cs-CZ" i="1" dirty="0"/>
              <a:t>Na jaké účely finanční záměr použiji? </a:t>
            </a:r>
            <a:r>
              <a:rPr lang="cs-CZ" dirty="0"/>
              <a:t/>
            </a:r>
            <a:br>
              <a:rPr lang="cs-CZ" dirty="0"/>
            </a:br>
            <a:r>
              <a:rPr lang="cs-CZ" i="1" dirty="0"/>
              <a:t>Jsem otevřený k využití zajímavé příležitosti, která může přijít? </a:t>
            </a:r>
            <a:r>
              <a:rPr lang="cs-CZ" dirty="0"/>
              <a:t/>
            </a:r>
            <a:br>
              <a:rPr lang="cs-CZ" dirty="0"/>
            </a:br>
            <a:r>
              <a:rPr lang="cs-CZ" i="1" dirty="0"/>
              <a:t>Jak poznám, že se můj finanční záměr zrealizoval?</a:t>
            </a:r>
            <a:r>
              <a:rPr lang="cs-CZ" dirty="0"/>
              <a:t/>
            </a:r>
            <a:br>
              <a:rPr lang="cs-CZ" dirty="0"/>
            </a:br>
            <a:r>
              <a:rPr lang="cs-CZ" i="1" dirty="0"/>
              <a:t>Jak uvidím svůj finanční záměr hotový?</a:t>
            </a:r>
            <a:r>
              <a:rPr lang="cs-CZ" dirty="0"/>
              <a:t/>
            </a:r>
            <a:br>
              <a:rPr lang="cs-CZ" dirty="0"/>
            </a:br>
            <a:endParaRPr lang="cs-CZ" dirty="0"/>
          </a:p>
        </p:txBody>
      </p:sp>
    </p:spTree>
    <p:extLst>
      <p:ext uri="{BB962C8B-B14F-4D97-AF65-F5344CB8AC3E}">
        <p14:creationId xmlns:p14="http://schemas.microsoft.com/office/powerpoint/2010/main" val="374988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948014"/>
          </a:xfrm>
        </p:spPr>
        <p:txBody>
          <a:bodyPr/>
          <a:lstStyle/>
          <a:p>
            <a:r>
              <a:rPr lang="cs-CZ" dirty="0"/>
              <a:t>Jednotná je pouze základní kostra finančního záměru s podstatnými </a:t>
            </a:r>
            <a:r>
              <a:rPr lang="cs-CZ" dirty="0" smtClean="0"/>
              <a:t>atributy</a:t>
            </a:r>
            <a:r>
              <a:rPr lang="cs-CZ" dirty="0"/>
              <a:t/>
            </a:r>
            <a:br>
              <a:rPr lang="cs-CZ" dirty="0"/>
            </a:br>
            <a:r>
              <a:rPr lang="cs-CZ" dirty="0" smtClean="0"/>
              <a:t/>
            </a:r>
            <a:br>
              <a:rPr lang="cs-CZ" dirty="0" smtClean="0"/>
            </a:br>
            <a:r>
              <a:rPr lang="cs-CZ" dirty="0" smtClean="0"/>
              <a:t>Titulní strana. Exekutivní souhrn. Analýzy </a:t>
            </a:r>
            <a:r>
              <a:rPr lang="cs-CZ" dirty="0"/>
              <a:t>odvětví na trhu.</a:t>
            </a:r>
            <a:br>
              <a:rPr lang="cs-CZ" dirty="0"/>
            </a:br>
            <a:r>
              <a:rPr lang="cs-CZ" dirty="0"/>
              <a:t>Popis </a:t>
            </a:r>
            <a:r>
              <a:rPr lang="cs-CZ" dirty="0" smtClean="0"/>
              <a:t>podniku. Výrobní plán. Marketingový plán. Organizační plán. Hodnocení rizik. Finanční </a:t>
            </a:r>
            <a:r>
              <a:rPr lang="cs-CZ" dirty="0"/>
              <a:t>plán</a:t>
            </a:r>
            <a:r>
              <a:rPr lang="cs-CZ" dirty="0" smtClean="0"/>
              <a:t>.</a:t>
            </a:r>
            <a:br>
              <a:rPr lang="cs-CZ" dirty="0" smtClean="0"/>
            </a:br>
            <a:r>
              <a:rPr lang="cs-CZ" dirty="0" smtClean="0"/>
              <a:t/>
            </a:r>
            <a:br>
              <a:rPr lang="cs-CZ" dirty="0" smtClean="0"/>
            </a:br>
            <a:r>
              <a:rPr lang="cs-CZ" dirty="0" smtClean="0"/>
              <a:t>Varianty </a:t>
            </a:r>
            <a:r>
              <a:rPr lang="cs-CZ" dirty="0"/>
              <a:t>finančních záměrů se liší podle stanoveného cíle. </a:t>
            </a:r>
            <a:r>
              <a:rPr lang="cs-CZ" dirty="0" smtClean="0"/>
              <a:t/>
            </a:r>
            <a:br>
              <a:rPr lang="cs-CZ" dirty="0" smtClean="0"/>
            </a:br>
            <a:r>
              <a:rPr lang="cs-CZ" i="1" dirty="0"/>
              <a:t>Výtahový prodej</a:t>
            </a:r>
            <a:r>
              <a:rPr lang="cs-CZ" dirty="0"/>
              <a:t/>
            </a:r>
            <a:br>
              <a:rPr lang="cs-CZ" dirty="0"/>
            </a:br>
            <a:r>
              <a:rPr lang="cs-CZ" i="1" dirty="0"/>
              <a:t>Výkonný plán</a:t>
            </a:r>
            <a:r>
              <a:rPr lang="cs-CZ" dirty="0"/>
              <a:t/>
            </a:r>
            <a:br>
              <a:rPr lang="cs-CZ" dirty="0"/>
            </a:br>
            <a:r>
              <a:rPr lang="cs-CZ" i="1" dirty="0"/>
              <a:t>Zkrácený podnikatelský </a:t>
            </a:r>
            <a:r>
              <a:rPr lang="cs-CZ" i="1" dirty="0" smtClean="0"/>
              <a:t>plán</a:t>
            </a:r>
            <a:br>
              <a:rPr lang="cs-CZ" i="1" dirty="0" smtClean="0"/>
            </a:br>
            <a:r>
              <a:rPr lang="cs-CZ" i="1" dirty="0"/>
              <a:t>Plný podnikatelský plán</a:t>
            </a:r>
            <a:endParaRPr lang="cs-CZ" dirty="0"/>
          </a:p>
        </p:txBody>
      </p:sp>
    </p:spTree>
    <p:extLst>
      <p:ext uri="{BB962C8B-B14F-4D97-AF65-F5344CB8AC3E}">
        <p14:creationId xmlns:p14="http://schemas.microsoft.com/office/powerpoint/2010/main" val="189296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5143500"/>
          </a:xfrm>
        </p:spPr>
        <p:txBody>
          <a:bodyPr/>
          <a:lstStyle/>
          <a:p>
            <a:r>
              <a:rPr lang="cs-CZ" b="1" dirty="0" smtClean="0">
                <a:solidFill>
                  <a:srgbClr val="002060"/>
                </a:solidFill>
              </a:rPr>
              <a:t>Mezi </a:t>
            </a:r>
            <a:r>
              <a:rPr lang="cs-CZ" b="1" dirty="0">
                <a:solidFill>
                  <a:srgbClr val="002060"/>
                </a:solidFill>
              </a:rPr>
              <a:t>vnitřní zdroje energie </a:t>
            </a:r>
            <a:r>
              <a:rPr lang="cs-CZ" b="1" dirty="0" smtClean="0">
                <a:solidFill>
                  <a:srgbClr val="002060"/>
                </a:solidFill>
              </a:rPr>
              <a:t>patří</a:t>
            </a:r>
            <a:r>
              <a:rPr lang="cs-CZ" b="1" dirty="0">
                <a:solidFill>
                  <a:srgbClr val="002060"/>
                </a:solidFill>
              </a:rPr>
              <a:t/>
            </a:r>
            <a:br>
              <a:rPr lang="cs-CZ" b="1" dirty="0">
                <a:solidFill>
                  <a:srgbClr val="002060"/>
                </a:solidFill>
              </a:rPr>
            </a:br>
            <a:r>
              <a:rPr lang="cs-CZ" dirty="0" smtClean="0"/>
              <a:t/>
            </a:r>
            <a:br>
              <a:rPr lang="cs-CZ" dirty="0" smtClean="0"/>
            </a:br>
            <a:r>
              <a:rPr lang="cs-CZ" i="1" dirty="0" smtClean="0"/>
              <a:t>Nálada </a:t>
            </a:r>
            <a:r>
              <a:rPr lang="cs-CZ" i="1" dirty="0"/>
              <a:t>tvůrce finančního záměru – jeho nadšení a touha po praktické realizaci.</a:t>
            </a:r>
            <a:r>
              <a:rPr lang="cs-CZ" dirty="0"/>
              <a:t/>
            </a:r>
            <a:br>
              <a:rPr lang="cs-CZ" dirty="0"/>
            </a:br>
            <a:r>
              <a:rPr lang="cs-CZ" dirty="0" smtClean="0"/>
              <a:t/>
            </a:r>
            <a:br>
              <a:rPr lang="cs-CZ" dirty="0" smtClean="0"/>
            </a:br>
            <a:r>
              <a:rPr lang="cs-CZ" i="1" dirty="0" smtClean="0"/>
              <a:t>Stav </a:t>
            </a:r>
            <a:r>
              <a:rPr lang="cs-CZ" i="1" dirty="0"/>
              <a:t>tvůrčího zápalu – přání tvořit nabíjí tvůrce finančního záměru energií a motivuje ho k tvůrčímu zájmu a nasazení.</a:t>
            </a:r>
            <a:r>
              <a:rPr lang="cs-CZ" dirty="0"/>
              <a:t/>
            </a:r>
            <a:br>
              <a:rPr lang="cs-CZ" dirty="0"/>
            </a:br>
            <a:r>
              <a:rPr lang="cs-CZ" dirty="0" smtClean="0"/>
              <a:t/>
            </a:r>
            <a:br>
              <a:rPr lang="cs-CZ" dirty="0" smtClean="0"/>
            </a:br>
            <a:r>
              <a:rPr lang="cs-CZ" i="1" dirty="0" smtClean="0"/>
              <a:t>Čisté </a:t>
            </a:r>
            <a:r>
              <a:rPr lang="cs-CZ" i="1" dirty="0"/>
              <a:t>úmysly tvůrce finančního záměru – přinášet dobro, službu celku, zajistit ekologičnost (udržitelnost) finančního záměru z hlediska přínosu pro všechny zúčastněné aktéry.</a:t>
            </a:r>
            <a:r>
              <a:rPr lang="cs-CZ" dirty="0"/>
              <a:t/>
            </a:r>
            <a:br>
              <a:rPr lang="cs-CZ" dirty="0"/>
            </a:br>
            <a:endParaRPr lang="cs-CZ" dirty="0"/>
          </a:p>
        </p:txBody>
      </p:sp>
    </p:spTree>
    <p:extLst>
      <p:ext uri="{BB962C8B-B14F-4D97-AF65-F5344CB8AC3E}">
        <p14:creationId xmlns:p14="http://schemas.microsoft.com/office/powerpoint/2010/main" val="2823004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948014"/>
          </a:xfrm>
        </p:spPr>
        <p:txBody>
          <a:bodyPr/>
          <a:lstStyle/>
          <a:p>
            <a:r>
              <a:rPr lang="cs-CZ" b="1" dirty="0">
                <a:solidFill>
                  <a:srgbClr val="002060"/>
                </a:solidFill>
              </a:rPr>
              <a:t>Mezi vnější zdroje energie </a:t>
            </a:r>
            <a:r>
              <a:rPr lang="cs-CZ" b="1" dirty="0" smtClean="0">
                <a:solidFill>
                  <a:srgbClr val="002060"/>
                </a:solidFill>
              </a:rPr>
              <a:t>patří</a:t>
            </a:r>
            <a:r>
              <a:rPr lang="cs-CZ" b="1" dirty="0">
                <a:solidFill>
                  <a:srgbClr val="002060"/>
                </a:solidFill>
              </a:rPr>
              <a:t/>
            </a:r>
            <a:br>
              <a:rPr lang="cs-CZ" b="1" dirty="0">
                <a:solidFill>
                  <a:srgbClr val="002060"/>
                </a:solidFill>
              </a:rPr>
            </a:br>
            <a:r>
              <a:rPr lang="cs-CZ" dirty="0" smtClean="0"/>
              <a:t/>
            </a:r>
            <a:br>
              <a:rPr lang="cs-CZ" dirty="0" smtClean="0"/>
            </a:br>
            <a:r>
              <a:rPr lang="cs-CZ" i="1" dirty="0" smtClean="0"/>
              <a:t>Stejně </a:t>
            </a:r>
            <a:r>
              <a:rPr lang="cs-CZ" i="1" dirty="0"/>
              <a:t>smýšlející lidé – rádi spolupracujeme s úspěšnými jedinci, protože nás podvědomě podněcují k tvůrčímu nasazení, dobré interpersonální vztahy, spolupráce místo soutěže, podpora.</a:t>
            </a:r>
            <a:r>
              <a:rPr lang="cs-CZ" dirty="0"/>
              <a:t/>
            </a:r>
            <a:br>
              <a:rPr lang="cs-CZ" dirty="0"/>
            </a:br>
            <a:r>
              <a:rPr lang="cs-CZ" dirty="0" smtClean="0"/>
              <a:t/>
            </a:r>
            <a:br>
              <a:rPr lang="cs-CZ" dirty="0" smtClean="0"/>
            </a:br>
            <a:r>
              <a:rPr lang="cs-CZ" i="1" dirty="0" smtClean="0"/>
              <a:t>Souhry </a:t>
            </a:r>
            <a:r>
              <a:rPr lang="cs-CZ" i="1" dirty="0"/>
              <a:t>okolností – synergie (součinnost), přitažlivost, magnetismus.</a:t>
            </a:r>
            <a:r>
              <a:rPr lang="cs-CZ" dirty="0"/>
              <a:t/>
            </a:r>
            <a:br>
              <a:rPr lang="cs-CZ" dirty="0"/>
            </a:br>
            <a:endParaRPr lang="cs-CZ" dirty="0"/>
          </a:p>
        </p:txBody>
      </p:sp>
    </p:spTree>
    <p:extLst>
      <p:ext uri="{BB962C8B-B14F-4D97-AF65-F5344CB8AC3E}">
        <p14:creationId xmlns:p14="http://schemas.microsoft.com/office/powerpoint/2010/main" val="3716105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536504"/>
          </a:xfrm>
        </p:spPr>
        <p:txBody>
          <a:bodyPr/>
          <a:lstStyle/>
          <a:p>
            <a:r>
              <a:rPr lang="cs-CZ" b="1" dirty="0" smtClean="0">
                <a:solidFill>
                  <a:srgbClr val="002060"/>
                </a:solidFill>
              </a:rPr>
              <a:t>Mezi překážky patří </a:t>
            </a:r>
            <a:r>
              <a:rPr lang="cs-CZ" dirty="0"/>
              <a:t/>
            </a:r>
            <a:br>
              <a:rPr lang="cs-CZ" dirty="0"/>
            </a:br>
            <a:r>
              <a:rPr lang="cs-CZ" dirty="0" smtClean="0"/>
              <a:t/>
            </a:r>
            <a:br>
              <a:rPr lang="cs-CZ" dirty="0" smtClean="0"/>
            </a:br>
            <a:r>
              <a:rPr lang="cs-CZ" i="1" dirty="0" smtClean="0"/>
              <a:t>Strach </a:t>
            </a:r>
            <a:r>
              <a:rPr lang="cs-CZ" i="1" dirty="0"/>
              <a:t>– blokuje, zastavuje, nic netvoří, proto je nutné strach proměnit v respekt.</a:t>
            </a:r>
            <a:r>
              <a:rPr lang="cs-CZ" dirty="0"/>
              <a:t/>
            </a:r>
            <a:br>
              <a:rPr lang="cs-CZ" dirty="0"/>
            </a:br>
            <a:r>
              <a:rPr lang="cs-CZ" i="1" dirty="0"/>
              <a:t>Sociální lenost – ztráta motivace pro individuální výkon, výrazné snížení a ztráta osobní odpovědnosti, snížení motivace vzhledem k slíbené odměně a zhoršení koordinace jednotlivých činností.</a:t>
            </a:r>
            <a:r>
              <a:rPr lang="cs-CZ" dirty="0"/>
              <a:t/>
            </a:r>
            <a:br>
              <a:rPr lang="cs-CZ" dirty="0"/>
            </a:br>
            <a:r>
              <a:rPr lang="cs-CZ" i="1" dirty="0"/>
              <a:t>Pochybnosti – není-li dostatek sebedůvěry tvůrce, není-li dobře zformulován postup pro realizaci, chybí konkrétní představa finančního záměru.</a:t>
            </a:r>
            <a:r>
              <a:rPr lang="cs-CZ" dirty="0"/>
              <a:t/>
            </a:r>
            <a:br>
              <a:rPr lang="cs-CZ" dirty="0"/>
            </a:br>
            <a:r>
              <a:rPr lang="cs-CZ" i="1" dirty="0"/>
              <a:t>Konkurence – objeví se všude, kde se zastavil rozvoj, proto je třeba změnit konkurenci na spolupráci.</a:t>
            </a:r>
            <a:r>
              <a:rPr lang="cs-CZ" dirty="0"/>
              <a:t/>
            </a:r>
            <a:br>
              <a:rPr lang="cs-CZ" dirty="0"/>
            </a:br>
            <a:endParaRPr lang="cs-CZ" dirty="0"/>
          </a:p>
        </p:txBody>
      </p:sp>
    </p:spTree>
    <p:extLst>
      <p:ext uri="{BB962C8B-B14F-4D97-AF65-F5344CB8AC3E}">
        <p14:creationId xmlns:p14="http://schemas.microsoft.com/office/powerpoint/2010/main" val="93473078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2336</TotalTime>
  <Words>333</Words>
  <Application>Microsoft Office PowerPoint</Application>
  <PresentationFormat>Předvádění na obrazovce (16:9)</PresentationFormat>
  <Paragraphs>53</Paragraphs>
  <Slides>19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Times New Roman</vt:lpstr>
      <vt:lpstr>SLU</vt:lpstr>
      <vt:lpstr>Název prezentace</vt:lpstr>
      <vt:lpstr>Prezentace aplikace PowerPoint</vt:lpstr>
      <vt:lpstr>Prezentace aplikace PowerPoint</vt:lpstr>
      <vt:lpstr>Formulace a obsah finančního záměru  Pro zodpovědnou kontrolu finančního záměru je vhodné zvážit odpovědi na tyto otázky:   Koho a co tento finanční záměr ovlivní? Co získám já a co získají moji blízcí?  Co ztratím já a co ztratí moji blízcí? Co budu muset dělat jinak a navíc?  Jak poznám, že už jsem bohatý/á? Jakou cenu za finanční proměnu zaplatím?  </vt:lpstr>
      <vt:lpstr>Když si přejete něco konkrétního materiálního, zeptejte se sami sebe.   Jaké využití bude finanční záměr mít?  Na jaké účely finanční záměr použiji?  Jsem otevřený k využití zajímavé příležitosti, která může přijít?  Jak poznám, že se můj finanční záměr zrealizoval? Jak uvidím svůj finanční záměr hotový? </vt:lpstr>
      <vt:lpstr>Jednotná je pouze základní kostra finančního záměru s podstatnými atributy  Titulní strana. Exekutivní souhrn. Analýzy odvětví na trhu. Popis podniku. Výrobní plán. Marketingový plán. Organizační plán. Hodnocení rizik. Finanční plán.  Varianty finančních záměrů se liší podle stanoveného cíle.  Výtahový prodej Výkonný plán Zkrácený podnikatelský plán Plný podnikatelský plán</vt:lpstr>
      <vt:lpstr>Mezi vnitřní zdroje energie patří  Nálada tvůrce finančního záměru – jeho nadšení a touha po praktické realizaci.  Stav tvůrčího zápalu – přání tvořit nabíjí tvůrce finančního záměru energií a motivuje ho k tvůrčímu zájmu a nasazení.  Čisté úmysly tvůrce finančního záměru – přinášet dobro, službu celku, zajistit ekologičnost (udržitelnost) finančního záměru z hlediska přínosu pro všechny zúčastněné aktéry. </vt:lpstr>
      <vt:lpstr>Mezi vnější zdroje energie patří  Stejně smýšlející lidé – rádi spolupracujeme s úspěšnými jedinci, protože nás podvědomě podněcují k tvůrčímu nasazení, dobré interpersonální vztahy, spolupráce místo soutěže, podpora.  Souhry okolností – synergie (součinnost), přitažlivost, magnetismus. </vt:lpstr>
      <vt:lpstr>Mezi překážky patří   Strach – blokuje, zastavuje, nic netvoří, proto je nutné strach proměnit v respekt. Sociální lenost – ztráta motivace pro individuální výkon, výrazné snížení a ztráta osobní odpovědnosti, snížení motivace vzhledem k slíbené odměně a zhoršení koordinace jednotlivých činností. Pochybnosti – není-li dostatek sebedůvěry tvůrce, není-li dobře zformulován postup pro realizaci, chybí konkrétní představa finančního záměru. Konkurence – objeví se všude, kde se zastavil rozvoj, proto je třeba změnit konkurenci na spolupráci. </vt:lpstr>
      <vt:lpstr>Realizace finančního záměru  Prvním krokem k realizaci jakéhokoliv záměru, tedy i finančního je kotvení zdrojů, kdy lze nalezené řešení zakotvit, což znamená propojit určitý vnitřní psychický pocit, navozený vnějším projevem nebo slovním vyhlášením s žádoucím výsledným jednáním. </vt:lpstr>
      <vt:lpstr>Metoda VAKOG  předpokládá zapojení pěti smyslových orgánů – zraku, sluchu, doteku, čichu a chuti.   Název metody je odvozený od počátečních písmen anglických ekvivalentů:  V = Visual (vizuální) A = Auditory (sluchový) K = Kinesthetic (kinestetický) O = Oflactory (čichový) G = Gustatory (chuťový) </vt:lpstr>
      <vt:lpstr>Spirituální principy  Důvěra jako jeden ze spirituálních principů je nejdůležitější. Důvěřujeme, že co se aktuálně děje, je pro finanční rozvoj to nejlepší, protože nám to dává smysl.  Vděčnost jako druhý spirituální princip motivuje člověka, aby zůstal silným.  Chaos jako třetí spirituální princip je chápán jako průvodní jev změny, že nic není náhoda nebo nahodilost. Jedná se o projev ženského principu v člověku, o něco zcela nového, neuchopitelného a kreativního, co nevíme, jak dopadne. Chaos nás vybízí k transformaci.  </vt:lpstr>
      <vt:lpstr>Řád a univerzální síla jako spirituální principy   Řešení inflace spočívá v odstranění monopolu státu na vydávání peněz. Povinnost přijmout na úhradu dluhu státní peníze umožňuje negativní efekty inflace, mezi které patří přerozdělování hodnoty mezi dlužníky a věřitele. Peníze jsou výsledkem spontánního vývoje, patří mezi entity kosmu, zatímco stát vytvořený na základě intence je taxis. Ve spojení obou rozdílných kvalit spočívá příčina problému, kdy stát není schopen peníze řídit, proto kvůli zásahům státu dochází k zvýšení, nikoliv snížení rizika věřitelů. </vt:lpstr>
      <vt:lpstr>Spirituální inteligence   Řeší otázky významu hodnot a snaží se dát finančnímu jednání širší a bohatší kontext. Jednotlivci myslí rozdílným způsobem. Účastníci finančního jednání mohou mít rozdílný systém hodnot, které vyznávají. Lidé na různých pracovních pozicích mají rozdílné pojetí svého poslání, a přesto o prosperitě a finanční svobodě přemýšlejí podobně.   Jak je to možné? Na tyto otázky odpovídá spirální dynamika jako součást spirituální inteligence. Spirální dynamika je aplikace data-psychologicky založeného modelu.</vt:lpstr>
      <vt:lpstr>Spirální dynamika se zabývá vznikem a charakteristikami jednotlivých úrovní hodnotových systémů – MEMů.  Dvojitá spirála je rozložená podle vývojových stupňů tak, že nižší vývojové etapy tvoří základ a jsou součástí vyšších stupňů.  Dynamika si všímá vlivu životních podmínek na rozvoj a změny v procesu lidského vývoje jako systému bio-psycho-sociálních faktorů. Z toho vyplývá využití spirální dynamiky, která slouží jako nástroj analýzy různých situací a pomáhá navrhovat integrovaná řešení v různých oblastech pracovního a osobního života, včetně financí. </vt:lpstr>
      <vt:lpstr>Nesobecký / kolektivní duch   Nižší stupeň spirální dynamiky – rituální (spřízněné duše) – struktura autority (jediná pravda) – společenská struktura (lidské vztahy)  Vyšší stupeň spirální dynamiky – celostní organismus (holistický pohled)</vt:lpstr>
      <vt:lpstr>Expresivní / individuální duch  Nižší stupeň spirální dynamiky – skupina (pud sebezáchovy) – nadpřirozené síly (metafyzická bezpečnost) – tržní prostředí (snaha něco dokázat)  Vyšší stupeň spirální dynamiky – systemický proces (flexibilní tok)</vt:lpstr>
      <vt:lpstr>Pověst závisí na tom, jak člověk dodržuje nebo nedodržuje své sliby. Společným jmenovatelem skutečně úspěšných lidí je, že své sliby a závazky dodržují. Než nějaký závazek přijmou, dobře si promyslí, zda jsou schopni skutečně slibu a závazku dostát. Pak je jejich slovo bráno vážně, a má váhu. Jakmile něco slíbíme, začínáme být zodpovědní a dlužní. Obchodní smlouva je závazek, zaplacení v dohodnutém termínu je povinnost.   Schopnost splnit slib je důležitá vlastnost spolehlivého člověka</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svobodovad</cp:lastModifiedBy>
  <cp:revision>51</cp:revision>
  <cp:lastPrinted>2018-03-27T09:30:31Z</cp:lastPrinted>
  <dcterms:created xsi:type="dcterms:W3CDTF">2016-07-06T15:42:34Z</dcterms:created>
  <dcterms:modified xsi:type="dcterms:W3CDTF">2018-11-30T16:48:00Z</dcterms:modified>
</cp:coreProperties>
</file>