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58" r:id="rId4"/>
    <p:sldId id="294" r:id="rId5"/>
    <p:sldId id="295" r:id="rId6"/>
    <p:sldId id="313" r:id="rId7"/>
    <p:sldId id="290" r:id="rId8"/>
    <p:sldId id="314" r:id="rId9"/>
    <p:sldId id="286" r:id="rId10"/>
    <p:sldId id="315" r:id="rId11"/>
    <p:sldId id="300" r:id="rId12"/>
    <p:sldId id="287" r:id="rId13"/>
    <p:sldId id="316" r:id="rId14"/>
    <p:sldId id="296" r:id="rId15"/>
    <p:sldId id="317" r:id="rId16"/>
    <p:sldId id="281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PORADENSTVÍ V SOCIÁLNÍCH SLUŽBÁCH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Mgr. Dagmar 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4536504"/>
          </a:xfrm>
        </p:spPr>
        <p:txBody>
          <a:bodyPr/>
          <a:lstStyle/>
          <a:p>
            <a:r>
              <a:rPr lang="cs-CZ" b="1" i="1" dirty="0">
                <a:solidFill>
                  <a:srgbClr val="002060"/>
                </a:solidFill>
              </a:rPr>
              <a:t>Pozor! Pýcha předchází </a:t>
            </a:r>
            <a:r>
              <a:rPr lang="cs-CZ" b="1" i="1" dirty="0" smtClean="0">
                <a:solidFill>
                  <a:srgbClr val="002060"/>
                </a:solidFill>
              </a:rPr>
              <a:t>pád</a:t>
            </a:r>
            <a:r>
              <a:rPr lang="cs-CZ" b="1" i="1" dirty="0">
                <a:solidFill>
                  <a:srgbClr val="002060"/>
                </a:solidFill>
              </a:rPr>
              <a:t>!</a:t>
            </a:r>
            <a:r>
              <a:rPr lang="cs-CZ" b="1" i="1" dirty="0" smtClean="0">
                <a:solidFill>
                  <a:srgbClr val="002060"/>
                </a:solidFill>
              </a:rPr>
              <a:t> </a:t>
            </a:r>
            <a:br>
              <a:rPr lang="cs-CZ" b="1" i="1" dirty="0" smtClean="0">
                <a:solidFill>
                  <a:srgbClr val="002060"/>
                </a:solidFill>
              </a:rPr>
            </a:br>
            <a:r>
              <a:rPr lang="cs-CZ" b="1" i="1" dirty="0" smtClean="0">
                <a:solidFill>
                  <a:srgbClr val="002060"/>
                </a:solidFill>
              </a:rPr>
              <a:t/>
            </a:r>
            <a:br>
              <a:rPr lang="cs-CZ" b="1" i="1" dirty="0" smtClean="0">
                <a:solidFill>
                  <a:srgbClr val="002060"/>
                </a:solidFill>
              </a:rPr>
            </a:br>
            <a:r>
              <a:rPr lang="cs-CZ" sz="3600" dirty="0" smtClean="0"/>
              <a:t>Růst </a:t>
            </a:r>
            <a:r>
              <a:rPr lang="cs-CZ" sz="3600" dirty="0"/>
              <a:t>a pokrok čekají na každého člověka, který má jasnou představu, čím chce být. Lidí, kteří si toto uvědomují, přibývá. S plněním svého poslání vní­mají, že moc zavazuje k respektu před zákonitostmi. Tito lidé tak jednají ne ze strachu, ale z pokory a vděčnosti. </a:t>
            </a:r>
          </a:p>
        </p:txBody>
      </p:sp>
    </p:spTree>
    <p:extLst>
      <p:ext uri="{BB962C8B-B14F-4D97-AF65-F5344CB8AC3E}">
        <p14:creationId xmlns:p14="http://schemas.microsoft.com/office/powerpoint/2010/main" val="3866391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4536504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Postoj </a:t>
            </a:r>
            <a:r>
              <a:rPr lang="cs-CZ" dirty="0"/>
              <a:t>k penězům má vliv, jak člověk peníze do života přitahuje, jak peníze utrácí, jak s penězi zachází a jak se k penězům chová.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Peníze </a:t>
            </a:r>
            <a:r>
              <a:rPr lang="cs-CZ" dirty="0"/>
              <a:t>protékají po dra­hách, které jim lidská mysl mentálními vzorci vymezuje.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</a:t>
            </a:r>
            <a:r>
              <a:rPr lang="cs-CZ" dirty="0"/>
              <a:t> nemovitého člověka může udělat movitého změna myšlení </a:t>
            </a:r>
            <a:r>
              <a:rPr lang="cs-CZ" i="1" dirty="0"/>
              <a:t>od výplaty k výplatě</a:t>
            </a:r>
            <a:r>
              <a:rPr lang="cs-CZ" dirty="0"/>
              <a:t> na finančně aktivní myšlení. </a:t>
            </a:r>
          </a:p>
        </p:txBody>
      </p:sp>
    </p:spTree>
    <p:extLst>
      <p:ext uri="{BB962C8B-B14F-4D97-AF65-F5344CB8AC3E}">
        <p14:creationId xmlns:p14="http://schemas.microsoft.com/office/powerpoint/2010/main" val="1097813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4608512"/>
          </a:xfrm>
        </p:spPr>
        <p:txBody>
          <a:bodyPr/>
          <a:lstStyle/>
          <a:p>
            <a:r>
              <a:rPr lang="cs-CZ" b="1" dirty="0" err="1" smtClean="0">
                <a:solidFill>
                  <a:srgbClr val="002060"/>
                </a:solidFill>
              </a:rPr>
              <a:t>Ponziho</a:t>
            </a:r>
            <a:r>
              <a:rPr lang="cs-CZ" b="1" dirty="0" smtClean="0">
                <a:solidFill>
                  <a:srgbClr val="002060"/>
                </a:solidFill>
              </a:rPr>
              <a:t> systém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/>
              <a:t>S</a:t>
            </a:r>
            <a:r>
              <a:rPr lang="cs-CZ" sz="3600" dirty="0" smtClean="0"/>
              <a:t>pecifický </a:t>
            </a:r>
            <a:r>
              <a:rPr lang="cs-CZ" sz="3600" dirty="0"/>
              <a:t>druh investičního podvodu, který stojí na velkých výnosech, pojmenovaný jako </a:t>
            </a:r>
            <a:r>
              <a:rPr lang="cs-CZ" sz="3600" b="1" dirty="0" err="1" smtClean="0"/>
              <a:t>Ponziho</a:t>
            </a:r>
            <a:r>
              <a:rPr lang="cs-CZ" sz="3600" b="1" dirty="0" smtClean="0"/>
              <a:t> schéma</a:t>
            </a:r>
            <a:r>
              <a:rPr lang="cs-CZ" sz="3600" dirty="0" smtClean="0"/>
              <a:t>. </a:t>
            </a:r>
            <a:r>
              <a:rPr lang="cs-CZ" sz="3600" dirty="0"/>
              <a:t>Na první pohled nemusí být </a:t>
            </a:r>
            <a:r>
              <a:rPr lang="cs-CZ" sz="3600" dirty="0" err="1"/>
              <a:t>Ponziho</a:t>
            </a:r>
            <a:r>
              <a:rPr lang="cs-CZ" sz="3600" dirty="0"/>
              <a:t> systém hned rozeznatelný. Dobře rozvržený dokáže dlouhodobě fungovat i několik let.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4608512"/>
          </a:xfrm>
        </p:spPr>
        <p:txBody>
          <a:bodyPr/>
          <a:lstStyle/>
          <a:p>
            <a:r>
              <a:rPr lang="cs-CZ" b="1" dirty="0" err="1" smtClean="0">
                <a:solidFill>
                  <a:srgbClr val="002060"/>
                </a:solidFill>
              </a:rPr>
              <a:t>Ponziho</a:t>
            </a:r>
            <a:r>
              <a:rPr lang="cs-CZ" b="1" dirty="0" smtClean="0">
                <a:solidFill>
                  <a:srgbClr val="002060"/>
                </a:solidFill>
              </a:rPr>
              <a:t> systém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 smtClean="0"/>
              <a:t>Zajímavostí </a:t>
            </a:r>
            <a:r>
              <a:rPr lang="cs-CZ" sz="3600" dirty="0"/>
              <a:t>však je, že někteří jedinci jej nevytvářejí za účelem zisku, ale pro zlepšení svého společenského postavení. V současnosti se setkáváme s různými podvody postavenými právě na </a:t>
            </a:r>
            <a:r>
              <a:rPr lang="cs-CZ" sz="3600" dirty="0" err="1"/>
              <a:t>Ponziho</a:t>
            </a:r>
            <a:r>
              <a:rPr lang="cs-CZ" sz="3600" dirty="0"/>
              <a:t> systému.</a:t>
            </a:r>
          </a:p>
        </p:txBody>
      </p:sp>
    </p:spTree>
    <p:extLst>
      <p:ext uri="{BB962C8B-B14F-4D97-AF65-F5344CB8AC3E}">
        <p14:creationId xmlns:p14="http://schemas.microsoft.com/office/powerpoint/2010/main" val="1841822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992888" cy="4536504"/>
          </a:xfrm>
        </p:spPr>
        <p:txBody>
          <a:bodyPr/>
          <a:lstStyle/>
          <a:p>
            <a:r>
              <a:rPr lang="cs-CZ" sz="3600" dirty="0"/>
              <a:t>Podvodník investorům slíbí vysoké zúročení investic pod záminkou znalostí neveřejných informací nebo metody, která je o krok napřed před akciovým trhem. Jedná se o zhodnocení peněz v řádech desítek procent za rok. Ve skutečnosti nic neinvestuje, pouze vyplatí peníze, které vložili noví investoři.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2194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4536504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3600" dirty="0" smtClean="0"/>
              <a:t>Když </a:t>
            </a:r>
            <a:r>
              <a:rPr lang="cs-CZ" sz="3600" dirty="0"/>
              <a:t>nový investor zjistí, že peníze skutečně dostal, investuje ještě více. Tak to pokračuje, dokud jednoho dne nemá fond z čeho vyplácet. K tomu dojde, když už nejsou noví investoři, kteří by složili dostatek peněz na staré investice. Pak je situace neudržitelná a dojde k zhroucení systému. </a:t>
            </a:r>
          </a:p>
        </p:txBody>
      </p:sp>
    </p:spTree>
    <p:extLst>
      <p:ext uri="{BB962C8B-B14F-4D97-AF65-F5344CB8AC3E}">
        <p14:creationId xmlns:p14="http://schemas.microsoft.com/office/powerpoint/2010/main" val="2663814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0541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i="1" smtClean="0">
                <a:solidFill>
                  <a:srgbClr val="002060"/>
                </a:solidFill>
              </a:rPr>
              <a:t>Filosofie </a:t>
            </a:r>
            <a:r>
              <a:rPr lang="cs-CZ" sz="1600" i="1" dirty="0">
                <a:solidFill>
                  <a:srgbClr val="002060"/>
                </a:solidFill>
              </a:rPr>
              <a:t>peněz</a:t>
            </a:r>
            <a:r>
              <a:rPr lang="cs-CZ" sz="1600" dirty="0">
                <a:solidFill>
                  <a:srgbClr val="002060"/>
                </a:solidFill>
              </a:rPr>
              <a:t> zkoumá duchovní význam hospodářského života. Mladí potřebují vzory a příklady osob, které na svém lidském příběhu dokazují, že lze žít v hojnosti, být mimořádný a prožít naplněný a zdravý rodinný život. Postoj k penězům má vliv, jak člověk peníze do života přitahuje, jak peníze utrácí, jak s penězi zachází a jak se k penězům chová</a:t>
            </a:r>
            <a:r>
              <a:rPr lang="cs-CZ" sz="1600" dirty="0" smtClean="0">
                <a:solidFill>
                  <a:srgbClr val="002060"/>
                </a:solidFill>
              </a:rPr>
              <a:t>.</a:t>
            </a:r>
            <a:endParaRPr lang="cs-CZ" sz="1600" dirty="0">
              <a:solidFill>
                <a:srgbClr val="00206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Finanční mistrovství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83968" y="1275606"/>
            <a:ext cx="3604568" cy="29209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Filosofie peněz</a:t>
            </a:r>
          </a:p>
          <a:p>
            <a:pPr marL="0" indent="0" algn="just">
              <a:buNone/>
            </a:pP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Osobní vlastnosti ve vztahu k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penězům</a:t>
            </a:r>
          </a:p>
          <a:p>
            <a:pPr marL="0" indent="0" algn="just">
              <a:buNone/>
            </a:pP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18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Ponziho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systém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Finanční mistrovství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36647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</a:p>
          <a:p>
            <a:pPr lvl="0" algn="just"/>
            <a:r>
              <a:rPr lang="cs-CZ" sz="1800" dirty="0" smtClean="0">
                <a:solidFill>
                  <a:srgbClr val="002060"/>
                </a:solidFill>
              </a:rPr>
              <a:t>upravovat osobní filosofii ve vztahu k penězům;</a:t>
            </a:r>
          </a:p>
          <a:p>
            <a:pPr lvl="0" algn="just"/>
            <a:endParaRPr lang="cs-CZ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cs-CZ" sz="1800" dirty="0" smtClean="0">
                <a:solidFill>
                  <a:srgbClr val="002060"/>
                </a:solidFill>
              </a:rPr>
              <a:t>definovat </a:t>
            </a:r>
            <a:r>
              <a:rPr lang="cs-CZ" sz="1800" dirty="0" err="1">
                <a:solidFill>
                  <a:srgbClr val="002060"/>
                </a:solidFill>
              </a:rPr>
              <a:t>Ponziho</a:t>
            </a:r>
            <a:r>
              <a:rPr lang="cs-CZ" sz="1800" dirty="0">
                <a:solidFill>
                  <a:srgbClr val="002060"/>
                </a:solidFill>
              </a:rPr>
              <a:t> systém</a:t>
            </a:r>
            <a:r>
              <a:rPr lang="cs-CZ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/>
            <a:endParaRPr lang="cs-CZ" sz="1800" dirty="0">
              <a:solidFill>
                <a:srgbClr val="002060"/>
              </a:solidFill>
            </a:endParaRPr>
          </a:p>
          <a:p>
            <a:pPr lvl="0" algn="just"/>
            <a:r>
              <a:rPr lang="cs-CZ" sz="1800" dirty="0" smtClean="0">
                <a:solidFill>
                  <a:srgbClr val="002060"/>
                </a:solidFill>
              </a:rPr>
              <a:t>pracovat </a:t>
            </a:r>
            <a:r>
              <a:rPr lang="cs-CZ" sz="1800" dirty="0">
                <a:solidFill>
                  <a:srgbClr val="002060"/>
                </a:solidFill>
              </a:rPr>
              <a:t>s osobními vlastnostmi ve vztahu k penězům.</a:t>
            </a: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4608512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Aktuálnost filosofie peněz </a:t>
            </a:r>
            <a:r>
              <a:rPr lang="cs-CZ" b="1" dirty="0" smtClean="0">
                <a:solidFill>
                  <a:srgbClr val="002060"/>
                </a:solidFill>
              </a:rPr>
              <a:t>názorně ukazuje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sz="3600" i="1" dirty="0" smtClean="0"/>
              <a:t>Jak </a:t>
            </a:r>
            <a:r>
              <a:rPr lang="cs-CZ" sz="3600" i="1" dirty="0"/>
              <a:t>hodnota vztahů v zaměstnání, rodině a umění určuje jejich </a:t>
            </a:r>
            <a:r>
              <a:rPr lang="cs-CZ" sz="3600" b="1" i="1" dirty="0" err="1">
                <a:solidFill>
                  <a:srgbClr val="002060"/>
                </a:solidFill>
              </a:rPr>
              <a:t>přepočitatelnost</a:t>
            </a:r>
            <a:r>
              <a:rPr lang="cs-CZ" sz="3600" i="1" dirty="0"/>
              <a:t> na peněžní hodnotu a jak peníze rozvolňují svazky poutající člověka k půdě, uměleckému dílu, etickým a náboženským normám.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75296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4752528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/>
              <a:t>Peníze jsou daleko od toho, aby byly nezávislé na hodnotách, a málo jedinců užívá peněz bez vášně, zájmu a ekonomicky racionálně. </a:t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15554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4752528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 err="1" smtClean="0"/>
              <a:t>Simmel</a:t>
            </a:r>
            <a:r>
              <a:rPr lang="cs-CZ" sz="3600" dirty="0" smtClean="0"/>
              <a:t> </a:t>
            </a:r>
            <a:r>
              <a:rPr lang="cs-CZ" sz="3600" dirty="0"/>
              <a:t>necítí povinnost ani potřebu zaujmout k vzestupu peněz jednoznačně kritické stanovisko.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Soustředí </a:t>
            </a:r>
            <a:r>
              <a:rPr lang="cs-CZ" sz="3600" dirty="0"/>
              <a:t>se naopak na efekty peněžního hospodářství, které pomáhá k osvobozování lidské individuality</a:t>
            </a:r>
            <a:r>
              <a:rPr lang="cs-CZ" sz="3600" dirty="0" smtClean="0"/>
              <a:t>.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855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4608512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Osobní vlastnosti ve vztahu k penězům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3600" b="1" dirty="0"/>
              <a:t>Stane-li se člověk mistrem vytváření peněz, pak jeho budoucí prosperitu nebudou tolik ovlivňovat vnější okolnosti.</a:t>
            </a:r>
            <a:r>
              <a:rPr lang="cs-CZ" sz="3600" dirty="0"/>
              <a:t> Učit se vytvářet hojnost je skutečným procesem růstu.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379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4608512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Osobní vlastnosti ve vztahu k penězům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 smtClean="0"/>
              <a:t>S </a:t>
            </a:r>
            <a:r>
              <a:rPr lang="cs-CZ" sz="3600" dirty="0"/>
              <a:t>penězi se člo­věk proměňuje, získává vliv, moc, některé lidi ztrácí, jiné získává, neovlivňuje pouze svůj vlastní život, ale ovliv­ňuje řadu lidí ve svém okolí. </a:t>
            </a:r>
            <a:r>
              <a:rPr lang="cs-CZ" sz="3600" b="1" dirty="0"/>
              <a:t>Jakmile člověk zbohatne, lidé kolem něho se změní</a:t>
            </a:r>
            <a:r>
              <a:rPr lang="cs-CZ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9489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4536504"/>
          </a:xfrm>
        </p:spPr>
        <p:txBody>
          <a:bodyPr/>
          <a:lstStyle/>
          <a:p>
            <a:r>
              <a:rPr lang="cs-CZ" b="1" i="1" dirty="0">
                <a:solidFill>
                  <a:srgbClr val="002060"/>
                </a:solidFill>
              </a:rPr>
              <a:t>Pozor! Pýcha předchází </a:t>
            </a:r>
            <a:r>
              <a:rPr lang="cs-CZ" b="1" i="1" dirty="0" smtClean="0">
                <a:solidFill>
                  <a:srgbClr val="002060"/>
                </a:solidFill>
              </a:rPr>
              <a:t>pád</a:t>
            </a:r>
            <a:r>
              <a:rPr lang="cs-CZ" b="1" i="1" dirty="0">
                <a:solidFill>
                  <a:srgbClr val="002060"/>
                </a:solidFill>
              </a:rPr>
              <a:t>!</a:t>
            </a:r>
            <a:r>
              <a:rPr lang="cs-CZ" b="1" i="1" dirty="0" smtClean="0">
                <a:solidFill>
                  <a:srgbClr val="002060"/>
                </a:solidFill>
              </a:rPr>
              <a:t> </a:t>
            </a:r>
            <a:br>
              <a:rPr lang="cs-CZ" b="1" i="1" dirty="0" smtClean="0">
                <a:solidFill>
                  <a:srgbClr val="002060"/>
                </a:solidFill>
              </a:rPr>
            </a:br>
            <a:r>
              <a:rPr lang="cs-CZ" i="1" dirty="0"/>
              <a:t/>
            </a:r>
            <a:br>
              <a:rPr lang="cs-CZ" i="1" dirty="0"/>
            </a:br>
            <a:r>
              <a:rPr lang="cs-CZ" sz="3600" dirty="0" smtClean="0"/>
              <a:t>Z</a:t>
            </a:r>
            <a:r>
              <a:rPr lang="cs-CZ" sz="3600" dirty="0"/>
              <a:t> tohoto důvodu mladí potřebují vzory a příklady konkrétních osob, které na svém lidském příběhu dokazují, že lze žít v hojnosti, být mimořádný a prožít naplněný a zdravý rodinný život.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217</Words>
  <Application>Microsoft Office PowerPoint</Application>
  <PresentationFormat>Předvádění na obrazovce (16:9)</PresentationFormat>
  <Paragraphs>46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Aktuálnost filosofie peněz názorně ukazuje  Jak hodnota vztahů v zaměstnání, rodině a umění určuje jejich přepočitatelnost na peněžní hodnotu a jak peníze rozvolňují svazky poutající člověka k půdě, uměleckému dílu, etickým a náboženským normám.</vt:lpstr>
      <vt:lpstr>  Peníze jsou daleko od toho, aby byly nezávislé na hodnotách, a málo jedinců užívá peněz bez vášně, zájmu a ekonomicky racionálně.    </vt:lpstr>
      <vt:lpstr>  Simmel necítí povinnost ani potřebu zaujmout k vzestupu peněz jednoznačně kritické stanovisko.   Soustředí se naopak na efekty peněžního hospodářství, které pomáhá k osvobozování lidské individuality.  </vt:lpstr>
      <vt:lpstr>Osobní vlastnosti ve vztahu k penězům  Stane-li se člověk mistrem vytváření peněz, pak jeho budoucí prosperitu nebudou tolik ovlivňovat vnější okolnosti. Učit se vytvářet hojnost je skutečným procesem růstu.   </vt:lpstr>
      <vt:lpstr>Osobní vlastnosti ve vztahu k penězům  S penězi se člo­věk proměňuje, získává vliv, moc, některé lidi ztrácí, jiné získává, neovlivňuje pouze svůj vlastní život, ale ovliv­ňuje řadu lidí ve svém okolí. Jakmile člověk zbohatne, lidé kolem něho se změní. </vt:lpstr>
      <vt:lpstr>Pozor! Pýcha předchází pád!   Z tohoto důvodu mladí potřebují vzory a příklady konkrétních osob, které na svém lidském příběhu dokazují, že lze žít v hojnosti, být mimořádný a prožít naplněný a zdravý rodinný život.   </vt:lpstr>
      <vt:lpstr>Pozor! Pýcha předchází pád!   Růst a pokrok čekají na každého člověka, který má jasnou představu, čím chce být. Lidí, kteří si toto uvědomují, přibývá. S plněním svého poslání vní­mají, že moc zavazuje k respektu před zákonitostmi. Tito lidé tak jednají ne ze strachu, ale z pokory a vděčnosti. </vt:lpstr>
      <vt:lpstr>  Postoj k penězům má vliv, jak člověk peníze do života přitahuje, jak peníze utrácí, jak s penězi zachází a jak se k penězům chová.   Peníze protékají po dra­hách, které jim lidská mysl mentálními vzorci vymezuje.   Z nemovitého člověka může udělat movitého změna myšlení od výplaty k výplatě na finančně aktivní myšlení. </vt:lpstr>
      <vt:lpstr>Ponziho systém  Specifický druh investičního podvodu, který stojí na velkých výnosech, pojmenovaný jako Ponziho schéma. Na první pohled nemusí být Ponziho systém hned rozeznatelný. Dobře rozvržený dokáže dlouhodobě fungovat i několik let.   </vt:lpstr>
      <vt:lpstr>Ponziho systém  Zajímavostí však je, že někteří jedinci jej nevytvářejí za účelem zisku, ale pro zlepšení svého společenského postavení. V současnosti se setkáváme s různými podvody postavenými právě na Ponziho systému.</vt:lpstr>
      <vt:lpstr>Podvodník investorům slíbí vysoké zúročení investic pod záminkou znalostí neveřejných informací nebo metody, která je o krok napřed před akciovým trhem. Jedná se o zhodnocení peněz v řádech desítek procent za rok. Ve skutečnosti nic neinvestuje, pouze vyplatí peníze, které vložili noví investoři.   </vt:lpstr>
      <vt:lpstr> Když nový investor zjistí, že peníze skutečně dostal, investuje ještě více. Tak to pokračuje, dokud jednoho dne nemá fond z čeho vyplácet. K tomu dojde, když už nejsou noví investoři, kteří by složili dostatek peněz na staré investice. Pak je situace neudržitelná a dojde k zhroucení systému.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56</cp:revision>
  <cp:lastPrinted>2018-03-27T09:30:31Z</cp:lastPrinted>
  <dcterms:created xsi:type="dcterms:W3CDTF">2016-07-06T15:42:34Z</dcterms:created>
  <dcterms:modified xsi:type="dcterms:W3CDTF">2019-03-12T18:04:53Z</dcterms:modified>
</cp:coreProperties>
</file>