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3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</a:t>
            </a:r>
            <a:br>
              <a:rPr lang="cs-CZ" b="1" dirty="0" smtClean="0"/>
            </a:br>
            <a:r>
              <a:rPr lang="cs-CZ" b="1" dirty="0" smtClean="0"/>
              <a:t>-PODMÍNKY KOMBINOVANÉ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Výuka předmětu správní právo – kombinované studium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Obsah tutoriálů</a:t>
            </a:r>
          </a:p>
          <a:p>
            <a:endParaRPr lang="cs-CZ" sz="2400" b="1" dirty="0" smtClean="0"/>
          </a:p>
          <a:p>
            <a:pPr algn="just"/>
            <a:r>
              <a:rPr lang="cs-CZ" sz="2400" b="1" dirty="0" smtClean="0"/>
              <a:t>Tutoriál 1- Úvod, Veřejná správa a správní správo, správní právo (obecná charakteristika), </a:t>
            </a:r>
            <a:r>
              <a:rPr lang="cs-CZ" sz="2400" b="1" dirty="0"/>
              <a:t>n</a:t>
            </a:r>
            <a:r>
              <a:rPr lang="cs-CZ" sz="2400" b="1" dirty="0" smtClean="0"/>
              <a:t>ormy správního práva a prameny správního práva, principy veřejné správy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Tutoriál 2– Správně právní vztahy, subjekty správního práva,  správní trestání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Tutoriál 3– správní právo procesní, správní rozhodnutí, opravné prostředky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Podmínky úspěšného absolvování předmětu</a:t>
            </a:r>
          </a:p>
          <a:p>
            <a:endParaRPr lang="cs-CZ" sz="2400" b="1" dirty="0"/>
          </a:p>
          <a:p>
            <a:r>
              <a:rPr lang="cs-CZ" sz="2000" dirty="0" smtClean="0"/>
              <a:t>Zkouškový test, studenti mohou získat celkem 20 bodů, a to takto:</a:t>
            </a:r>
          </a:p>
          <a:p>
            <a:endParaRPr lang="cs-CZ" sz="2000" dirty="0" smtClean="0"/>
          </a:p>
          <a:p>
            <a:r>
              <a:rPr lang="cs-CZ" sz="2000" dirty="0" smtClean="0"/>
              <a:t>Test se skládá </a:t>
            </a:r>
            <a:r>
              <a:rPr lang="cs-CZ" sz="2000" smtClean="0"/>
              <a:t>z </a:t>
            </a:r>
            <a:r>
              <a:rPr lang="cs-CZ" sz="2000" smtClean="0"/>
              <a:t>20 otázek </a:t>
            </a:r>
            <a:r>
              <a:rPr lang="cs-CZ" sz="2000" dirty="0" smtClean="0"/>
              <a:t>uzavřených otázek, výběr ze 4 možností, vždy jedna správná, každá správná odpověď hodnocena 1 bodem.</a:t>
            </a:r>
          </a:p>
          <a:p>
            <a:endParaRPr lang="cs-CZ" sz="2000" dirty="0"/>
          </a:p>
          <a:p>
            <a:r>
              <a:rPr lang="cs-CZ" sz="1400" dirty="0"/>
              <a:t>20 – 19 ………………. </a:t>
            </a:r>
            <a:r>
              <a:rPr lang="cs-CZ" sz="1400" b="1" dirty="0"/>
              <a:t>A</a:t>
            </a:r>
          </a:p>
          <a:p>
            <a:r>
              <a:rPr lang="cs-CZ" sz="1400" dirty="0"/>
              <a:t>18 – 17 ………………  </a:t>
            </a:r>
            <a:r>
              <a:rPr lang="cs-CZ" sz="1400" b="1" dirty="0"/>
              <a:t>B</a:t>
            </a:r>
          </a:p>
          <a:p>
            <a:r>
              <a:rPr lang="cs-CZ" sz="1400" dirty="0"/>
              <a:t>16 – 15 ………………  </a:t>
            </a:r>
            <a:r>
              <a:rPr lang="cs-CZ" sz="1400" b="1" dirty="0"/>
              <a:t>C</a:t>
            </a:r>
          </a:p>
          <a:p>
            <a:r>
              <a:rPr lang="cs-CZ" sz="1400" dirty="0"/>
              <a:t>14 –  13 ……………… </a:t>
            </a:r>
            <a:r>
              <a:rPr lang="cs-CZ" sz="1400" b="1" dirty="0" smtClean="0"/>
              <a:t>D</a:t>
            </a:r>
            <a:endParaRPr lang="cs-CZ" sz="1400" b="1" dirty="0"/>
          </a:p>
          <a:p>
            <a:r>
              <a:rPr lang="cs-CZ" sz="1400" dirty="0"/>
              <a:t>12 – 11………………  </a:t>
            </a:r>
            <a:r>
              <a:rPr lang="cs-CZ" sz="1400" b="1" dirty="0"/>
              <a:t>E</a:t>
            </a:r>
          </a:p>
          <a:p>
            <a:r>
              <a:rPr lang="cs-CZ" sz="1400" dirty="0"/>
              <a:t>10 – 0 </a:t>
            </a:r>
            <a:r>
              <a:rPr lang="cs-CZ" sz="1400" dirty="0" smtClean="0"/>
              <a:t>…………………</a:t>
            </a:r>
            <a:r>
              <a:rPr lang="cs-CZ" sz="1400" b="1" dirty="0" smtClean="0"/>
              <a:t>F</a:t>
            </a:r>
            <a:endParaRPr lang="cs-CZ" sz="14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Literatura – povinná</a:t>
            </a:r>
          </a:p>
          <a:p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ákon č. 500/2004 Sb., správní řád</a:t>
            </a:r>
          </a:p>
          <a:p>
            <a:r>
              <a:rPr lang="cs-CZ" sz="2000" b="1" u="sng" dirty="0" smtClean="0"/>
              <a:t>Jako studijní materiály slouží rovněž prezentace z tutoriálů</a:t>
            </a:r>
            <a:endParaRPr lang="cs-CZ" sz="2000" b="1" u="sng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</TotalTime>
  <Words>204</Words>
  <Application>Microsoft Office PowerPoint</Application>
  <PresentationFormat>Předvádění na obrazovce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SPRÁVNÍ PRÁVO -PODMÍNKY KOMBINOVANÉ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115</cp:revision>
  <dcterms:created xsi:type="dcterms:W3CDTF">2015-09-08T17:35:18Z</dcterms:created>
  <dcterms:modified xsi:type="dcterms:W3CDTF">2022-02-20T19:16:38Z</dcterms:modified>
</cp:coreProperties>
</file>