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65" r:id="rId3"/>
    <p:sldId id="257" r:id="rId4"/>
    <p:sldId id="266" r:id="rId5"/>
    <p:sldId id="267" r:id="rId6"/>
    <p:sldId id="268" r:id="rId7"/>
    <p:sldId id="277" r:id="rId8"/>
    <p:sldId id="278" r:id="rId9"/>
    <p:sldId id="279" r:id="rId10"/>
    <p:sldId id="280" r:id="rId11"/>
    <p:sldId id="259" r:id="rId12"/>
    <p:sldId id="269" r:id="rId13"/>
    <p:sldId id="270" r:id="rId14"/>
    <p:sldId id="271" r:id="rId15"/>
    <p:sldId id="272" r:id="rId16"/>
    <p:sldId id="273" r:id="rId17"/>
    <p:sldId id="274" r:id="rId18"/>
    <p:sldId id="275" r:id="rId19"/>
    <p:sldId id="276" r:id="rId20"/>
    <p:sldId id="281" r:id="rId21"/>
    <p:sldId id="282" r:id="rId22"/>
    <p:sldId id="283" r:id="rId23"/>
    <p:sldId id="284" r:id="rId24"/>
    <p:sldId id="285" r:id="rId25"/>
    <p:sldId id="286" r:id="rId26"/>
    <p:sldId id="287" r:id="rId27"/>
    <p:sldId id="289" r:id="rId28"/>
    <p:sldId id="288" r:id="rId29"/>
    <p:sldId id="290" r:id="rId30"/>
    <p:sldId id="291" r:id="rId31"/>
    <p:sldId id="292" r:id="rId32"/>
    <p:sldId id="263"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1" d="100"/>
          <a:sy n="141" d="100"/>
        </p:scale>
        <p:origin x="666"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10.02.2020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462975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754806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7969276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173277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844459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940392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501516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261852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9466977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9822869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993637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1634755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5595528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079414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2573843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9177340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3740736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8038849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2762191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19567294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25359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407953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453210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949548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933319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4015431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122512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987648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520280"/>
          </a:xfrm>
          <a:prstGeom prst="rect">
            <a:avLst/>
          </a:prstGeom>
        </p:spPr>
        <p:txBody>
          <a:bodyPr anchor="t">
            <a:normAutofit fontScale="90000"/>
          </a:bodyPr>
          <a:lstStyle/>
          <a:p>
            <a:r>
              <a:rPr lang="cs-CZ" sz="4000" b="1" dirty="0" smtClean="0">
                <a:solidFill>
                  <a:schemeClr val="bg1"/>
                </a:solidFill>
                <a:latin typeface="Times New Roman" panose="02020603050405020304" pitchFamily="18" charset="0"/>
                <a:cs typeface="Times New Roman" panose="02020603050405020304" pitchFamily="18" charset="0"/>
              </a:rPr>
              <a:t>Vnější ekonomické prostředí</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
            </a:r>
            <a:br>
              <a:rPr lang="cs-CZ" sz="4000" b="1" dirty="0" smtClean="0">
                <a:solidFill>
                  <a:schemeClr val="bg1"/>
                </a:solidFill>
                <a:latin typeface="Times New Roman" panose="02020603050405020304" pitchFamily="18" charset="0"/>
                <a:cs typeface="Times New Roman" panose="02020603050405020304" pitchFamily="18" charset="0"/>
              </a:rPr>
            </a:br>
            <a:r>
              <a:rPr lang="cs-CZ" sz="2700" b="1" dirty="0" smtClean="0">
                <a:solidFill>
                  <a:schemeClr val="bg1"/>
                </a:solidFill>
                <a:latin typeface="Times New Roman" panose="02020603050405020304" pitchFamily="18" charset="0"/>
                <a:cs typeface="Times New Roman" panose="02020603050405020304" pitchFamily="18" charset="0"/>
              </a:rPr>
              <a:t>První tutoriál</a:t>
            </a: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444208" y="3723878"/>
            <a:ext cx="2528063"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Doc. Mgr. Ing. Michal Tvrdoň,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ekonomie a veřejné správy</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4524" y="771550"/>
            <a:ext cx="8280920" cy="3672408"/>
          </a:xfrm>
          <a:prstGeom prst="rect">
            <a:avLst/>
          </a:prstGeom>
        </p:spPr>
        <p:txBody>
          <a:bodyPr>
            <a:noAutofit/>
          </a:bodyPr>
          <a:lstStyle/>
          <a:p>
            <a:pPr indent="373063">
              <a:spcBef>
                <a:spcPts val="1800"/>
              </a:spcBef>
            </a:pPr>
            <a:r>
              <a:rPr lang="cs-CZ" sz="1600" dirty="0">
                <a:solidFill>
                  <a:srgbClr val="002060"/>
                </a:solidFill>
                <a:latin typeface="Times New Roman" panose="02020603050405020304" pitchFamily="18" charset="0"/>
                <a:cs typeface="Times New Roman" panose="02020603050405020304" pitchFamily="18" charset="0"/>
              </a:rPr>
              <a:t>Vnější ekonomická pozice vyjadřuje postavení dané ekonomiky ve světové </a:t>
            </a:r>
            <a:r>
              <a:rPr lang="cs-CZ" sz="1600" dirty="0" smtClean="0">
                <a:solidFill>
                  <a:srgbClr val="002060"/>
                </a:solidFill>
                <a:latin typeface="Times New Roman" panose="02020603050405020304" pitchFamily="18" charset="0"/>
                <a:cs typeface="Times New Roman" panose="02020603050405020304" pitchFamily="18" charset="0"/>
              </a:rPr>
              <a:t>ekonomice</a:t>
            </a:r>
            <a:r>
              <a:rPr lang="cs-CZ" sz="1600" dirty="0">
                <a:solidFill>
                  <a:srgbClr val="002060"/>
                </a:solidFill>
                <a:latin typeface="Times New Roman" panose="02020603050405020304" pitchFamily="18" charset="0"/>
                <a:cs typeface="Times New Roman" panose="02020603050405020304" pitchFamily="18" charset="0"/>
              </a:rPr>
              <a:t>. </a:t>
            </a:r>
            <a:endParaRPr lang="cs-CZ" sz="16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r>
              <a:rPr lang="cs-CZ" sz="1600" dirty="0">
                <a:solidFill>
                  <a:srgbClr val="002060"/>
                </a:solidFill>
                <a:latin typeface="Times New Roman" panose="02020603050405020304" pitchFamily="18" charset="0"/>
                <a:cs typeface="Times New Roman" panose="02020603050405020304" pitchFamily="18" charset="0"/>
              </a:rPr>
              <a:t>Současné ekonomiky nejsou uzavřené a čile se zapojují do mezinárodního obchodu, </a:t>
            </a:r>
            <a:r>
              <a:rPr lang="cs-CZ" sz="1600" dirty="0" smtClean="0">
                <a:solidFill>
                  <a:srgbClr val="002060"/>
                </a:solidFill>
                <a:latin typeface="Times New Roman" panose="02020603050405020304" pitchFamily="18" charset="0"/>
                <a:cs typeface="Times New Roman" panose="02020603050405020304" pitchFamily="18" charset="0"/>
              </a:rPr>
              <a:t>který </a:t>
            </a:r>
            <a:r>
              <a:rPr lang="cs-CZ" sz="1600" dirty="0">
                <a:solidFill>
                  <a:srgbClr val="002060"/>
                </a:solidFill>
                <a:latin typeface="Times New Roman" panose="02020603050405020304" pitchFamily="18" charset="0"/>
                <a:cs typeface="Times New Roman" panose="02020603050405020304" pitchFamily="18" charset="0"/>
              </a:rPr>
              <a:t>jim může přinést celou řadů jak pozitivních dopadů, tak i negativních </a:t>
            </a:r>
            <a:r>
              <a:rPr lang="cs-CZ" sz="1600" dirty="0" smtClean="0">
                <a:solidFill>
                  <a:srgbClr val="002060"/>
                </a:solidFill>
                <a:latin typeface="Times New Roman" panose="02020603050405020304" pitchFamily="18" charset="0"/>
                <a:cs typeface="Times New Roman" panose="02020603050405020304" pitchFamily="18" charset="0"/>
              </a:rPr>
              <a:t>dopadů</a:t>
            </a:r>
          </a:p>
          <a:p>
            <a:pPr indent="373063">
              <a:spcBef>
                <a:spcPts val="1800"/>
              </a:spcBef>
            </a:pPr>
            <a:r>
              <a:rPr lang="cs-CZ" sz="1600" dirty="0">
                <a:solidFill>
                  <a:srgbClr val="002060"/>
                </a:solidFill>
                <a:latin typeface="Times New Roman" panose="02020603050405020304" pitchFamily="18" charset="0"/>
                <a:cs typeface="Times New Roman" panose="02020603050405020304" pitchFamily="18" charset="0"/>
              </a:rPr>
              <a:t>V rámci světové ekonomiky můžeme s různou intenzitou sledovat toky zboží, služeb, osob a kapitálu mezi zeměmi</a:t>
            </a:r>
            <a:r>
              <a:rPr lang="cs-CZ" sz="1600" dirty="0" smtClean="0">
                <a:solidFill>
                  <a:srgbClr val="002060"/>
                </a:solidFill>
                <a:latin typeface="Times New Roman" panose="02020603050405020304" pitchFamily="18" charset="0"/>
                <a:cs typeface="Times New Roman" panose="02020603050405020304" pitchFamily="18" charset="0"/>
              </a:rPr>
              <a:t>.</a:t>
            </a:r>
          </a:p>
          <a:p>
            <a:pPr indent="373063">
              <a:spcBef>
                <a:spcPts val="1800"/>
              </a:spcBef>
            </a:pPr>
            <a:r>
              <a:rPr lang="cs-CZ" sz="1600" dirty="0">
                <a:solidFill>
                  <a:srgbClr val="002060"/>
                </a:solidFill>
                <a:latin typeface="Times New Roman" panose="02020603050405020304" pitchFamily="18" charset="0"/>
                <a:cs typeface="Times New Roman" panose="02020603050405020304" pitchFamily="18" charset="0"/>
              </a:rPr>
              <a:t>Pro makroekonomy je tedy důležité nějaký způsobem zachytit postavení dané země vůči zbytku světa, což se nejčastěji stanovuje pomocí sledování účtů v rámci platební </a:t>
            </a:r>
            <a:r>
              <a:rPr lang="cs-CZ" sz="1600" dirty="0" err="1">
                <a:solidFill>
                  <a:srgbClr val="002060"/>
                </a:solidFill>
                <a:latin typeface="Times New Roman" panose="02020603050405020304" pitchFamily="18" charset="0"/>
                <a:cs typeface="Times New Roman" panose="02020603050405020304" pitchFamily="18" charset="0"/>
              </a:rPr>
              <a:t>bilan-ce</a:t>
            </a:r>
            <a:r>
              <a:rPr lang="cs-CZ" sz="1600" dirty="0">
                <a:solidFill>
                  <a:srgbClr val="002060"/>
                </a:solidFill>
                <a:latin typeface="Times New Roman" panose="02020603050405020304" pitchFamily="18" charset="0"/>
                <a:cs typeface="Times New Roman" panose="02020603050405020304" pitchFamily="18" charset="0"/>
              </a:rPr>
              <a:t>, jež zjednodušeně řečeno vyjadřuje mezinárodní obchod s výrobky a službami a </a:t>
            </a:r>
            <a:r>
              <a:rPr lang="cs-CZ" sz="1600" dirty="0" err="1">
                <a:solidFill>
                  <a:srgbClr val="002060"/>
                </a:solidFill>
                <a:latin typeface="Times New Roman" panose="02020603050405020304" pitchFamily="18" charset="0"/>
                <a:cs typeface="Times New Roman" panose="02020603050405020304" pitchFamily="18" charset="0"/>
              </a:rPr>
              <a:t>me-zinárodní</a:t>
            </a:r>
            <a:r>
              <a:rPr lang="cs-CZ" sz="1600" dirty="0">
                <a:solidFill>
                  <a:srgbClr val="002060"/>
                </a:solidFill>
                <a:latin typeface="Times New Roman" panose="02020603050405020304" pitchFamily="18" charset="0"/>
                <a:cs typeface="Times New Roman" panose="02020603050405020304" pitchFamily="18" charset="0"/>
              </a:rPr>
              <a:t> pohyb kapitálu do země a ze země</a:t>
            </a:r>
            <a:r>
              <a:rPr lang="cs-CZ" sz="1600" dirty="0" smtClean="0">
                <a:solidFill>
                  <a:srgbClr val="002060"/>
                </a:solidFill>
                <a:latin typeface="Times New Roman" panose="02020603050405020304" pitchFamily="18" charset="0"/>
                <a:cs typeface="Times New Roman" panose="02020603050405020304" pitchFamily="18" charset="0"/>
              </a:rPr>
              <a:t>.</a:t>
            </a:r>
          </a:p>
          <a:p>
            <a:pPr indent="373063">
              <a:spcBef>
                <a:spcPts val="1800"/>
              </a:spcBef>
            </a:pPr>
            <a:r>
              <a:rPr lang="cs-CZ" sz="1600" dirty="0" smtClean="0">
                <a:solidFill>
                  <a:srgbClr val="002060"/>
                </a:solidFill>
                <a:latin typeface="Times New Roman" panose="02020603050405020304" pitchFamily="18" charset="0"/>
                <a:cs typeface="Times New Roman" panose="02020603050405020304" pitchFamily="18" charset="0"/>
              </a:rPr>
              <a:t>Důležité </a:t>
            </a:r>
            <a:r>
              <a:rPr lang="cs-CZ" sz="1600" dirty="0">
                <a:solidFill>
                  <a:srgbClr val="002060"/>
                </a:solidFill>
                <a:latin typeface="Times New Roman" panose="02020603050405020304" pitchFamily="18" charset="0"/>
                <a:cs typeface="Times New Roman" panose="02020603050405020304" pitchFamily="18" charset="0"/>
              </a:rPr>
              <a:t>jsou nejen toky v absolutních číslech, ale rovněž i výsledná salda jednotlivých účtů, čili jestli převažuje směr z ekonomiky nebo do ní. I této problematice se budeme později věnovat </a:t>
            </a:r>
            <a:r>
              <a:rPr lang="cs-CZ" sz="1600" dirty="0" smtClean="0">
                <a:solidFill>
                  <a:srgbClr val="002060"/>
                </a:solidFill>
                <a:latin typeface="Times New Roman" panose="02020603050405020304" pitchFamily="18" charset="0"/>
                <a:cs typeface="Times New Roman" panose="02020603050405020304" pitchFamily="18" charset="0"/>
              </a:rPr>
              <a:t>v </a:t>
            </a:r>
            <a:r>
              <a:rPr lang="cs-CZ" sz="1600" dirty="0">
                <a:solidFill>
                  <a:srgbClr val="002060"/>
                </a:solidFill>
                <a:latin typeface="Times New Roman" panose="02020603050405020304" pitchFamily="18" charset="0"/>
                <a:cs typeface="Times New Roman" panose="02020603050405020304" pitchFamily="18" charset="0"/>
              </a:rPr>
              <a:t>širších souvislostech.</a:t>
            </a:r>
            <a:endParaRPr lang="cs-CZ" sz="1600"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b="1" dirty="0" smtClean="0"/>
              <a:t>Makroekonomiké agregáty – vnější ekonomická pozice</a:t>
            </a:r>
            <a:endParaRPr lang="cs-CZ" b="1" dirty="0"/>
          </a:p>
        </p:txBody>
      </p:sp>
    </p:spTree>
    <p:extLst>
      <p:ext uri="{BB962C8B-B14F-4D97-AF65-F5344CB8AC3E}">
        <p14:creationId xmlns:p14="http://schemas.microsoft.com/office/powerpoint/2010/main" val="2163529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851920" y="1178008"/>
            <a:ext cx="38164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smtClean="0">
                <a:solidFill>
                  <a:srgbClr val="307871"/>
                </a:solidFill>
                <a:latin typeface="Times New Roman" panose="02020603050405020304" pitchFamily="18" charset="0"/>
                <a:cs typeface="Times New Roman" panose="02020603050405020304" pitchFamily="18" charset="0"/>
              </a:rPr>
              <a:t>Který ze vzpěračů je </a:t>
            </a:r>
            <a:r>
              <a:rPr lang="cs-CZ" sz="1800" b="1" dirty="0" err="1" smtClean="0">
                <a:solidFill>
                  <a:srgbClr val="307871"/>
                </a:solidFill>
                <a:latin typeface="Times New Roman" panose="02020603050405020304" pitchFamily="18" charset="0"/>
                <a:cs typeface="Times New Roman" panose="02020603050405020304" pitchFamily="18" charset="0"/>
              </a:rPr>
              <a:t>výkonější</a:t>
            </a:r>
            <a:r>
              <a:rPr lang="cs-CZ" sz="1800" b="1" dirty="0" smtClean="0">
                <a:solidFill>
                  <a:srgbClr val="307871"/>
                </a:solidFill>
                <a:latin typeface="Times New Roman" panose="02020603050405020304" pitchFamily="18" charset="0"/>
                <a:cs typeface="Times New Roman" panose="02020603050405020304" pitchFamily="18" charset="0"/>
              </a:rPr>
              <a:t>?</a:t>
            </a:r>
          </a:p>
          <a:p>
            <a:pPr marL="0" indent="0">
              <a:buNone/>
            </a:pPr>
            <a:endParaRPr lang="cs-CZ" sz="1200"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smtClean="0">
                <a:solidFill>
                  <a:srgbClr val="002060"/>
                </a:solidFill>
                <a:latin typeface="Times New Roman" panose="02020603050405020304" pitchFamily="18" charset="0"/>
                <a:cs typeface="Times New Roman" panose="02020603050405020304" pitchFamily="18" charset="0"/>
              </a:rPr>
              <a:t>V </a:t>
            </a:r>
            <a:r>
              <a:rPr lang="cs-CZ" sz="1400" dirty="0">
                <a:solidFill>
                  <a:srgbClr val="002060"/>
                </a:solidFill>
                <a:latin typeface="Times New Roman" panose="02020603050405020304" pitchFamily="18" charset="0"/>
                <a:cs typeface="Times New Roman" panose="02020603050405020304" pitchFamily="18" charset="0"/>
              </a:rPr>
              <a:t>absolutních číslech je zřejmé, že větší váhu zvedne vzpěrač vpravo, což je dáno tím, že je větší, má větší objem svalů, než kolik má vzpěrač vlevo. Pokud bych ale poměřovali relativní výkon obou vzpěračů, tj. že bychom zohlednili jednak váhu, kterou zvedli, jednak ale i celkovou hmotnost vzpěrače a vzájemně je poměřili, mohli bychom </a:t>
            </a:r>
            <a:r>
              <a:rPr lang="cs-CZ" sz="1400" dirty="0" smtClean="0">
                <a:solidFill>
                  <a:srgbClr val="002060"/>
                </a:solidFill>
                <a:latin typeface="Times New Roman" panose="02020603050405020304" pitchFamily="18" charset="0"/>
                <a:cs typeface="Times New Roman" panose="02020603050405020304" pitchFamily="18" charset="0"/>
              </a:rPr>
              <a:t>dojít </a:t>
            </a:r>
            <a:r>
              <a:rPr lang="cs-CZ" sz="1400" dirty="0">
                <a:solidFill>
                  <a:srgbClr val="002060"/>
                </a:solidFill>
                <a:latin typeface="Times New Roman" panose="02020603050405020304" pitchFamily="18" charset="0"/>
                <a:cs typeface="Times New Roman" panose="02020603050405020304" pitchFamily="18" charset="0"/>
              </a:rPr>
              <a:t>k závěru, že malý vzpěrač je silnější, tj. má vyšší výkon než vzpěrač velký. Stejně je tomu tak i u </a:t>
            </a:r>
            <a:r>
              <a:rPr lang="cs-CZ" sz="1400" dirty="0" smtClean="0">
                <a:solidFill>
                  <a:srgbClr val="002060"/>
                </a:solidFill>
                <a:latin typeface="Times New Roman" panose="02020603050405020304" pitchFamily="18" charset="0"/>
                <a:cs typeface="Times New Roman" panose="02020603050405020304" pitchFamily="18" charset="0"/>
              </a:rPr>
              <a:t>ekonomik. </a:t>
            </a: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b="1" dirty="0" smtClean="0">
              <a:latin typeface="Times New Roman" panose="02020603050405020304" pitchFamily="18" charset="0"/>
              <a:cs typeface="Times New Roman" panose="02020603050405020304" pitchFamily="18" charset="0"/>
            </a:endParaRPr>
          </a:p>
        </p:txBody>
      </p:sp>
      <p:sp>
        <p:nvSpPr>
          <p:cNvPr id="3" name="Nadpis 2"/>
          <p:cNvSpPr>
            <a:spLocks noGrp="1"/>
          </p:cNvSpPr>
          <p:nvPr>
            <p:ph type="title"/>
          </p:nvPr>
        </p:nvSpPr>
        <p:spPr>
          <a:xfrm>
            <a:off x="251520" y="195486"/>
            <a:ext cx="6624736" cy="507703"/>
          </a:xfrm>
        </p:spPr>
        <p:txBody>
          <a:bodyPr/>
          <a:lstStyle/>
          <a:p>
            <a:r>
              <a:rPr lang="cs-CZ" sz="2800" b="1" dirty="0" smtClean="0"/>
              <a:t>Měření výkonnosti ekonomiky</a:t>
            </a:r>
            <a:endParaRPr lang="cs-CZ" sz="2800" b="1" dirty="0"/>
          </a:p>
        </p:txBody>
      </p:sp>
      <p:pic>
        <p:nvPicPr>
          <p:cNvPr id="7" name="Picture 2" descr="http://i235.photobucket.com/albums/ee240/joelrybi/TInyWeightLift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991853"/>
            <a:ext cx="2633489" cy="3511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800"/>
              </a:spcBef>
            </a:pPr>
            <a:r>
              <a:rPr lang="cs-CZ" sz="2200" dirty="0" smtClean="0">
                <a:solidFill>
                  <a:srgbClr val="002060"/>
                </a:solidFill>
                <a:latin typeface="Times New Roman" panose="02020603050405020304" pitchFamily="18" charset="0"/>
                <a:cs typeface="Times New Roman" panose="02020603050405020304" pitchFamily="18" charset="0"/>
              </a:rPr>
              <a:t>= </a:t>
            </a:r>
            <a:r>
              <a:rPr lang="cs-CZ" sz="2200" dirty="0">
                <a:solidFill>
                  <a:srgbClr val="002060"/>
                </a:solidFill>
                <a:latin typeface="Times New Roman" panose="02020603050405020304" pitchFamily="18" charset="0"/>
                <a:cs typeface="Times New Roman" panose="02020603050405020304" pitchFamily="18" charset="0"/>
              </a:rPr>
              <a:t>součet peněžních hodnot finálních výrobků a služeb vyprodukovaných během jednoho roku výrobními faktory alokovanými v dané zemi, a to bez ohledu, kdo je jejich vlastníkem</a:t>
            </a:r>
          </a:p>
          <a:p>
            <a:pPr indent="373063">
              <a:spcBef>
                <a:spcPts val="1800"/>
              </a:spcBef>
            </a:pPr>
            <a:r>
              <a:rPr lang="cs-CZ" sz="2200" dirty="0">
                <a:solidFill>
                  <a:srgbClr val="002060"/>
                </a:solidFill>
                <a:latin typeface="Times New Roman" panose="02020603050405020304" pitchFamily="18" charset="0"/>
                <a:cs typeface="Times New Roman" panose="02020603050405020304" pitchFamily="18" charset="0"/>
              </a:rPr>
              <a:t>Proč peněžní hodnota</a:t>
            </a:r>
            <a:r>
              <a:rPr lang="cs-CZ" sz="2200" dirty="0" smtClean="0">
                <a:solidFill>
                  <a:srgbClr val="002060"/>
                </a:solidFill>
                <a:latin typeface="Times New Roman" panose="02020603050405020304" pitchFamily="18" charset="0"/>
                <a:cs typeface="Times New Roman" panose="02020603050405020304" pitchFamily="18" charset="0"/>
              </a:rPr>
              <a:t>?</a:t>
            </a:r>
          </a:p>
          <a:p>
            <a:pPr indent="373063">
              <a:spcBef>
                <a:spcPts val="1800"/>
              </a:spcBef>
            </a:pPr>
            <a:r>
              <a:rPr lang="cs-CZ" sz="2200" u="sng" dirty="0" smtClean="0">
                <a:solidFill>
                  <a:srgbClr val="002060"/>
                </a:solidFill>
                <a:latin typeface="Times New Roman" panose="02020603050405020304" pitchFamily="18" charset="0"/>
                <a:cs typeface="Times New Roman" panose="02020603050405020304" pitchFamily="18" charset="0"/>
              </a:rPr>
              <a:t>Podmínky pro započítání do HDP:</a:t>
            </a:r>
          </a:p>
          <a:p>
            <a:pPr marL="1165225" indent="-357188">
              <a:spcBef>
                <a:spcPts val="600"/>
              </a:spcBef>
              <a:buFont typeface="Wingdings" panose="05000000000000000000" pitchFamily="2" charset="2"/>
              <a:buChar char="ü"/>
            </a:pPr>
            <a:r>
              <a:rPr lang="cs-CZ" sz="1800" dirty="0">
                <a:solidFill>
                  <a:srgbClr val="002060"/>
                </a:solidFill>
                <a:latin typeface="Times New Roman" panose="02020603050405020304" pitchFamily="18" charset="0"/>
                <a:cs typeface="Times New Roman" panose="02020603050405020304" pitchFamily="18" charset="0"/>
              </a:rPr>
              <a:t>jen to, co je nově vyprodukováno (NE opětovný prodej)</a:t>
            </a:r>
          </a:p>
          <a:p>
            <a:pPr marL="1165225" indent="-357188">
              <a:spcBef>
                <a:spcPts val="600"/>
              </a:spcBef>
              <a:buFont typeface="Wingdings" panose="05000000000000000000" pitchFamily="2" charset="2"/>
              <a:buChar char="ü"/>
            </a:pPr>
            <a:r>
              <a:rPr lang="cs-CZ" sz="1800" dirty="0">
                <a:solidFill>
                  <a:srgbClr val="002060"/>
                </a:solidFill>
                <a:latin typeface="Times New Roman" panose="02020603050405020304" pitchFamily="18" charset="0"/>
                <a:cs typeface="Times New Roman" panose="02020603050405020304" pitchFamily="18" charset="0"/>
              </a:rPr>
              <a:t>jen finální produkce (NE polotvary)</a:t>
            </a:r>
          </a:p>
          <a:p>
            <a:pPr marL="1165225" indent="-357188">
              <a:spcBef>
                <a:spcPts val="600"/>
              </a:spcBef>
              <a:buFont typeface="Wingdings" panose="05000000000000000000" pitchFamily="2" charset="2"/>
              <a:buChar char="ü"/>
            </a:pPr>
            <a:r>
              <a:rPr lang="cs-CZ" sz="1800" dirty="0">
                <a:solidFill>
                  <a:srgbClr val="002060"/>
                </a:solidFill>
                <a:latin typeface="Times New Roman" panose="02020603050405020304" pitchFamily="18" charset="0"/>
                <a:cs typeface="Times New Roman" panose="02020603050405020304" pitchFamily="18" charset="0"/>
              </a:rPr>
              <a:t>jen to, co prošlo trhem (NE domácí práce)</a:t>
            </a:r>
          </a:p>
          <a:p>
            <a:pPr marL="1165225" indent="-357188">
              <a:spcBef>
                <a:spcPts val="600"/>
              </a:spcBef>
              <a:buFont typeface="Wingdings" panose="05000000000000000000" pitchFamily="2" charset="2"/>
              <a:buChar char="ü"/>
            </a:pPr>
            <a:r>
              <a:rPr lang="cs-CZ" sz="1800" dirty="0">
                <a:solidFill>
                  <a:srgbClr val="002060"/>
                </a:solidFill>
                <a:latin typeface="Times New Roman" panose="02020603050405020304" pitchFamily="18" charset="0"/>
                <a:cs typeface="Times New Roman" panose="02020603050405020304" pitchFamily="18" charset="0"/>
              </a:rPr>
              <a:t>jen to, co je legální (NE černý/šedý trh)</a:t>
            </a:r>
          </a:p>
          <a:p>
            <a:pPr indent="373063">
              <a:spcBef>
                <a:spcPts val="1800"/>
              </a:spcBef>
            </a:pPr>
            <a:endParaRPr lang="cs-CZ" sz="2200" dirty="0">
              <a:solidFill>
                <a:srgbClr val="002060"/>
              </a:solidFill>
              <a:latin typeface="Times New Roman" panose="02020603050405020304" pitchFamily="18" charset="0"/>
              <a:cs typeface="Times New Roman" panose="02020603050405020304" pitchFamily="18" charset="0"/>
            </a:endParaRPr>
          </a:p>
          <a:p>
            <a:pPr indent="373063">
              <a:spcBef>
                <a:spcPts val="600"/>
              </a:spcBef>
            </a:pPr>
            <a:endParaRPr lang="cs-CZ" sz="22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Výkonnost ekonomiky – hrubý domácí produkt</a:t>
            </a:r>
            <a:endParaRPr lang="cs-CZ" sz="2800" b="1" dirty="0"/>
          </a:p>
        </p:txBody>
      </p:sp>
    </p:spTree>
    <p:extLst>
      <p:ext uri="{BB962C8B-B14F-4D97-AF65-F5344CB8AC3E}">
        <p14:creationId xmlns:p14="http://schemas.microsoft.com/office/powerpoint/2010/main" val="901312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800"/>
              </a:spcBef>
            </a:pPr>
            <a:r>
              <a:rPr lang="cs-CZ" sz="2200" dirty="0">
                <a:solidFill>
                  <a:srgbClr val="002060"/>
                </a:solidFill>
                <a:latin typeface="Times New Roman" panose="02020603050405020304" pitchFamily="18" charset="0"/>
                <a:cs typeface="Times New Roman" panose="02020603050405020304" pitchFamily="18" charset="0"/>
              </a:rPr>
              <a:t>Ceny se v čase mění (zpravidla rostou), což může mít vliv na hodnotu HDP » možná zkreslení v čase a nemožnost srovnání</a:t>
            </a:r>
          </a:p>
          <a:p>
            <a:pPr indent="373063">
              <a:spcBef>
                <a:spcPts val="1800"/>
              </a:spcBef>
            </a:pPr>
            <a:r>
              <a:rPr lang="cs-CZ" sz="2200" u="sng" dirty="0">
                <a:solidFill>
                  <a:srgbClr val="002060"/>
                </a:solidFill>
                <a:latin typeface="Times New Roman" panose="02020603050405020304" pitchFamily="18" charset="0"/>
                <a:cs typeface="Times New Roman" panose="02020603050405020304" pitchFamily="18" charset="0"/>
              </a:rPr>
              <a:t>Nominální HDP </a:t>
            </a:r>
            <a:r>
              <a:rPr lang="cs-CZ" sz="2200" dirty="0">
                <a:solidFill>
                  <a:srgbClr val="002060"/>
                </a:solidFill>
                <a:latin typeface="Times New Roman" panose="02020603050405020304" pitchFamily="18" charset="0"/>
                <a:cs typeface="Times New Roman" panose="02020603050405020304" pitchFamily="18" charset="0"/>
              </a:rPr>
              <a:t>– vypočítává se v běžných cenách, tj. cenách roku ve kterém počítáme HDP</a:t>
            </a:r>
          </a:p>
          <a:p>
            <a:pPr indent="373063">
              <a:spcBef>
                <a:spcPts val="1800"/>
              </a:spcBef>
            </a:pPr>
            <a:r>
              <a:rPr lang="cs-CZ" sz="2200" u="sng" dirty="0">
                <a:solidFill>
                  <a:srgbClr val="002060"/>
                </a:solidFill>
                <a:latin typeface="Times New Roman" panose="02020603050405020304" pitchFamily="18" charset="0"/>
                <a:cs typeface="Times New Roman" panose="02020603050405020304" pitchFamily="18" charset="0"/>
              </a:rPr>
              <a:t>Reálný HDP </a:t>
            </a:r>
            <a:r>
              <a:rPr lang="cs-CZ" sz="2200" dirty="0">
                <a:solidFill>
                  <a:srgbClr val="002060"/>
                </a:solidFill>
                <a:latin typeface="Times New Roman" panose="02020603050405020304" pitchFamily="18" charset="0"/>
                <a:cs typeface="Times New Roman" panose="02020603050405020304" pitchFamily="18" charset="0"/>
              </a:rPr>
              <a:t>– vypočítává se ve stálých cenách, tzn. cenách očištěných od změn (např. HDP za rok 2014 v cenách roku 2005). Důležitý pro posouzení vývoje ekonomiky v čase</a:t>
            </a:r>
          </a:p>
          <a:p>
            <a:pPr indent="373063">
              <a:spcBef>
                <a:spcPts val="1800"/>
              </a:spcBef>
            </a:pPr>
            <a:r>
              <a:rPr lang="cs-CZ" sz="2200" dirty="0" err="1">
                <a:solidFill>
                  <a:srgbClr val="002060"/>
                </a:solidFill>
                <a:latin typeface="Times New Roman" panose="02020603050405020304" pitchFamily="18" charset="0"/>
                <a:cs typeface="Times New Roman" panose="02020603050405020304" pitchFamily="18" charset="0"/>
              </a:rPr>
              <a:t>Deflování</a:t>
            </a:r>
            <a:r>
              <a:rPr lang="cs-CZ" sz="2200" dirty="0">
                <a:solidFill>
                  <a:srgbClr val="002060"/>
                </a:solidFill>
                <a:latin typeface="Times New Roman" panose="02020603050405020304" pitchFamily="18" charset="0"/>
                <a:cs typeface="Times New Roman" panose="02020603050405020304" pitchFamily="18" charset="0"/>
              </a:rPr>
              <a:t>= očištění od inflačních jevů čili převod z nominální hodnoty na reálnou</a:t>
            </a:r>
          </a:p>
          <a:p>
            <a:pPr indent="373063">
              <a:spcBef>
                <a:spcPts val="600"/>
              </a:spcBef>
            </a:pPr>
            <a:endParaRPr lang="cs-CZ" sz="22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Výkonnost ekonomiky – hrubý domácí produkt</a:t>
            </a:r>
            <a:endParaRPr lang="cs-CZ" sz="2800" b="1" dirty="0"/>
          </a:p>
        </p:txBody>
      </p:sp>
    </p:spTree>
    <p:extLst>
      <p:ext uri="{BB962C8B-B14F-4D97-AF65-F5344CB8AC3E}">
        <p14:creationId xmlns:p14="http://schemas.microsoft.com/office/powerpoint/2010/main" val="2074736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704856" cy="507703"/>
          </a:xfrm>
        </p:spPr>
        <p:txBody>
          <a:bodyPr/>
          <a:lstStyle/>
          <a:p>
            <a:r>
              <a:rPr lang="cs-CZ" sz="2600" b="1" dirty="0" smtClean="0"/>
              <a:t>Hrubý domácí produkt – srovnání zemí</a:t>
            </a:r>
            <a:endParaRPr lang="cs-CZ" sz="2600" b="1"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752103"/>
            <a:ext cx="3013303" cy="3875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984" y="1080037"/>
            <a:ext cx="2998248" cy="32193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89925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800"/>
              </a:spcBef>
            </a:pPr>
            <a:r>
              <a:rPr lang="cs-CZ" sz="2200" dirty="0" smtClean="0">
                <a:solidFill>
                  <a:srgbClr val="002060"/>
                </a:solidFill>
                <a:latin typeface="Times New Roman" panose="02020603050405020304" pitchFamily="18" charset="0"/>
                <a:cs typeface="Times New Roman" panose="02020603050405020304" pitchFamily="18" charset="0"/>
              </a:rPr>
              <a:t>Hrubý národní produkt (HNP)</a:t>
            </a:r>
            <a:endParaRPr lang="cs-CZ" sz="2200" dirty="0">
              <a:solidFill>
                <a:srgbClr val="002060"/>
              </a:solidFill>
              <a:latin typeface="Times New Roman" panose="02020603050405020304" pitchFamily="18" charset="0"/>
              <a:cs typeface="Times New Roman" panose="02020603050405020304" pitchFamily="18" charset="0"/>
            </a:endParaRP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U </a:t>
            </a:r>
            <a:r>
              <a:rPr lang="cs-CZ" sz="2200" b="1" u="sng" dirty="0">
                <a:solidFill>
                  <a:srgbClr val="002060"/>
                </a:solidFill>
                <a:latin typeface="Times New Roman" panose="02020603050405020304" pitchFamily="18" charset="0"/>
                <a:cs typeface="Times New Roman" panose="02020603050405020304" pitchFamily="18" charset="0"/>
              </a:rPr>
              <a:t>HDP</a:t>
            </a:r>
            <a:r>
              <a:rPr lang="cs-CZ" sz="2200" dirty="0">
                <a:solidFill>
                  <a:srgbClr val="002060"/>
                </a:solidFill>
                <a:latin typeface="Times New Roman" panose="02020603050405020304" pitchFamily="18" charset="0"/>
                <a:cs typeface="Times New Roman" panose="02020603050405020304" pitchFamily="18" charset="0"/>
              </a:rPr>
              <a:t> je důležité, </a:t>
            </a:r>
            <a:r>
              <a:rPr lang="cs-CZ" sz="2200" b="1" u="sng" dirty="0">
                <a:solidFill>
                  <a:srgbClr val="002060"/>
                </a:solidFill>
                <a:latin typeface="Times New Roman" panose="02020603050405020304" pitchFamily="18" charset="0"/>
                <a:cs typeface="Times New Roman" panose="02020603050405020304" pitchFamily="18" charset="0"/>
              </a:rPr>
              <a:t>kde</a:t>
            </a:r>
            <a:r>
              <a:rPr lang="cs-CZ" sz="2200" dirty="0">
                <a:solidFill>
                  <a:srgbClr val="002060"/>
                </a:solidFill>
                <a:latin typeface="Times New Roman" panose="02020603050405020304" pitchFamily="18" charset="0"/>
                <a:cs typeface="Times New Roman" panose="02020603050405020304" pitchFamily="18" charset="0"/>
              </a:rPr>
              <a:t> jsou VF umístěny (v domácí zemi či v cizině) bez ohledu na to, kdo je vlastní. U </a:t>
            </a:r>
            <a:r>
              <a:rPr lang="cs-CZ" sz="2200" b="1" u="sng" dirty="0">
                <a:solidFill>
                  <a:srgbClr val="002060"/>
                </a:solidFill>
                <a:latin typeface="Times New Roman" panose="02020603050405020304" pitchFamily="18" charset="0"/>
                <a:cs typeface="Times New Roman" panose="02020603050405020304" pitchFamily="18" charset="0"/>
              </a:rPr>
              <a:t>HNP</a:t>
            </a:r>
            <a:r>
              <a:rPr lang="cs-CZ" sz="2200" b="1" dirty="0">
                <a:solidFill>
                  <a:srgbClr val="002060"/>
                </a:solidFill>
                <a:latin typeface="Times New Roman" panose="02020603050405020304" pitchFamily="18" charset="0"/>
                <a:cs typeface="Times New Roman" panose="02020603050405020304" pitchFamily="18" charset="0"/>
              </a:rPr>
              <a:t> </a:t>
            </a:r>
            <a:r>
              <a:rPr lang="cs-CZ" sz="2200" dirty="0">
                <a:solidFill>
                  <a:srgbClr val="002060"/>
                </a:solidFill>
                <a:latin typeface="Times New Roman" panose="02020603050405020304" pitchFamily="18" charset="0"/>
                <a:cs typeface="Times New Roman" panose="02020603050405020304" pitchFamily="18" charset="0"/>
              </a:rPr>
              <a:t>je naopak důležité, </a:t>
            </a:r>
            <a:r>
              <a:rPr lang="cs-CZ" sz="2200" b="1" u="sng" dirty="0">
                <a:solidFill>
                  <a:srgbClr val="002060"/>
                </a:solidFill>
                <a:latin typeface="Times New Roman" panose="02020603050405020304" pitchFamily="18" charset="0"/>
                <a:cs typeface="Times New Roman" panose="02020603050405020304" pitchFamily="18" charset="0"/>
              </a:rPr>
              <a:t>kdo</a:t>
            </a:r>
            <a:r>
              <a:rPr lang="cs-CZ" sz="2200" dirty="0">
                <a:solidFill>
                  <a:srgbClr val="002060"/>
                </a:solidFill>
                <a:latin typeface="Times New Roman" panose="02020603050405020304" pitchFamily="18" charset="0"/>
                <a:cs typeface="Times New Roman" panose="02020603050405020304" pitchFamily="18" charset="0"/>
              </a:rPr>
              <a:t> tyto výrobní faktory vlastní, bez ohledu na to, kde jsou umístěny.</a:t>
            </a:r>
          </a:p>
          <a:p>
            <a:pPr indent="373063">
              <a:spcBef>
                <a:spcPts val="600"/>
              </a:spcBef>
            </a:pPr>
            <a:endParaRPr lang="cs-CZ" sz="22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Hrubý domácí vs. </a:t>
            </a:r>
            <a:r>
              <a:rPr lang="pl-PL" sz="2800" b="1" dirty="0"/>
              <a:t>n</a:t>
            </a:r>
            <a:r>
              <a:rPr lang="pl-PL" sz="2800" b="1" dirty="0" smtClean="0"/>
              <a:t>árodní produkt</a:t>
            </a:r>
            <a:endParaRPr lang="cs-CZ" sz="2800" b="1" dirty="0"/>
          </a:p>
        </p:txBody>
      </p:sp>
    </p:spTree>
    <p:extLst>
      <p:ext uri="{BB962C8B-B14F-4D97-AF65-F5344CB8AC3E}">
        <p14:creationId xmlns:p14="http://schemas.microsoft.com/office/powerpoint/2010/main" val="45892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800"/>
              </a:spcBef>
            </a:pPr>
            <a:r>
              <a:rPr lang="cs-CZ" sz="2200" dirty="0" smtClean="0">
                <a:solidFill>
                  <a:srgbClr val="002060"/>
                </a:solidFill>
                <a:latin typeface="Times New Roman" panose="02020603050405020304" pitchFamily="18" charset="0"/>
                <a:cs typeface="Times New Roman" panose="02020603050405020304" pitchFamily="18" charset="0"/>
              </a:rPr>
              <a:t>Výdajová </a:t>
            </a:r>
            <a:r>
              <a:rPr lang="cs-CZ" sz="2200" dirty="0">
                <a:solidFill>
                  <a:srgbClr val="002060"/>
                </a:solidFill>
                <a:latin typeface="Times New Roman" panose="02020603050405020304" pitchFamily="18" charset="0"/>
                <a:cs typeface="Times New Roman" panose="02020603050405020304" pitchFamily="18" charset="0"/>
              </a:rPr>
              <a:t>metoda</a:t>
            </a:r>
          </a:p>
          <a:p>
            <a:pPr indent="373063">
              <a:spcBef>
                <a:spcPts val="1800"/>
              </a:spcBef>
            </a:pPr>
            <a:r>
              <a:rPr lang="cs-CZ" sz="2200" dirty="0">
                <a:solidFill>
                  <a:srgbClr val="002060"/>
                </a:solidFill>
                <a:latin typeface="Times New Roman" panose="02020603050405020304" pitchFamily="18" charset="0"/>
                <a:cs typeface="Times New Roman" panose="02020603050405020304" pitchFamily="18" charset="0"/>
              </a:rPr>
              <a:t>Důchodová (příjmová) metoda</a:t>
            </a:r>
          </a:p>
          <a:p>
            <a:pPr indent="373063">
              <a:spcBef>
                <a:spcPts val="1800"/>
              </a:spcBef>
            </a:pPr>
            <a:r>
              <a:rPr lang="cs-CZ" sz="2200" dirty="0">
                <a:solidFill>
                  <a:srgbClr val="002060"/>
                </a:solidFill>
                <a:latin typeface="Times New Roman" panose="02020603050405020304" pitchFamily="18" charset="0"/>
                <a:cs typeface="Times New Roman" panose="02020603050405020304" pitchFamily="18" charset="0"/>
              </a:rPr>
              <a:t>Odvětvová metoda</a:t>
            </a:r>
          </a:p>
          <a:p>
            <a:pPr indent="373063">
              <a:spcBef>
                <a:spcPts val="600"/>
              </a:spcBef>
            </a:pPr>
            <a:endParaRPr lang="cs-CZ" sz="22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Hrubý domácí produkt – metody měření</a:t>
            </a:r>
            <a:endParaRPr lang="cs-CZ" sz="2800" b="1" dirty="0"/>
          </a:p>
        </p:txBody>
      </p:sp>
    </p:spTree>
    <p:extLst>
      <p:ext uri="{BB962C8B-B14F-4D97-AF65-F5344CB8AC3E}">
        <p14:creationId xmlns:p14="http://schemas.microsoft.com/office/powerpoint/2010/main" val="3240411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800"/>
              </a:spcBef>
            </a:pPr>
            <a:r>
              <a:rPr lang="cs-CZ" sz="2200" u="sng" dirty="0">
                <a:solidFill>
                  <a:srgbClr val="002060"/>
                </a:solidFill>
                <a:latin typeface="Times New Roman" panose="02020603050405020304" pitchFamily="18" charset="0"/>
                <a:cs typeface="Times New Roman" panose="02020603050405020304" pitchFamily="18" charset="0"/>
              </a:rPr>
              <a:t>Podstata</a:t>
            </a:r>
            <a:r>
              <a:rPr lang="cs-CZ" sz="2200" dirty="0">
                <a:solidFill>
                  <a:srgbClr val="002060"/>
                </a:solidFill>
                <a:latin typeface="Times New Roman" panose="02020603050405020304" pitchFamily="18" charset="0"/>
                <a:cs typeface="Times New Roman" panose="02020603050405020304" pitchFamily="18" charset="0"/>
              </a:rPr>
              <a:t> – sečteme výdaje ekonomických subjektů </a:t>
            </a:r>
          </a:p>
          <a:p>
            <a:pPr indent="0" algn="ctr">
              <a:spcBef>
                <a:spcPts val="1800"/>
              </a:spcBef>
              <a:buNone/>
            </a:pPr>
            <a:r>
              <a:rPr lang="cs-CZ" altLang="cs-CZ" b="1" dirty="0" smtClean="0">
                <a:solidFill>
                  <a:srgbClr val="307871"/>
                </a:solidFill>
              </a:rPr>
              <a:t>HDP </a:t>
            </a:r>
            <a:r>
              <a:rPr lang="cs-CZ" altLang="cs-CZ" b="1" dirty="0">
                <a:solidFill>
                  <a:srgbClr val="307871"/>
                </a:solidFill>
              </a:rPr>
              <a:t>= C + I + G + NX </a:t>
            </a:r>
          </a:p>
          <a:p>
            <a:pPr indent="373063">
              <a:spcBef>
                <a:spcPts val="1800"/>
              </a:spcBef>
            </a:pPr>
            <a:r>
              <a:rPr lang="cs-CZ" sz="2200" dirty="0" smtClean="0">
                <a:solidFill>
                  <a:srgbClr val="002060"/>
                </a:solidFill>
                <a:latin typeface="Times New Roman" panose="02020603050405020304" pitchFamily="18" charset="0"/>
                <a:cs typeface="Times New Roman" panose="02020603050405020304" pitchFamily="18" charset="0"/>
              </a:rPr>
              <a:t>C = </a:t>
            </a:r>
            <a:r>
              <a:rPr lang="cs-CZ" sz="2200" dirty="0">
                <a:solidFill>
                  <a:srgbClr val="002060"/>
                </a:solidFill>
                <a:latin typeface="Times New Roman" panose="02020603050405020304" pitchFamily="18" charset="0"/>
                <a:cs typeface="Times New Roman" panose="02020603050405020304" pitchFamily="18" charset="0"/>
              </a:rPr>
              <a:t>spotřeba domácností</a:t>
            </a:r>
          </a:p>
          <a:p>
            <a:pPr indent="373063">
              <a:spcBef>
                <a:spcPts val="1800"/>
              </a:spcBef>
            </a:pPr>
            <a:r>
              <a:rPr lang="cs-CZ" sz="2200" dirty="0" smtClean="0">
                <a:solidFill>
                  <a:srgbClr val="002060"/>
                </a:solidFill>
                <a:latin typeface="Times New Roman" panose="02020603050405020304" pitchFamily="18" charset="0"/>
                <a:cs typeface="Times New Roman" panose="02020603050405020304" pitchFamily="18" charset="0"/>
              </a:rPr>
              <a:t>I = </a:t>
            </a:r>
            <a:r>
              <a:rPr lang="cs-CZ" sz="2200" dirty="0">
                <a:solidFill>
                  <a:srgbClr val="002060"/>
                </a:solidFill>
                <a:latin typeface="Times New Roman" panose="02020603050405020304" pitchFamily="18" charset="0"/>
                <a:cs typeface="Times New Roman" panose="02020603050405020304" pitchFamily="18" charset="0"/>
              </a:rPr>
              <a:t>hrubé soukromé investice</a:t>
            </a:r>
          </a:p>
          <a:p>
            <a:pPr indent="373063">
              <a:spcBef>
                <a:spcPts val="1800"/>
              </a:spcBef>
            </a:pPr>
            <a:r>
              <a:rPr lang="cs-CZ" sz="2200" dirty="0" smtClean="0">
                <a:solidFill>
                  <a:srgbClr val="002060"/>
                </a:solidFill>
                <a:latin typeface="Times New Roman" panose="02020603050405020304" pitchFamily="18" charset="0"/>
                <a:cs typeface="Times New Roman" panose="02020603050405020304" pitchFamily="18" charset="0"/>
              </a:rPr>
              <a:t>G = </a:t>
            </a:r>
            <a:r>
              <a:rPr lang="cs-CZ" sz="2200" dirty="0">
                <a:solidFill>
                  <a:srgbClr val="002060"/>
                </a:solidFill>
                <a:latin typeface="Times New Roman" panose="02020603050405020304" pitchFamily="18" charset="0"/>
                <a:cs typeface="Times New Roman" panose="02020603050405020304" pitchFamily="18" charset="0"/>
              </a:rPr>
              <a:t>výdaje vlády na nákup statků a služeb</a:t>
            </a:r>
          </a:p>
          <a:p>
            <a:pPr indent="373063">
              <a:spcBef>
                <a:spcPts val="1800"/>
              </a:spcBef>
            </a:pPr>
            <a:r>
              <a:rPr lang="cs-CZ" sz="2200" dirty="0" smtClean="0">
                <a:solidFill>
                  <a:srgbClr val="002060"/>
                </a:solidFill>
                <a:latin typeface="Times New Roman" panose="02020603050405020304" pitchFamily="18" charset="0"/>
                <a:cs typeface="Times New Roman" panose="02020603050405020304" pitchFamily="18" charset="0"/>
              </a:rPr>
              <a:t>NX = </a:t>
            </a:r>
            <a:r>
              <a:rPr lang="cs-CZ" sz="2200" dirty="0">
                <a:solidFill>
                  <a:srgbClr val="002060"/>
                </a:solidFill>
                <a:latin typeface="Times New Roman" panose="02020603050405020304" pitchFamily="18" charset="0"/>
                <a:cs typeface="Times New Roman" panose="02020603050405020304" pitchFamily="18" charset="0"/>
              </a:rPr>
              <a:t>čistý export (rozdíl mezi </a:t>
            </a:r>
            <a:r>
              <a:rPr lang="cs-CZ" sz="2200" dirty="0" smtClean="0">
                <a:solidFill>
                  <a:srgbClr val="002060"/>
                </a:solidFill>
                <a:latin typeface="Times New Roman" panose="02020603050405020304" pitchFamily="18" charset="0"/>
                <a:cs typeface="Times New Roman" panose="02020603050405020304" pitchFamily="18" charset="0"/>
              </a:rPr>
              <a:t>exportem </a:t>
            </a:r>
            <a:r>
              <a:rPr lang="cs-CZ" sz="2200" dirty="0">
                <a:solidFill>
                  <a:srgbClr val="002060"/>
                </a:solidFill>
                <a:latin typeface="Times New Roman" panose="02020603050405020304" pitchFamily="18" charset="0"/>
                <a:cs typeface="Times New Roman" panose="02020603050405020304" pitchFamily="18" charset="0"/>
              </a:rPr>
              <a:t>a </a:t>
            </a:r>
            <a:r>
              <a:rPr lang="cs-CZ" sz="2200" dirty="0" smtClean="0">
                <a:solidFill>
                  <a:srgbClr val="002060"/>
                </a:solidFill>
                <a:latin typeface="Times New Roman" panose="02020603050405020304" pitchFamily="18" charset="0"/>
                <a:cs typeface="Times New Roman" panose="02020603050405020304" pitchFamily="18" charset="0"/>
              </a:rPr>
              <a:t>importem</a:t>
            </a:r>
            <a:r>
              <a:rPr lang="cs-CZ" sz="2200" dirty="0">
                <a:solidFill>
                  <a:srgbClr val="002060"/>
                </a:solidFill>
                <a:latin typeface="Times New Roman" panose="02020603050405020304" pitchFamily="18" charset="0"/>
                <a:cs typeface="Times New Roman" panose="02020603050405020304" pitchFamily="18" charset="0"/>
              </a:rPr>
              <a:t>)</a:t>
            </a:r>
          </a:p>
          <a:p>
            <a:pPr indent="373063">
              <a:spcBef>
                <a:spcPts val="600"/>
              </a:spcBef>
            </a:pPr>
            <a:endParaRPr lang="cs-CZ" sz="22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HDP - výdajová metoda </a:t>
            </a:r>
            <a:endParaRPr lang="cs-CZ" sz="2800" b="1" dirty="0"/>
          </a:p>
        </p:txBody>
      </p:sp>
    </p:spTree>
    <p:extLst>
      <p:ext uri="{BB962C8B-B14F-4D97-AF65-F5344CB8AC3E}">
        <p14:creationId xmlns:p14="http://schemas.microsoft.com/office/powerpoint/2010/main" val="35774186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704856" cy="507703"/>
          </a:xfrm>
        </p:spPr>
        <p:txBody>
          <a:bodyPr/>
          <a:lstStyle/>
          <a:p>
            <a:r>
              <a:rPr lang="cs-CZ" sz="2600" b="1" dirty="0" smtClean="0"/>
              <a:t>Rozklad HDP na příkladu české ekonomiky</a:t>
            </a:r>
            <a:endParaRPr lang="cs-CZ" sz="2600" b="1" dirty="0"/>
          </a:p>
        </p:txBody>
      </p:sp>
      <p:pic>
        <p:nvPicPr>
          <p:cNvPr id="4" name="Picture 2" descr="http://img.ihned.cz/attachment.php/60/51472060/fbD1sk3xt0vnFMTuNo7COzqV2lrpWPKi/EK46_16.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131590"/>
            <a:ext cx="6564640" cy="3080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20653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1264" y="915566"/>
            <a:ext cx="8280920" cy="3672408"/>
          </a:xfrm>
          <a:prstGeom prst="rect">
            <a:avLst/>
          </a:prstGeom>
        </p:spPr>
        <p:txBody>
          <a:bodyPr>
            <a:noAutofit/>
          </a:bodyPr>
          <a:lstStyle/>
          <a:p>
            <a:pPr indent="373063">
              <a:spcBef>
                <a:spcPts val="1800"/>
              </a:spcBef>
            </a:pPr>
            <a:r>
              <a:rPr lang="cs-CZ" sz="2200" u="sng" dirty="0">
                <a:solidFill>
                  <a:srgbClr val="002060"/>
                </a:solidFill>
                <a:latin typeface="Times New Roman" panose="02020603050405020304" pitchFamily="18" charset="0"/>
                <a:cs typeface="Times New Roman" panose="02020603050405020304" pitchFamily="18" charset="0"/>
              </a:rPr>
              <a:t>Podstata</a:t>
            </a:r>
            <a:r>
              <a:rPr lang="cs-CZ" sz="2200" dirty="0">
                <a:solidFill>
                  <a:srgbClr val="002060"/>
                </a:solidFill>
                <a:latin typeface="Times New Roman" panose="02020603050405020304" pitchFamily="18" charset="0"/>
                <a:cs typeface="Times New Roman" panose="02020603050405020304" pitchFamily="18" charset="0"/>
              </a:rPr>
              <a:t> – vychází z důchodů (příjmů), jež plynou </a:t>
            </a:r>
            <a:r>
              <a:rPr lang="cs-CZ" sz="2200" dirty="0" err="1">
                <a:solidFill>
                  <a:srgbClr val="002060"/>
                </a:solidFill>
                <a:latin typeface="Times New Roman" panose="02020603050405020304" pitchFamily="18" charset="0"/>
                <a:cs typeface="Times New Roman" panose="02020603050405020304" pitchFamily="18" charset="0"/>
              </a:rPr>
              <a:t>ek</a:t>
            </a:r>
            <a:r>
              <a:rPr lang="cs-CZ" sz="2200" dirty="0">
                <a:solidFill>
                  <a:srgbClr val="002060"/>
                </a:solidFill>
                <a:latin typeface="Times New Roman" panose="02020603050405020304" pitchFamily="18" charset="0"/>
                <a:cs typeface="Times New Roman" panose="02020603050405020304" pitchFamily="18" charset="0"/>
              </a:rPr>
              <a:t>. subjektům z vlastnictví VF a jež byly použity na tvorbu HDP</a:t>
            </a:r>
          </a:p>
          <a:p>
            <a:pPr indent="0" algn="ctr">
              <a:spcBef>
                <a:spcPts val="1800"/>
              </a:spcBef>
              <a:buNone/>
            </a:pPr>
            <a:r>
              <a:rPr lang="cs-CZ" altLang="cs-CZ" b="1" dirty="0" smtClean="0">
                <a:solidFill>
                  <a:srgbClr val="307871"/>
                </a:solidFill>
              </a:rPr>
              <a:t>HDP </a:t>
            </a:r>
            <a:r>
              <a:rPr lang="cs-CZ" altLang="cs-CZ" b="1" dirty="0">
                <a:solidFill>
                  <a:srgbClr val="307871"/>
                </a:solidFill>
              </a:rPr>
              <a:t>= </a:t>
            </a:r>
            <a:r>
              <a:rPr lang="pl-PL" altLang="cs-CZ" b="1" dirty="0">
                <a:solidFill>
                  <a:srgbClr val="307871"/>
                </a:solidFill>
              </a:rPr>
              <a:t>w + i + z + n + s + a +TN </a:t>
            </a:r>
            <a:endParaRPr lang="cs-CZ" altLang="cs-CZ" b="1" dirty="0">
              <a:solidFill>
                <a:srgbClr val="307871"/>
              </a:solidFill>
            </a:endParaRPr>
          </a:p>
          <a:p>
            <a:pPr indent="373063">
              <a:spcBef>
                <a:spcPts val="600"/>
              </a:spcBef>
            </a:pPr>
            <a:r>
              <a:rPr lang="cs-CZ" sz="1600" dirty="0">
                <a:solidFill>
                  <a:srgbClr val="002060"/>
                </a:solidFill>
                <a:latin typeface="Times New Roman" panose="02020603050405020304" pitchFamily="18" charset="0"/>
                <a:cs typeface="Times New Roman" panose="02020603050405020304" pitchFamily="18" charset="0"/>
              </a:rPr>
              <a:t>w - mzdy a platy</a:t>
            </a:r>
          </a:p>
          <a:p>
            <a:pPr indent="373063">
              <a:spcBef>
                <a:spcPts val="600"/>
              </a:spcBef>
            </a:pPr>
            <a:r>
              <a:rPr lang="cs-CZ" sz="1600" dirty="0">
                <a:solidFill>
                  <a:srgbClr val="002060"/>
                </a:solidFill>
                <a:latin typeface="Times New Roman" panose="02020603050405020304" pitchFamily="18" charset="0"/>
                <a:cs typeface="Times New Roman" panose="02020603050405020304" pitchFamily="18" charset="0"/>
              </a:rPr>
              <a:t>n - renta (u zemědělců renta z půdy či pronájem nemovitosti)</a:t>
            </a:r>
          </a:p>
          <a:p>
            <a:pPr indent="373063">
              <a:spcBef>
                <a:spcPts val="600"/>
              </a:spcBef>
            </a:pPr>
            <a:r>
              <a:rPr lang="cs-CZ" sz="1600" dirty="0">
                <a:solidFill>
                  <a:srgbClr val="002060"/>
                </a:solidFill>
                <a:latin typeface="Times New Roman" panose="02020603050405020304" pitchFamily="18" charset="0"/>
                <a:cs typeface="Times New Roman" panose="02020603050405020304" pitchFamily="18" charset="0"/>
              </a:rPr>
              <a:t>i - čisté úroky </a:t>
            </a:r>
          </a:p>
          <a:p>
            <a:pPr indent="373063">
              <a:spcBef>
                <a:spcPts val="600"/>
              </a:spcBef>
            </a:pPr>
            <a:r>
              <a:rPr lang="cs-CZ" sz="1600" dirty="0">
                <a:solidFill>
                  <a:srgbClr val="002060"/>
                </a:solidFill>
                <a:latin typeface="Times New Roman" panose="02020603050405020304" pitchFamily="18" charset="0"/>
                <a:cs typeface="Times New Roman" panose="02020603050405020304" pitchFamily="18" charset="0"/>
              </a:rPr>
              <a:t>z - zisky firem</a:t>
            </a:r>
          </a:p>
          <a:p>
            <a:pPr indent="373063">
              <a:spcBef>
                <a:spcPts val="600"/>
              </a:spcBef>
            </a:pPr>
            <a:r>
              <a:rPr lang="cs-CZ" sz="1600" dirty="0">
                <a:solidFill>
                  <a:srgbClr val="002060"/>
                </a:solidFill>
                <a:latin typeface="Times New Roman" panose="02020603050405020304" pitchFamily="18" charset="0"/>
                <a:cs typeface="Times New Roman" panose="02020603050405020304" pitchFamily="18" charset="0"/>
              </a:rPr>
              <a:t>a – odpisy (amortizace)</a:t>
            </a:r>
          </a:p>
          <a:p>
            <a:pPr indent="373063">
              <a:spcBef>
                <a:spcPts val="600"/>
              </a:spcBef>
            </a:pPr>
            <a:r>
              <a:rPr lang="cs-CZ" sz="1600" dirty="0">
                <a:solidFill>
                  <a:srgbClr val="002060"/>
                </a:solidFill>
                <a:latin typeface="Times New Roman" panose="02020603050405020304" pitchFamily="18" charset="0"/>
                <a:cs typeface="Times New Roman" panose="02020603050405020304" pitchFamily="18" charset="0"/>
              </a:rPr>
              <a:t>TN - nepřímé daně </a:t>
            </a:r>
          </a:p>
          <a:p>
            <a:pPr indent="373063">
              <a:spcBef>
                <a:spcPts val="600"/>
              </a:spcBef>
            </a:pPr>
            <a:r>
              <a:rPr lang="cs-CZ" sz="1600" dirty="0">
                <a:solidFill>
                  <a:srgbClr val="002060"/>
                </a:solidFill>
                <a:latin typeface="Times New Roman" panose="02020603050405020304" pitchFamily="18" charset="0"/>
                <a:cs typeface="Times New Roman" panose="02020603050405020304" pitchFamily="18" charset="0"/>
              </a:rPr>
              <a:t>s – příjmy ze </a:t>
            </a:r>
            <a:r>
              <a:rPr lang="cs-CZ" sz="1600" dirty="0" err="1">
                <a:solidFill>
                  <a:srgbClr val="002060"/>
                </a:solidFill>
                <a:latin typeface="Times New Roman" panose="02020603050405020304" pitchFamily="18" charset="0"/>
                <a:cs typeface="Times New Roman" panose="02020603050405020304" pitchFamily="18" charset="0"/>
              </a:rPr>
              <a:t>samozaměstnání</a:t>
            </a: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600"/>
              </a:spcBef>
            </a:pPr>
            <a:endParaRPr lang="cs-CZ" sz="22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HDP - důchodová metoda</a:t>
            </a:r>
            <a:endParaRPr lang="cs-CZ" sz="2800" b="1" dirty="0"/>
          </a:p>
        </p:txBody>
      </p:sp>
    </p:spTree>
    <p:extLst>
      <p:ext uri="{BB962C8B-B14F-4D97-AF65-F5344CB8AC3E}">
        <p14:creationId xmlns:p14="http://schemas.microsoft.com/office/powerpoint/2010/main" val="2171954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528392"/>
          </a:xfrm>
          <a:prstGeom prst="rect">
            <a:avLst/>
          </a:prstGeom>
        </p:spPr>
        <p:txBody>
          <a:bodyPr>
            <a:noAutofit/>
          </a:bodyPr>
          <a:lstStyle/>
          <a:p>
            <a:pPr marL="0" indent="0">
              <a:spcBef>
                <a:spcPts val="1200"/>
              </a:spcBef>
              <a:buNone/>
            </a:pPr>
            <a:r>
              <a:rPr lang="cs-CZ" sz="2200" b="1" dirty="0" smtClean="0">
                <a:solidFill>
                  <a:srgbClr val="307871"/>
                </a:solidFill>
                <a:cs typeface="Times New Roman" panose="02020603050405020304" pitchFamily="18" charset="0"/>
              </a:rPr>
              <a:t>Mikroekonomie</a:t>
            </a:r>
            <a:r>
              <a:rPr lang="cs-CZ" sz="2200" b="1" dirty="0" smtClean="0">
                <a:solidFill>
                  <a:srgbClr val="307871"/>
                </a:solidFill>
                <a:latin typeface="Times New Roman" panose="02020603050405020304" pitchFamily="18" charset="0"/>
                <a:cs typeface="Times New Roman" panose="02020603050405020304" pitchFamily="18" charset="0"/>
              </a:rPr>
              <a:t>:</a:t>
            </a:r>
            <a:endParaRPr lang="cs-CZ" sz="2200" b="1" dirty="0">
              <a:solidFill>
                <a:srgbClr val="307871"/>
              </a:solidFill>
              <a:latin typeface="Times New Roman" panose="02020603050405020304" pitchFamily="18" charset="0"/>
              <a:cs typeface="Times New Roman" panose="02020603050405020304" pitchFamily="18" charset="0"/>
            </a:endParaRPr>
          </a:p>
          <a:p>
            <a:pPr indent="373063">
              <a:spcBef>
                <a:spcPts val="1800"/>
              </a:spcBef>
            </a:pPr>
            <a:r>
              <a:rPr lang="cs-CZ" sz="2000" dirty="0">
                <a:solidFill>
                  <a:srgbClr val="002060"/>
                </a:solidFill>
                <a:latin typeface="Times New Roman" panose="02020603050405020304" pitchFamily="18" charset="0"/>
                <a:cs typeface="Times New Roman" panose="02020603050405020304" pitchFamily="18" charset="0"/>
              </a:rPr>
              <a:t>zabývá se chováním dílčích ekonomických subjektů na dílčím trhu, tedy trhu určitého statku nebo trhu určitého výrobního faktoru</a:t>
            </a:r>
          </a:p>
          <a:p>
            <a:pPr indent="373063">
              <a:spcBef>
                <a:spcPts val="1200"/>
              </a:spcBef>
            </a:pPr>
            <a:endParaRPr lang="cs-CZ" sz="2000" b="1" dirty="0" smtClean="0">
              <a:solidFill>
                <a:srgbClr val="002060"/>
              </a:solidFill>
              <a:latin typeface="Times New Roman" panose="02020603050405020304" pitchFamily="18" charset="0"/>
              <a:cs typeface="Times New Roman" panose="02020603050405020304" pitchFamily="18" charset="0"/>
            </a:endParaRPr>
          </a:p>
          <a:p>
            <a:pPr marL="0" indent="0">
              <a:spcBef>
                <a:spcPts val="1200"/>
              </a:spcBef>
              <a:buNone/>
            </a:pPr>
            <a:r>
              <a:rPr lang="cs-CZ" sz="2200" b="1" dirty="0" smtClean="0">
                <a:solidFill>
                  <a:srgbClr val="307871"/>
                </a:solidFill>
                <a:cs typeface="Times New Roman" panose="02020603050405020304" pitchFamily="18" charset="0"/>
              </a:rPr>
              <a:t>Makroekonomie</a:t>
            </a:r>
            <a:r>
              <a:rPr lang="cs-CZ" sz="2200" b="1" dirty="0">
                <a:solidFill>
                  <a:srgbClr val="307871"/>
                </a:solidFill>
                <a:latin typeface="Times New Roman" panose="02020603050405020304" pitchFamily="18" charset="0"/>
                <a:cs typeface="Times New Roman" panose="02020603050405020304" pitchFamily="18" charset="0"/>
              </a:rPr>
              <a:t>:</a:t>
            </a:r>
          </a:p>
          <a:p>
            <a:pPr indent="373063">
              <a:spcBef>
                <a:spcPts val="1800"/>
              </a:spcBef>
            </a:pPr>
            <a:r>
              <a:rPr lang="cs-CZ" sz="2000" dirty="0">
                <a:solidFill>
                  <a:srgbClr val="002060"/>
                </a:solidFill>
                <a:latin typeface="Times New Roman" panose="02020603050405020304" pitchFamily="18" charset="0"/>
                <a:cs typeface="Times New Roman" panose="02020603050405020304" pitchFamily="18" charset="0"/>
              </a:rPr>
              <a:t>zabývá chováním ekonomiky jako celku, zkoumá souhrnné, agregátní ekonomické jevy a vzájemné vztahy mezi nimi, souhrnné ekonomické veličiny jako jsou nezaměstnanost, inflaci, národní produkt, vztah k zahraničí</a:t>
            </a: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Ekonomie jako věda</a:t>
            </a:r>
            <a:endParaRPr lang="cs-CZ" sz="2800" b="1" dirty="0"/>
          </a:p>
        </p:txBody>
      </p:sp>
    </p:spTree>
    <p:extLst>
      <p:ext uri="{BB962C8B-B14F-4D97-AF65-F5344CB8AC3E}">
        <p14:creationId xmlns:p14="http://schemas.microsoft.com/office/powerpoint/2010/main" val="650289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4524" y="1059582"/>
            <a:ext cx="8280920" cy="3672408"/>
          </a:xfrm>
          <a:prstGeom prst="rect">
            <a:avLst/>
          </a:prstGeom>
        </p:spPr>
        <p:txBody>
          <a:bodyPr>
            <a:noAutofit/>
          </a:bodyPr>
          <a:lstStyle/>
          <a:p>
            <a:pPr indent="373063">
              <a:spcBef>
                <a:spcPts val="1800"/>
              </a:spcBef>
            </a:pPr>
            <a:r>
              <a:rPr lang="cs-CZ" sz="2000" dirty="0" smtClean="0">
                <a:solidFill>
                  <a:srgbClr val="002060"/>
                </a:solidFill>
                <a:latin typeface="Times New Roman" panose="02020603050405020304" pitchFamily="18" charset="0"/>
                <a:cs typeface="Times New Roman" panose="02020603050405020304" pitchFamily="18" charset="0"/>
              </a:rPr>
              <a:t>Výkon ekonomiky je v čase proměnlivý a odchyluje se od dlouhodobě udržitelné úrovně</a:t>
            </a:r>
          </a:p>
          <a:p>
            <a:pPr indent="373063">
              <a:spcBef>
                <a:spcPts val="1800"/>
              </a:spcBef>
            </a:pPr>
            <a:r>
              <a:rPr lang="cs-CZ" sz="2000" u="sng" dirty="0" smtClean="0">
                <a:solidFill>
                  <a:srgbClr val="002060"/>
                </a:solidFill>
                <a:latin typeface="Times New Roman" panose="02020603050405020304" pitchFamily="18" charset="0"/>
                <a:cs typeface="Times New Roman" panose="02020603050405020304" pitchFamily="18" charset="0"/>
              </a:rPr>
              <a:t>Klíčová otázka </a:t>
            </a:r>
            <a:r>
              <a:rPr lang="cs-CZ" sz="2000" dirty="0" smtClean="0">
                <a:solidFill>
                  <a:srgbClr val="002060"/>
                </a:solidFill>
                <a:latin typeface="Times New Roman" panose="02020603050405020304" pitchFamily="18" charset="0"/>
                <a:cs typeface="Times New Roman" panose="02020603050405020304" pitchFamily="18" charset="0"/>
              </a:rPr>
              <a:t>– zasahovat do ekonomiky v případě těchto vychýlení?</a:t>
            </a:r>
          </a:p>
          <a:p>
            <a:pPr indent="373063">
              <a:spcBef>
                <a:spcPts val="1800"/>
              </a:spcBef>
            </a:pPr>
            <a:r>
              <a:rPr lang="cs-CZ" sz="2000" dirty="0" smtClean="0">
                <a:solidFill>
                  <a:srgbClr val="002060"/>
                </a:solidFill>
                <a:latin typeface="Times New Roman" panose="02020603050405020304" pitchFamily="18" charset="0"/>
                <a:cs typeface="Times New Roman" panose="02020603050405020304" pitchFamily="18" charset="0"/>
              </a:rPr>
              <a:t>Když ano, tak jaké použít nástroje? </a:t>
            </a:r>
          </a:p>
          <a:p>
            <a:pPr indent="373063">
              <a:spcBef>
                <a:spcPts val="1800"/>
              </a:spcBef>
            </a:pPr>
            <a:r>
              <a:rPr lang="cs-CZ" sz="2000" u="sng" dirty="0">
                <a:solidFill>
                  <a:srgbClr val="002060"/>
                </a:solidFill>
                <a:latin typeface="Times New Roman" panose="02020603050405020304" pitchFamily="18" charset="0"/>
                <a:cs typeface="Times New Roman" panose="02020603050405020304" pitchFamily="18" charset="0"/>
              </a:rPr>
              <a:t>Makroekonomická stabilizační politika </a:t>
            </a:r>
            <a:r>
              <a:rPr lang="cs-CZ" sz="2000" u="sng" dirty="0" smtClean="0">
                <a:solidFill>
                  <a:srgbClr val="002060"/>
                </a:solidFill>
                <a:latin typeface="Times New Roman" panose="02020603050405020304" pitchFamily="18" charset="0"/>
                <a:cs typeface="Times New Roman" panose="02020603050405020304" pitchFamily="18" charset="0"/>
              </a:rPr>
              <a:t>státu</a:t>
            </a:r>
            <a:r>
              <a:rPr lang="cs-CZ" sz="2000" dirty="0" smtClean="0">
                <a:solidFill>
                  <a:srgbClr val="002060"/>
                </a:solidFill>
                <a:latin typeface="Times New Roman" panose="02020603050405020304" pitchFamily="18" charset="0"/>
                <a:cs typeface="Times New Roman" panose="02020603050405020304" pitchFamily="18" charset="0"/>
              </a:rPr>
              <a:t> - </a:t>
            </a:r>
            <a:r>
              <a:rPr lang="cs-CZ" sz="2000" dirty="0">
                <a:solidFill>
                  <a:srgbClr val="002060"/>
                </a:solidFill>
                <a:latin typeface="Times New Roman" panose="02020603050405020304" pitchFamily="18" charset="0"/>
                <a:cs typeface="Times New Roman" panose="02020603050405020304" pitchFamily="18" charset="0"/>
              </a:rPr>
              <a:t>aktivní opatření státu za účelem dosažení normativně vymezené úrovně nebo dynamiky vývoje makroekonomických veličin, které v čase fluktuují. </a:t>
            </a:r>
            <a:endParaRPr lang="cs-CZ" sz="2000"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b="1" dirty="0" smtClean="0"/>
              <a:t>Jaký je „optimální” výkon ekonomiky?</a:t>
            </a:r>
            <a:endParaRPr lang="cs-CZ" b="1" dirty="0"/>
          </a:p>
        </p:txBody>
      </p:sp>
    </p:spTree>
    <p:extLst>
      <p:ext uri="{BB962C8B-B14F-4D97-AF65-F5344CB8AC3E}">
        <p14:creationId xmlns:p14="http://schemas.microsoft.com/office/powerpoint/2010/main" val="30498656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4524" y="1059582"/>
            <a:ext cx="8280920" cy="3672408"/>
          </a:xfrm>
          <a:prstGeom prst="rect">
            <a:avLst/>
          </a:prstGeom>
        </p:spPr>
        <p:txBody>
          <a:bodyPr>
            <a:noAutofit/>
          </a:bodyPr>
          <a:lstStyle/>
          <a:p>
            <a:pPr indent="373063">
              <a:spcBef>
                <a:spcPts val="1800"/>
              </a:spcBef>
            </a:pPr>
            <a:r>
              <a:rPr lang="cs-CZ" sz="2000" dirty="0" smtClean="0">
                <a:solidFill>
                  <a:srgbClr val="002060"/>
                </a:solidFill>
                <a:latin typeface="Times New Roman" panose="02020603050405020304" pitchFamily="18" charset="0"/>
                <a:cs typeface="Times New Roman" panose="02020603050405020304" pitchFamily="18" charset="0"/>
              </a:rPr>
              <a:t>Stabilizovat </a:t>
            </a:r>
            <a:r>
              <a:rPr lang="cs-CZ" sz="2000" dirty="0">
                <a:solidFill>
                  <a:srgbClr val="002060"/>
                </a:solidFill>
                <a:latin typeface="Times New Roman" panose="02020603050405020304" pitchFamily="18" charset="0"/>
                <a:cs typeface="Times New Roman" panose="02020603050405020304" pitchFamily="18" charset="0"/>
              </a:rPr>
              <a:t>ekonomiku můžeme zejména pomocí </a:t>
            </a:r>
            <a:r>
              <a:rPr lang="cs-CZ" sz="2000" b="1" dirty="0">
                <a:solidFill>
                  <a:srgbClr val="002060"/>
                </a:solidFill>
                <a:latin typeface="Times New Roman" panose="02020603050405020304" pitchFamily="18" charset="0"/>
                <a:cs typeface="Times New Roman" panose="02020603050405020304" pitchFamily="18" charset="0"/>
              </a:rPr>
              <a:t>fiskální politiky </a:t>
            </a:r>
            <a:r>
              <a:rPr lang="cs-CZ" sz="2000" dirty="0">
                <a:solidFill>
                  <a:srgbClr val="002060"/>
                </a:solidFill>
                <a:latin typeface="Times New Roman" panose="02020603050405020304" pitchFamily="18" charset="0"/>
                <a:cs typeface="Times New Roman" panose="02020603050405020304" pitchFamily="18" charset="0"/>
              </a:rPr>
              <a:t>čili </a:t>
            </a:r>
            <a:r>
              <a:rPr lang="cs-CZ" sz="2000" dirty="0" smtClean="0">
                <a:solidFill>
                  <a:srgbClr val="002060"/>
                </a:solidFill>
                <a:latin typeface="Times New Roman" panose="02020603050405020304" pitchFamily="18" charset="0"/>
                <a:cs typeface="Times New Roman" panose="02020603050405020304" pitchFamily="18" charset="0"/>
              </a:rPr>
              <a:t>opatřeními </a:t>
            </a:r>
            <a:r>
              <a:rPr lang="cs-CZ" sz="2000" dirty="0">
                <a:solidFill>
                  <a:srgbClr val="002060"/>
                </a:solidFill>
                <a:latin typeface="Times New Roman" panose="02020603050405020304" pitchFamily="18" charset="0"/>
                <a:cs typeface="Times New Roman" panose="02020603050405020304" pitchFamily="18" charset="0"/>
              </a:rPr>
              <a:t>financovanými z veřejných rozpočtů nebo opatřeními majícími za úkol </a:t>
            </a:r>
            <a:r>
              <a:rPr lang="cs-CZ" sz="2000" dirty="0" smtClean="0">
                <a:solidFill>
                  <a:srgbClr val="002060"/>
                </a:solidFill>
                <a:latin typeface="Times New Roman" panose="02020603050405020304" pitchFamily="18" charset="0"/>
                <a:cs typeface="Times New Roman" panose="02020603050405020304" pitchFamily="18" charset="0"/>
              </a:rPr>
              <a:t>regulovat </a:t>
            </a:r>
            <a:r>
              <a:rPr lang="cs-CZ" sz="2000" dirty="0">
                <a:solidFill>
                  <a:srgbClr val="002060"/>
                </a:solidFill>
                <a:latin typeface="Times New Roman" panose="02020603050405020304" pitchFamily="18" charset="0"/>
                <a:cs typeface="Times New Roman" panose="02020603050405020304" pitchFamily="18" charset="0"/>
              </a:rPr>
              <a:t>příjmy a výdaje ze systému veřejných rozpočtů. Tuto politiku má ve své gesci vláda a parlament</a:t>
            </a:r>
            <a:r>
              <a:rPr lang="cs-CZ" sz="2000" dirty="0" smtClean="0">
                <a:solidFill>
                  <a:srgbClr val="002060"/>
                </a:solidFill>
                <a:latin typeface="Times New Roman" panose="02020603050405020304" pitchFamily="18" charset="0"/>
                <a:cs typeface="Times New Roman" panose="02020603050405020304" pitchFamily="18" charset="0"/>
              </a:rPr>
              <a:t>.</a:t>
            </a:r>
          </a:p>
          <a:p>
            <a:pPr indent="373063">
              <a:spcBef>
                <a:spcPts val="1800"/>
              </a:spcBef>
            </a:pPr>
            <a:r>
              <a:rPr lang="cs-CZ" sz="2000" dirty="0" smtClean="0">
                <a:solidFill>
                  <a:srgbClr val="002060"/>
                </a:solidFill>
                <a:latin typeface="Times New Roman" panose="02020603050405020304" pitchFamily="18" charset="0"/>
                <a:cs typeface="Times New Roman" panose="02020603050405020304" pitchFamily="18" charset="0"/>
              </a:rPr>
              <a:t>S </a:t>
            </a:r>
            <a:r>
              <a:rPr lang="cs-CZ" sz="2000" dirty="0">
                <a:solidFill>
                  <a:srgbClr val="002060"/>
                </a:solidFill>
                <a:latin typeface="Times New Roman" panose="02020603050405020304" pitchFamily="18" charset="0"/>
                <a:cs typeface="Times New Roman" panose="02020603050405020304" pitchFamily="18" charset="0"/>
              </a:rPr>
              <a:t>přerozdělováním nashromážděných finančních prostředků v systému veřejných financi úzce souvisí </a:t>
            </a:r>
            <a:r>
              <a:rPr lang="cs-CZ" sz="2000" b="1" dirty="0">
                <a:solidFill>
                  <a:srgbClr val="002060"/>
                </a:solidFill>
                <a:latin typeface="Times New Roman" panose="02020603050405020304" pitchFamily="18" charset="0"/>
                <a:cs typeface="Times New Roman" panose="02020603050405020304" pitchFamily="18" charset="0"/>
              </a:rPr>
              <a:t>důchodová politika</a:t>
            </a:r>
            <a:r>
              <a:rPr lang="cs-CZ" sz="2000" dirty="0">
                <a:solidFill>
                  <a:srgbClr val="002060"/>
                </a:solidFill>
                <a:latin typeface="Times New Roman" panose="02020603050405020304" pitchFamily="18" charset="0"/>
                <a:cs typeface="Times New Roman" panose="02020603050405020304" pitchFamily="18" charset="0"/>
              </a:rPr>
              <a:t>, která si klade za cíl přerozdělovat </a:t>
            </a:r>
            <a:r>
              <a:rPr lang="cs-CZ" sz="2000" dirty="0" smtClean="0">
                <a:solidFill>
                  <a:srgbClr val="002060"/>
                </a:solidFill>
                <a:latin typeface="Times New Roman" panose="02020603050405020304" pitchFamily="18" charset="0"/>
                <a:cs typeface="Times New Roman" panose="02020603050405020304" pitchFamily="18" charset="0"/>
              </a:rPr>
              <a:t>získané </a:t>
            </a:r>
            <a:r>
              <a:rPr lang="cs-CZ" sz="2000" dirty="0">
                <a:solidFill>
                  <a:srgbClr val="002060"/>
                </a:solidFill>
                <a:latin typeface="Times New Roman" panose="02020603050405020304" pitchFamily="18" charset="0"/>
                <a:cs typeface="Times New Roman" panose="02020603050405020304" pitchFamily="18" charset="0"/>
              </a:rPr>
              <a:t>zdroje, zpravidla směrem od bohatých k chudým, nebo také od ekonomicky </a:t>
            </a:r>
            <a:r>
              <a:rPr lang="cs-CZ" sz="2000" dirty="0" smtClean="0">
                <a:solidFill>
                  <a:srgbClr val="002060"/>
                </a:solidFill>
                <a:latin typeface="Times New Roman" panose="02020603050405020304" pitchFamily="18" charset="0"/>
                <a:cs typeface="Times New Roman" panose="02020603050405020304" pitchFamily="18" charset="0"/>
              </a:rPr>
              <a:t>aktivních </a:t>
            </a:r>
            <a:r>
              <a:rPr lang="cs-CZ" sz="2000" dirty="0">
                <a:solidFill>
                  <a:srgbClr val="002060"/>
                </a:solidFill>
                <a:latin typeface="Times New Roman" panose="02020603050405020304" pitchFamily="18" charset="0"/>
                <a:cs typeface="Times New Roman" panose="02020603050405020304" pitchFamily="18" charset="0"/>
              </a:rPr>
              <a:t>k ekonomicky neaktivním skupinám obyvatel a přispět tak k rovnoměrnějšímu rozložení příjmů ve společnosti.</a:t>
            </a:r>
            <a:endParaRPr lang="cs-CZ" sz="2000" dirty="0" smtClean="0">
              <a:solidFill>
                <a:srgbClr val="002060"/>
              </a:solidFill>
              <a:latin typeface="Times New Roman" panose="02020603050405020304" pitchFamily="18" charset="0"/>
              <a:cs typeface="Times New Roman" panose="02020603050405020304" pitchFamily="18" charset="0"/>
            </a:endParaRPr>
          </a:p>
          <a:p>
            <a:pPr indent="0">
              <a:spcBef>
                <a:spcPts val="1800"/>
              </a:spcBef>
              <a:buNone/>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b="1" dirty="0" smtClean="0"/>
              <a:t>Stabilizační hospodářská politika</a:t>
            </a:r>
            <a:endParaRPr lang="cs-CZ" b="1" dirty="0"/>
          </a:p>
        </p:txBody>
      </p:sp>
    </p:spTree>
    <p:extLst>
      <p:ext uri="{BB962C8B-B14F-4D97-AF65-F5344CB8AC3E}">
        <p14:creationId xmlns:p14="http://schemas.microsoft.com/office/powerpoint/2010/main" val="39261858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4524" y="1059582"/>
            <a:ext cx="8280920" cy="3672408"/>
          </a:xfrm>
          <a:prstGeom prst="rect">
            <a:avLst/>
          </a:prstGeom>
        </p:spPr>
        <p:txBody>
          <a:bodyPr>
            <a:noAutofit/>
          </a:bodyPr>
          <a:lstStyle/>
          <a:p>
            <a:pPr indent="373063">
              <a:spcBef>
                <a:spcPts val="1800"/>
              </a:spcBef>
            </a:pPr>
            <a:r>
              <a:rPr lang="cs-CZ" sz="2000" dirty="0" smtClean="0">
                <a:solidFill>
                  <a:srgbClr val="002060"/>
                </a:solidFill>
                <a:latin typeface="Times New Roman" panose="02020603050405020304" pitchFamily="18" charset="0"/>
                <a:cs typeface="Times New Roman" panose="02020603050405020304" pitchFamily="18" charset="0"/>
              </a:rPr>
              <a:t>Další </a:t>
            </a:r>
            <a:r>
              <a:rPr lang="cs-CZ" sz="2000" dirty="0">
                <a:solidFill>
                  <a:srgbClr val="002060"/>
                </a:solidFill>
                <a:latin typeface="Times New Roman" panose="02020603050405020304" pitchFamily="18" charset="0"/>
                <a:cs typeface="Times New Roman" panose="02020603050405020304" pitchFamily="18" charset="0"/>
              </a:rPr>
              <a:t>důležitou dílčí hospodářskou politikou je </a:t>
            </a:r>
            <a:r>
              <a:rPr lang="cs-CZ" sz="2000" b="1" dirty="0">
                <a:solidFill>
                  <a:srgbClr val="002060"/>
                </a:solidFill>
                <a:latin typeface="Times New Roman" panose="02020603050405020304" pitchFamily="18" charset="0"/>
                <a:cs typeface="Times New Roman" panose="02020603050405020304" pitchFamily="18" charset="0"/>
              </a:rPr>
              <a:t>měnová politika</a:t>
            </a:r>
            <a:r>
              <a:rPr lang="cs-CZ" sz="2000" dirty="0">
                <a:solidFill>
                  <a:srgbClr val="002060"/>
                </a:solidFill>
                <a:latin typeface="Times New Roman" panose="02020603050405020304" pitchFamily="18" charset="0"/>
                <a:cs typeface="Times New Roman" panose="02020603050405020304" pitchFamily="18" charset="0"/>
              </a:rPr>
              <a:t>, která se snaží ovlivňovat stabilitu cenové hladiny a stabilitu kurzu domácí měny a v konečném důsledku tak stabilizovat ekonomiku. Tato politika je ve většině tržních ekonomik v rukou centrální banky, která je i nezávislá ve výkonu této politiky na vládě, </a:t>
            </a:r>
            <a:r>
              <a:rPr lang="cs-CZ" sz="2000" dirty="0" smtClean="0">
                <a:solidFill>
                  <a:srgbClr val="002060"/>
                </a:solidFill>
                <a:latin typeface="Times New Roman" panose="02020603050405020304" pitchFamily="18" charset="0"/>
                <a:cs typeface="Times New Roman" panose="02020603050405020304" pitchFamily="18" charset="0"/>
              </a:rPr>
              <a:t>prezidentovi </a:t>
            </a:r>
            <a:r>
              <a:rPr lang="cs-CZ" sz="2000" dirty="0">
                <a:solidFill>
                  <a:srgbClr val="002060"/>
                </a:solidFill>
                <a:latin typeface="Times New Roman" panose="02020603050405020304" pitchFamily="18" charset="0"/>
                <a:cs typeface="Times New Roman" panose="02020603050405020304" pitchFamily="18" charset="0"/>
              </a:rPr>
              <a:t>či parlamentu</a:t>
            </a:r>
            <a:r>
              <a:rPr lang="cs-CZ" sz="2000" dirty="0" smtClean="0">
                <a:solidFill>
                  <a:srgbClr val="002060"/>
                </a:solidFill>
                <a:latin typeface="Times New Roman" panose="02020603050405020304" pitchFamily="18" charset="0"/>
                <a:cs typeface="Times New Roman" panose="02020603050405020304" pitchFamily="18" charset="0"/>
              </a:rPr>
              <a:t>.</a:t>
            </a:r>
          </a:p>
          <a:p>
            <a:pPr indent="373063">
              <a:spcBef>
                <a:spcPts val="1800"/>
              </a:spcBef>
            </a:pPr>
            <a:r>
              <a:rPr lang="cs-CZ" sz="2000" dirty="0" smtClean="0">
                <a:solidFill>
                  <a:srgbClr val="002060"/>
                </a:solidFill>
                <a:latin typeface="Times New Roman" panose="02020603050405020304" pitchFamily="18" charset="0"/>
                <a:cs typeface="Times New Roman" panose="02020603050405020304" pitchFamily="18" charset="0"/>
              </a:rPr>
              <a:t>Regulaci </a:t>
            </a:r>
            <a:r>
              <a:rPr lang="cs-CZ" sz="2000" dirty="0">
                <a:solidFill>
                  <a:srgbClr val="002060"/>
                </a:solidFill>
                <a:latin typeface="Times New Roman" panose="02020603050405020304" pitchFamily="18" charset="0"/>
                <a:cs typeface="Times New Roman" panose="02020603050405020304" pitchFamily="18" charset="0"/>
              </a:rPr>
              <a:t>pohybu zboží, služeb a kapitálu nazýváme </a:t>
            </a:r>
            <a:r>
              <a:rPr lang="cs-CZ" sz="2000" b="1" dirty="0">
                <a:solidFill>
                  <a:srgbClr val="002060"/>
                </a:solidFill>
                <a:latin typeface="Times New Roman" panose="02020603050405020304" pitchFamily="18" charset="0"/>
                <a:cs typeface="Times New Roman" panose="02020603050405020304" pitchFamily="18" charset="0"/>
              </a:rPr>
              <a:t>vnější ekonomickou </a:t>
            </a:r>
            <a:r>
              <a:rPr lang="cs-CZ" sz="2000" b="1" dirty="0" smtClean="0">
                <a:solidFill>
                  <a:srgbClr val="002060"/>
                </a:solidFill>
                <a:latin typeface="Times New Roman" panose="02020603050405020304" pitchFamily="18" charset="0"/>
                <a:cs typeface="Times New Roman" panose="02020603050405020304" pitchFamily="18" charset="0"/>
              </a:rPr>
              <a:t>politikou</a:t>
            </a:r>
            <a:r>
              <a:rPr lang="cs-CZ" sz="2000" dirty="0">
                <a:solidFill>
                  <a:srgbClr val="002060"/>
                </a:solidFill>
                <a:latin typeface="Times New Roman" panose="02020603050405020304" pitchFamily="18" charset="0"/>
                <a:cs typeface="Times New Roman" panose="02020603050405020304" pitchFamily="18" charset="0"/>
              </a:rPr>
              <a:t>, která v sobě zahrnuje obchodní politiku (regulaci toku zboží ze země a do země) a kurzovou politiku centrální banky.</a:t>
            </a: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b="1" dirty="0" smtClean="0"/>
              <a:t>Stabilizační hospodářská politika</a:t>
            </a:r>
            <a:endParaRPr lang="cs-CZ" b="1" dirty="0"/>
          </a:p>
        </p:txBody>
      </p:sp>
    </p:spTree>
    <p:extLst>
      <p:ext uri="{BB962C8B-B14F-4D97-AF65-F5344CB8AC3E}">
        <p14:creationId xmlns:p14="http://schemas.microsoft.com/office/powerpoint/2010/main" val="2056807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44524" y="1059582"/>
            <a:ext cx="8280920" cy="3672408"/>
          </a:xfrm>
          <a:prstGeom prst="rect">
            <a:avLst/>
          </a:prstGeom>
        </p:spPr>
        <p:txBody>
          <a:bodyPr>
            <a:noAutofit/>
          </a:bodyPr>
          <a:lstStyle/>
          <a:p>
            <a:pPr indent="373063">
              <a:spcBef>
                <a:spcPts val="1800"/>
              </a:spcBef>
            </a:pPr>
            <a:r>
              <a:rPr lang="cs-CZ" sz="2000" dirty="0" smtClean="0">
                <a:solidFill>
                  <a:srgbClr val="002060"/>
                </a:solidFill>
                <a:latin typeface="Times New Roman" panose="02020603050405020304" pitchFamily="18" charset="0"/>
                <a:cs typeface="Times New Roman" panose="02020603050405020304" pitchFamily="18" charset="0"/>
              </a:rPr>
              <a:t>Další </a:t>
            </a:r>
            <a:r>
              <a:rPr lang="cs-CZ" sz="2000" dirty="0">
                <a:solidFill>
                  <a:srgbClr val="002060"/>
                </a:solidFill>
                <a:latin typeface="Times New Roman" panose="02020603050405020304" pitchFamily="18" charset="0"/>
                <a:cs typeface="Times New Roman" panose="02020603050405020304" pitchFamily="18" charset="0"/>
              </a:rPr>
              <a:t>důležitou dílčí hospodářskou politikou je </a:t>
            </a:r>
            <a:r>
              <a:rPr lang="cs-CZ" sz="2000" b="1" dirty="0">
                <a:solidFill>
                  <a:srgbClr val="002060"/>
                </a:solidFill>
                <a:latin typeface="Times New Roman" panose="02020603050405020304" pitchFamily="18" charset="0"/>
                <a:cs typeface="Times New Roman" panose="02020603050405020304" pitchFamily="18" charset="0"/>
              </a:rPr>
              <a:t>měnová politika</a:t>
            </a:r>
            <a:r>
              <a:rPr lang="cs-CZ" sz="2000" dirty="0">
                <a:solidFill>
                  <a:srgbClr val="002060"/>
                </a:solidFill>
                <a:latin typeface="Times New Roman" panose="02020603050405020304" pitchFamily="18" charset="0"/>
                <a:cs typeface="Times New Roman" panose="02020603050405020304" pitchFamily="18" charset="0"/>
              </a:rPr>
              <a:t>, která se snaží ovlivňovat stabilitu cenové hladiny a stabilitu kurzu domácí měny a v konečném důsledku tak stabilizovat ekonomiku. Tato politika je ve většině tržních ekonomik v rukou centrální banky, která je i nezávislá ve výkonu této politiky na vládě, </a:t>
            </a:r>
            <a:r>
              <a:rPr lang="cs-CZ" sz="2000" dirty="0" smtClean="0">
                <a:solidFill>
                  <a:srgbClr val="002060"/>
                </a:solidFill>
                <a:latin typeface="Times New Roman" panose="02020603050405020304" pitchFamily="18" charset="0"/>
                <a:cs typeface="Times New Roman" panose="02020603050405020304" pitchFamily="18" charset="0"/>
              </a:rPr>
              <a:t>prezidentovi </a:t>
            </a:r>
            <a:r>
              <a:rPr lang="cs-CZ" sz="2000" dirty="0">
                <a:solidFill>
                  <a:srgbClr val="002060"/>
                </a:solidFill>
                <a:latin typeface="Times New Roman" panose="02020603050405020304" pitchFamily="18" charset="0"/>
                <a:cs typeface="Times New Roman" panose="02020603050405020304" pitchFamily="18" charset="0"/>
              </a:rPr>
              <a:t>či parlamentu</a:t>
            </a:r>
            <a:r>
              <a:rPr lang="cs-CZ" sz="2000" dirty="0" smtClean="0">
                <a:solidFill>
                  <a:srgbClr val="002060"/>
                </a:solidFill>
                <a:latin typeface="Times New Roman" panose="02020603050405020304" pitchFamily="18" charset="0"/>
                <a:cs typeface="Times New Roman" panose="02020603050405020304" pitchFamily="18" charset="0"/>
              </a:rPr>
              <a:t>.</a:t>
            </a:r>
          </a:p>
          <a:p>
            <a:pPr indent="373063">
              <a:spcBef>
                <a:spcPts val="1800"/>
              </a:spcBef>
            </a:pPr>
            <a:r>
              <a:rPr lang="cs-CZ" sz="2000" dirty="0" smtClean="0">
                <a:solidFill>
                  <a:srgbClr val="002060"/>
                </a:solidFill>
                <a:latin typeface="Times New Roman" panose="02020603050405020304" pitchFamily="18" charset="0"/>
                <a:cs typeface="Times New Roman" panose="02020603050405020304" pitchFamily="18" charset="0"/>
              </a:rPr>
              <a:t>Regulaci </a:t>
            </a:r>
            <a:r>
              <a:rPr lang="cs-CZ" sz="2000" dirty="0">
                <a:solidFill>
                  <a:srgbClr val="002060"/>
                </a:solidFill>
                <a:latin typeface="Times New Roman" panose="02020603050405020304" pitchFamily="18" charset="0"/>
                <a:cs typeface="Times New Roman" panose="02020603050405020304" pitchFamily="18" charset="0"/>
              </a:rPr>
              <a:t>pohybu zboží, služeb a kapitálu nazýváme </a:t>
            </a:r>
            <a:r>
              <a:rPr lang="cs-CZ" sz="2000" b="1" dirty="0">
                <a:solidFill>
                  <a:srgbClr val="002060"/>
                </a:solidFill>
                <a:latin typeface="Times New Roman" panose="02020603050405020304" pitchFamily="18" charset="0"/>
                <a:cs typeface="Times New Roman" panose="02020603050405020304" pitchFamily="18" charset="0"/>
              </a:rPr>
              <a:t>vnější ekonomickou </a:t>
            </a:r>
            <a:r>
              <a:rPr lang="cs-CZ" sz="2000" b="1" dirty="0" smtClean="0">
                <a:solidFill>
                  <a:srgbClr val="002060"/>
                </a:solidFill>
                <a:latin typeface="Times New Roman" panose="02020603050405020304" pitchFamily="18" charset="0"/>
                <a:cs typeface="Times New Roman" panose="02020603050405020304" pitchFamily="18" charset="0"/>
              </a:rPr>
              <a:t>politikou</a:t>
            </a:r>
            <a:r>
              <a:rPr lang="cs-CZ" sz="2000" dirty="0">
                <a:solidFill>
                  <a:srgbClr val="002060"/>
                </a:solidFill>
                <a:latin typeface="Times New Roman" panose="02020603050405020304" pitchFamily="18" charset="0"/>
                <a:cs typeface="Times New Roman" panose="02020603050405020304" pitchFamily="18" charset="0"/>
              </a:rPr>
              <a:t>, která v sobě zahrnuje obchodní politiku (regulaci toku zboží ze země a do země) a kurzovou politiku centrální banky.</a:t>
            </a: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b="1" dirty="0" smtClean="0"/>
              <a:t>Stabilizační hospodářská politika</a:t>
            </a:r>
            <a:endParaRPr lang="cs-CZ" b="1" dirty="0"/>
          </a:p>
        </p:txBody>
      </p:sp>
    </p:spTree>
    <p:extLst>
      <p:ext uri="{BB962C8B-B14F-4D97-AF65-F5344CB8AC3E}">
        <p14:creationId xmlns:p14="http://schemas.microsoft.com/office/powerpoint/2010/main" val="36211132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843558"/>
            <a:ext cx="8280920" cy="3672408"/>
          </a:xfrm>
          <a:prstGeom prst="rect">
            <a:avLst/>
          </a:prstGeom>
        </p:spPr>
        <p:txBody>
          <a:bodyPr>
            <a:noAutofit/>
          </a:bodyPr>
          <a:lstStyle/>
          <a:p>
            <a:pPr indent="373063">
              <a:spcBef>
                <a:spcPts val="600"/>
              </a:spcBef>
            </a:pPr>
            <a:r>
              <a:rPr lang="cs-CZ" sz="1800" dirty="0" smtClean="0">
                <a:solidFill>
                  <a:srgbClr val="002060"/>
                </a:solidFill>
                <a:latin typeface="Times New Roman" panose="02020603050405020304" pitchFamily="18" charset="0"/>
                <a:cs typeface="Times New Roman" panose="02020603050405020304" pitchFamily="18" charset="0"/>
              </a:rPr>
              <a:t>Pokud </a:t>
            </a:r>
            <a:r>
              <a:rPr lang="cs-CZ" sz="1800" dirty="0">
                <a:solidFill>
                  <a:srgbClr val="002060"/>
                </a:solidFill>
                <a:latin typeface="Times New Roman" panose="02020603050405020304" pitchFamily="18" charset="0"/>
                <a:cs typeface="Times New Roman" panose="02020603050405020304" pitchFamily="18" charset="0"/>
              </a:rPr>
              <a:t>se nám bude v čase reálný hrubý domácí produkt zvyšovat, potom můžeme </a:t>
            </a:r>
            <a:r>
              <a:rPr lang="cs-CZ" sz="1800" dirty="0" smtClean="0">
                <a:solidFill>
                  <a:srgbClr val="002060"/>
                </a:solidFill>
                <a:latin typeface="Times New Roman" panose="02020603050405020304" pitchFamily="18" charset="0"/>
                <a:cs typeface="Times New Roman" panose="02020603050405020304" pitchFamily="18" charset="0"/>
              </a:rPr>
              <a:t>hovořit</a:t>
            </a:r>
            <a:r>
              <a:rPr lang="cs-CZ" sz="1800" dirty="0">
                <a:solidFill>
                  <a:srgbClr val="002060"/>
                </a:solidFill>
                <a:latin typeface="Times New Roman" panose="02020603050405020304" pitchFamily="18" charset="0"/>
                <a:cs typeface="Times New Roman" panose="02020603050405020304" pitchFamily="18" charset="0"/>
              </a:rPr>
              <a:t>, že daná země dosahuje ekonomického </a:t>
            </a:r>
            <a:r>
              <a:rPr lang="cs-CZ" sz="1800" dirty="0" smtClean="0">
                <a:solidFill>
                  <a:srgbClr val="002060"/>
                </a:solidFill>
                <a:latin typeface="Times New Roman" panose="02020603050405020304" pitchFamily="18" charset="0"/>
                <a:cs typeface="Times New Roman" panose="02020603050405020304" pitchFamily="18" charset="0"/>
              </a:rPr>
              <a:t>růstu</a:t>
            </a:r>
          </a:p>
          <a:p>
            <a:pPr indent="373063">
              <a:spcBef>
                <a:spcPts val="600"/>
              </a:spcBef>
            </a:pPr>
            <a:r>
              <a:rPr lang="cs-CZ" sz="1800" dirty="0">
                <a:solidFill>
                  <a:srgbClr val="002060"/>
                </a:solidFill>
                <a:latin typeface="Times New Roman" panose="02020603050405020304" pitchFamily="18" charset="0"/>
                <a:cs typeface="Times New Roman" panose="02020603050405020304" pitchFamily="18" charset="0"/>
              </a:rPr>
              <a:t>Aby mohla ekonomika dosahovat ekonomického růstu, musí disponovat určitou zásobu výrobních faktorů a efektivněji je </a:t>
            </a:r>
            <a:r>
              <a:rPr lang="cs-CZ" sz="1800" dirty="0" smtClean="0">
                <a:solidFill>
                  <a:srgbClr val="002060"/>
                </a:solidFill>
                <a:latin typeface="Times New Roman" panose="02020603050405020304" pitchFamily="18" charset="0"/>
                <a:cs typeface="Times New Roman" panose="02020603050405020304" pitchFamily="18" charset="0"/>
              </a:rPr>
              <a:t>vyžívat</a:t>
            </a:r>
          </a:p>
          <a:p>
            <a:pPr indent="373063">
              <a:spcBef>
                <a:spcPts val="600"/>
              </a:spcBef>
            </a:pPr>
            <a:r>
              <a:rPr lang="cs-CZ" sz="1800" dirty="0" smtClean="0">
                <a:solidFill>
                  <a:srgbClr val="002060"/>
                </a:solidFill>
                <a:latin typeface="Times New Roman" panose="02020603050405020304" pitchFamily="18" charset="0"/>
                <a:cs typeface="Times New Roman" panose="02020603050405020304" pitchFamily="18" charset="0"/>
              </a:rPr>
              <a:t>mezi </a:t>
            </a:r>
            <a:r>
              <a:rPr lang="cs-CZ" sz="1800" dirty="0">
                <a:solidFill>
                  <a:srgbClr val="002060"/>
                </a:solidFill>
                <a:latin typeface="Times New Roman" panose="02020603050405020304" pitchFamily="18" charset="0"/>
                <a:cs typeface="Times New Roman" panose="02020603050405020304" pitchFamily="18" charset="0"/>
              </a:rPr>
              <a:t>zdroje růstu patří zejména výrobní faktory a jejich množství a </a:t>
            </a:r>
            <a:r>
              <a:rPr lang="cs-CZ" sz="1800" dirty="0" smtClean="0">
                <a:solidFill>
                  <a:srgbClr val="002060"/>
                </a:solidFill>
                <a:latin typeface="Times New Roman" panose="02020603050405020304" pitchFamily="18" charset="0"/>
                <a:cs typeface="Times New Roman" panose="02020603050405020304" pitchFamily="18" charset="0"/>
              </a:rPr>
              <a:t>kvalita:</a:t>
            </a:r>
          </a:p>
          <a:p>
            <a:pPr marL="714375" indent="0">
              <a:spcBef>
                <a:spcPts val="600"/>
              </a:spcBef>
              <a:buNone/>
            </a:pPr>
            <a:r>
              <a:rPr lang="cs-CZ" sz="1400" dirty="0" smtClean="0">
                <a:solidFill>
                  <a:srgbClr val="002060"/>
                </a:solidFill>
                <a:latin typeface="Times New Roman" panose="02020603050405020304" pitchFamily="18" charset="0"/>
                <a:cs typeface="Times New Roman" panose="02020603050405020304" pitchFamily="18" charset="0"/>
              </a:rPr>
              <a:t>- </a:t>
            </a:r>
            <a:r>
              <a:rPr lang="cs-CZ" sz="1400" b="1" i="1" dirty="0" smtClean="0">
                <a:solidFill>
                  <a:srgbClr val="002060"/>
                </a:solidFill>
                <a:latin typeface="Times New Roman" panose="02020603050405020304" pitchFamily="18" charset="0"/>
                <a:cs typeface="Times New Roman" panose="02020603050405020304" pitchFamily="18" charset="0"/>
              </a:rPr>
              <a:t>lidské </a:t>
            </a:r>
            <a:r>
              <a:rPr lang="cs-CZ" sz="1400" b="1" i="1" dirty="0">
                <a:solidFill>
                  <a:srgbClr val="002060"/>
                </a:solidFill>
                <a:latin typeface="Times New Roman" panose="02020603050405020304" pitchFamily="18" charset="0"/>
                <a:cs typeface="Times New Roman" panose="02020603050405020304" pitchFamily="18" charset="0"/>
              </a:rPr>
              <a:t>zdroje</a:t>
            </a:r>
            <a:r>
              <a:rPr lang="cs-CZ" sz="1400" dirty="0">
                <a:solidFill>
                  <a:srgbClr val="002060"/>
                </a:solidFill>
                <a:latin typeface="Times New Roman" panose="02020603050405020304" pitchFamily="18" charset="0"/>
                <a:cs typeface="Times New Roman" panose="02020603050405020304" pitchFamily="18" charset="0"/>
              </a:rPr>
              <a:t>, kam patří zejména množství práce, resp. jeho kvalita, kterou </a:t>
            </a:r>
            <a:r>
              <a:rPr lang="cs-CZ" sz="1400" dirty="0" smtClean="0">
                <a:solidFill>
                  <a:srgbClr val="002060"/>
                </a:solidFill>
                <a:latin typeface="Times New Roman" panose="02020603050405020304" pitchFamily="18" charset="0"/>
                <a:cs typeface="Times New Roman" panose="02020603050405020304" pitchFamily="18" charset="0"/>
              </a:rPr>
              <a:t>nazýváme </a:t>
            </a:r>
            <a:r>
              <a:rPr lang="cs-CZ" sz="1400" dirty="0">
                <a:solidFill>
                  <a:srgbClr val="002060"/>
                </a:solidFill>
                <a:latin typeface="Times New Roman" panose="02020603050405020304" pitchFamily="18" charset="0"/>
                <a:cs typeface="Times New Roman" panose="02020603050405020304" pitchFamily="18" charset="0"/>
              </a:rPr>
              <a:t>jako lidský kapitál, tj. vzdělanostní úroveň pracovní síly. </a:t>
            </a:r>
          </a:p>
          <a:p>
            <a:pPr marL="714375" indent="0">
              <a:spcBef>
                <a:spcPts val="600"/>
              </a:spcBef>
              <a:buNone/>
            </a:pPr>
            <a:r>
              <a:rPr lang="cs-CZ" sz="1400" dirty="0" smtClean="0">
                <a:solidFill>
                  <a:srgbClr val="002060"/>
                </a:solidFill>
                <a:latin typeface="Times New Roman" panose="02020603050405020304" pitchFamily="18" charset="0"/>
                <a:cs typeface="Times New Roman" panose="02020603050405020304" pitchFamily="18" charset="0"/>
              </a:rPr>
              <a:t>- </a:t>
            </a:r>
            <a:r>
              <a:rPr lang="cs-CZ" sz="1400" b="1" i="1" dirty="0" smtClean="0">
                <a:solidFill>
                  <a:srgbClr val="002060"/>
                </a:solidFill>
                <a:latin typeface="Times New Roman" panose="02020603050405020304" pitchFamily="18" charset="0"/>
                <a:cs typeface="Times New Roman" panose="02020603050405020304" pitchFamily="18" charset="0"/>
              </a:rPr>
              <a:t>přírodní </a:t>
            </a:r>
            <a:r>
              <a:rPr lang="cs-CZ" sz="1400" b="1" i="1" dirty="0">
                <a:solidFill>
                  <a:srgbClr val="002060"/>
                </a:solidFill>
                <a:latin typeface="Times New Roman" panose="02020603050405020304" pitchFamily="18" charset="0"/>
                <a:cs typeface="Times New Roman" panose="02020603050405020304" pitchFamily="18" charset="0"/>
              </a:rPr>
              <a:t>zdroje</a:t>
            </a:r>
            <a:r>
              <a:rPr lang="cs-CZ" sz="1400" dirty="0">
                <a:solidFill>
                  <a:srgbClr val="002060"/>
                </a:solidFill>
                <a:latin typeface="Times New Roman" panose="02020603050405020304" pitchFamily="18" charset="0"/>
                <a:cs typeface="Times New Roman" panose="02020603050405020304" pitchFamily="18" charset="0"/>
              </a:rPr>
              <a:t>, kam kromě půdy řadíme i nerostné bohatství dané země nebo i </a:t>
            </a:r>
            <a:r>
              <a:rPr lang="cs-CZ" sz="1400" dirty="0" smtClean="0">
                <a:solidFill>
                  <a:srgbClr val="002060"/>
                </a:solidFill>
                <a:latin typeface="Times New Roman" panose="02020603050405020304" pitchFamily="18" charset="0"/>
                <a:cs typeface="Times New Roman" panose="02020603050405020304" pitchFamily="18" charset="0"/>
              </a:rPr>
              <a:t>klimatické </a:t>
            </a:r>
            <a:r>
              <a:rPr lang="cs-CZ" sz="1400" dirty="0">
                <a:solidFill>
                  <a:srgbClr val="002060"/>
                </a:solidFill>
                <a:latin typeface="Times New Roman" panose="02020603050405020304" pitchFamily="18" charset="0"/>
                <a:cs typeface="Times New Roman" panose="02020603050405020304" pitchFamily="18" charset="0"/>
              </a:rPr>
              <a:t>podmínky v dané zemi (umožňující např. cestovní ruch, viz příklady </a:t>
            </a:r>
            <a:r>
              <a:rPr lang="cs-CZ" sz="1400" dirty="0" smtClean="0">
                <a:solidFill>
                  <a:srgbClr val="002060"/>
                </a:solidFill>
                <a:latin typeface="Times New Roman" panose="02020603050405020304" pitchFamily="18" charset="0"/>
                <a:cs typeface="Times New Roman" panose="02020603050405020304" pitchFamily="18" charset="0"/>
              </a:rPr>
              <a:t>alpských </a:t>
            </a:r>
            <a:r>
              <a:rPr lang="cs-CZ" sz="1400" dirty="0">
                <a:solidFill>
                  <a:srgbClr val="002060"/>
                </a:solidFill>
                <a:latin typeface="Times New Roman" panose="02020603050405020304" pitchFamily="18" charset="0"/>
                <a:cs typeface="Times New Roman" panose="02020603050405020304" pitchFamily="18" charset="0"/>
              </a:rPr>
              <a:t>zemí nebo pro přímořskou turistiku případ Řecka) a rovněž je důležitá kvalita těchto zdrojů.</a:t>
            </a:r>
          </a:p>
          <a:p>
            <a:pPr marL="714375" indent="0">
              <a:spcBef>
                <a:spcPts val="600"/>
              </a:spcBef>
              <a:buNone/>
            </a:pPr>
            <a:r>
              <a:rPr lang="cs-CZ" sz="1400" dirty="0" smtClean="0">
                <a:solidFill>
                  <a:srgbClr val="002060"/>
                </a:solidFill>
                <a:latin typeface="Times New Roman" panose="02020603050405020304" pitchFamily="18" charset="0"/>
                <a:cs typeface="Times New Roman" panose="02020603050405020304" pitchFamily="18" charset="0"/>
              </a:rPr>
              <a:t>- </a:t>
            </a:r>
            <a:r>
              <a:rPr lang="cs-CZ" sz="1400" b="1" i="1" dirty="0" smtClean="0">
                <a:solidFill>
                  <a:srgbClr val="002060"/>
                </a:solidFill>
                <a:latin typeface="Times New Roman" panose="02020603050405020304" pitchFamily="18" charset="0"/>
                <a:cs typeface="Times New Roman" panose="02020603050405020304" pitchFamily="18" charset="0"/>
              </a:rPr>
              <a:t>kapitálové </a:t>
            </a:r>
            <a:r>
              <a:rPr lang="cs-CZ" sz="1400" b="1" i="1" dirty="0">
                <a:solidFill>
                  <a:srgbClr val="002060"/>
                </a:solidFill>
                <a:latin typeface="Times New Roman" panose="02020603050405020304" pitchFamily="18" charset="0"/>
                <a:cs typeface="Times New Roman" panose="02020603050405020304" pitchFamily="18" charset="0"/>
              </a:rPr>
              <a:t>zdroje</a:t>
            </a:r>
            <a:r>
              <a:rPr lang="cs-CZ" sz="1400" dirty="0">
                <a:solidFill>
                  <a:srgbClr val="002060"/>
                </a:solidFill>
                <a:latin typeface="Times New Roman" panose="02020603050405020304" pitchFamily="18" charset="0"/>
                <a:cs typeface="Times New Roman" panose="02020603050405020304" pitchFamily="18" charset="0"/>
              </a:rPr>
              <a:t>, kam můžeme zařadit kapitálové statky v podobě budov, strojů, zařízení a také jejich technologická úroveň určující v podstatě možnosti výroby</a:t>
            </a:r>
          </a:p>
          <a:p>
            <a:pPr indent="373063">
              <a:spcBef>
                <a:spcPts val="600"/>
              </a:spcBef>
            </a:pP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b="1" dirty="0" smtClean="0"/>
              <a:t>Ekonomický růst</a:t>
            </a:r>
            <a:endParaRPr lang="cs-CZ" b="1" dirty="0"/>
          </a:p>
        </p:txBody>
      </p:sp>
    </p:spTree>
    <p:extLst>
      <p:ext uri="{BB962C8B-B14F-4D97-AF65-F5344CB8AC3E}">
        <p14:creationId xmlns:p14="http://schemas.microsoft.com/office/powerpoint/2010/main" val="10632305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1059582"/>
            <a:ext cx="8280920" cy="3672408"/>
          </a:xfrm>
          <a:prstGeom prst="rect">
            <a:avLst/>
          </a:prstGeom>
        </p:spPr>
        <p:txBody>
          <a:bodyPr>
            <a:noAutofit/>
          </a:bodyPr>
          <a:lstStyle/>
          <a:p>
            <a:pPr indent="373063">
              <a:spcBef>
                <a:spcPts val="600"/>
              </a:spcBef>
            </a:pPr>
            <a:r>
              <a:rPr lang="cs-CZ" sz="1800" b="1" i="1" dirty="0" smtClean="0">
                <a:solidFill>
                  <a:srgbClr val="002060"/>
                </a:solidFill>
                <a:latin typeface="Times New Roman" panose="02020603050405020304" pitchFamily="18" charset="0"/>
                <a:cs typeface="Times New Roman" panose="02020603050405020304" pitchFamily="18" charset="0"/>
              </a:rPr>
              <a:t>kvantitativně</a:t>
            </a:r>
            <a:r>
              <a:rPr lang="cs-CZ" sz="1800" dirty="0" smtClean="0">
                <a:solidFill>
                  <a:srgbClr val="002060"/>
                </a:solidFill>
                <a:latin typeface="Times New Roman" panose="02020603050405020304" pitchFamily="18" charset="0"/>
                <a:cs typeface="Times New Roman" panose="02020603050405020304" pitchFamily="18" charset="0"/>
              </a:rPr>
              <a:t> </a:t>
            </a:r>
            <a:r>
              <a:rPr lang="cs-CZ" sz="1800" dirty="0">
                <a:solidFill>
                  <a:srgbClr val="002060"/>
                </a:solidFill>
                <a:latin typeface="Times New Roman" panose="02020603050405020304" pitchFamily="18" charset="0"/>
                <a:cs typeface="Times New Roman" panose="02020603050405020304" pitchFamily="18" charset="0"/>
              </a:rPr>
              <a:t>založený ekonomický růst, který je zpravidla dán tím, že se </a:t>
            </a:r>
            <a:r>
              <a:rPr lang="cs-CZ" sz="1800" dirty="0" smtClean="0">
                <a:solidFill>
                  <a:srgbClr val="002060"/>
                </a:solidFill>
                <a:latin typeface="Times New Roman" panose="02020603050405020304" pitchFamily="18" charset="0"/>
                <a:cs typeface="Times New Roman" panose="02020603050405020304" pitchFamily="18" charset="0"/>
              </a:rPr>
              <a:t>intenzivněji </a:t>
            </a:r>
            <a:r>
              <a:rPr lang="cs-CZ" sz="1800" dirty="0">
                <a:solidFill>
                  <a:srgbClr val="002060"/>
                </a:solidFill>
                <a:latin typeface="Times New Roman" panose="02020603050405020304" pitchFamily="18" charset="0"/>
                <a:cs typeface="Times New Roman" panose="02020603050405020304" pitchFamily="18" charset="0"/>
              </a:rPr>
              <a:t>využívají dostupné výrobní faktory (do výrobního procesu je zapojeno větší množství pracovní síly, nerostného bohatství či kapitálu</a:t>
            </a:r>
            <a:r>
              <a:rPr lang="cs-CZ" sz="1800" dirty="0" smtClean="0">
                <a:solidFill>
                  <a:srgbClr val="002060"/>
                </a:solidFill>
                <a:latin typeface="Times New Roman" panose="02020603050405020304" pitchFamily="18" charset="0"/>
                <a:cs typeface="Times New Roman" panose="02020603050405020304" pitchFamily="18" charset="0"/>
              </a:rPr>
              <a:t>).</a:t>
            </a:r>
          </a:p>
          <a:p>
            <a:pPr indent="373063">
              <a:spcBef>
                <a:spcPts val="600"/>
              </a:spcBef>
            </a:pPr>
            <a:endParaRPr lang="cs-CZ" sz="1800" dirty="0">
              <a:solidFill>
                <a:srgbClr val="002060"/>
              </a:solidFill>
              <a:latin typeface="Times New Roman" panose="02020603050405020304" pitchFamily="18" charset="0"/>
              <a:cs typeface="Times New Roman" panose="02020603050405020304" pitchFamily="18" charset="0"/>
            </a:endParaRPr>
          </a:p>
          <a:p>
            <a:pPr indent="373063">
              <a:spcBef>
                <a:spcPts val="600"/>
              </a:spcBef>
            </a:pPr>
            <a:r>
              <a:rPr lang="cs-CZ" sz="1800" b="1" i="1" dirty="0" smtClean="0">
                <a:solidFill>
                  <a:srgbClr val="002060"/>
                </a:solidFill>
                <a:latin typeface="Times New Roman" panose="02020603050405020304" pitchFamily="18" charset="0"/>
                <a:cs typeface="Times New Roman" panose="02020603050405020304" pitchFamily="18" charset="0"/>
              </a:rPr>
              <a:t>kvalitativně</a:t>
            </a:r>
            <a:r>
              <a:rPr lang="cs-CZ" sz="1800" dirty="0" smtClean="0">
                <a:solidFill>
                  <a:srgbClr val="002060"/>
                </a:solidFill>
                <a:latin typeface="Times New Roman" panose="02020603050405020304" pitchFamily="18" charset="0"/>
                <a:cs typeface="Times New Roman" panose="02020603050405020304" pitchFamily="18" charset="0"/>
              </a:rPr>
              <a:t> </a:t>
            </a:r>
            <a:r>
              <a:rPr lang="cs-CZ" sz="1800" dirty="0">
                <a:solidFill>
                  <a:srgbClr val="002060"/>
                </a:solidFill>
                <a:latin typeface="Times New Roman" panose="02020603050405020304" pitchFamily="18" charset="0"/>
                <a:cs typeface="Times New Roman" panose="02020603050405020304" pitchFamily="18" charset="0"/>
              </a:rPr>
              <a:t>založený ekonomický růst, který je vyvolán vyšší kvalitou vstupů (do výrobního procesu se může zapojit větší množství pracovní síly s vysokoškolským vzděláním, nebo jsou používány inovované výrobní linky s vyšší produktovou, </a:t>
            </a:r>
            <a:r>
              <a:rPr lang="cs-CZ" sz="1800" dirty="0" smtClean="0">
                <a:solidFill>
                  <a:srgbClr val="002060"/>
                </a:solidFill>
                <a:latin typeface="Times New Roman" panose="02020603050405020304" pitchFamily="18" charset="0"/>
                <a:cs typeface="Times New Roman" panose="02020603050405020304" pitchFamily="18" charset="0"/>
              </a:rPr>
              <a:t>případně </a:t>
            </a:r>
            <a:r>
              <a:rPr lang="cs-CZ" sz="1800" dirty="0">
                <a:solidFill>
                  <a:srgbClr val="002060"/>
                </a:solidFill>
                <a:latin typeface="Times New Roman" panose="02020603050405020304" pitchFamily="18" charset="0"/>
                <a:cs typeface="Times New Roman" panose="02020603050405020304" pitchFamily="18" charset="0"/>
              </a:rPr>
              <a:t>jsou nalezeny nová naleziště určité nerostné suroviny, jež má vyšší kvalitu, než tomu bylo doposud). V tomto případě se v podstatě posouvají produkční </a:t>
            </a:r>
            <a:r>
              <a:rPr lang="cs-CZ" sz="1800" dirty="0" smtClean="0">
                <a:solidFill>
                  <a:srgbClr val="002060"/>
                </a:solidFill>
                <a:latin typeface="Times New Roman" panose="02020603050405020304" pitchFamily="18" charset="0"/>
                <a:cs typeface="Times New Roman" panose="02020603050405020304" pitchFamily="18" charset="0"/>
              </a:rPr>
              <a:t>možnosti </a:t>
            </a:r>
            <a:r>
              <a:rPr lang="cs-CZ" sz="1800" dirty="0">
                <a:solidFill>
                  <a:srgbClr val="002060"/>
                </a:solidFill>
                <a:latin typeface="Times New Roman" panose="02020603050405020304" pitchFamily="18" charset="0"/>
                <a:cs typeface="Times New Roman" panose="02020603050405020304" pitchFamily="18" charset="0"/>
              </a:rPr>
              <a:t>dané ekonomiky, tak jak již bylo vysvětleno v mikroekonomii.</a:t>
            </a:r>
          </a:p>
          <a:p>
            <a:pPr indent="373063">
              <a:spcBef>
                <a:spcPts val="600"/>
              </a:spcBef>
            </a:pP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endParaRPr lang="cs-CZ" altLang="cs-CZ" sz="2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b="1" dirty="0" smtClean="0"/>
              <a:t>Ekonomický růst - typy</a:t>
            </a:r>
            <a:endParaRPr lang="cs-CZ" b="1" dirty="0"/>
          </a:p>
        </p:txBody>
      </p:sp>
    </p:spTree>
    <p:extLst>
      <p:ext uri="{BB962C8B-B14F-4D97-AF65-F5344CB8AC3E}">
        <p14:creationId xmlns:p14="http://schemas.microsoft.com/office/powerpoint/2010/main" val="37748091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Hospodářský cyklus</a:t>
            </a:r>
            <a:endParaRPr lang="cs-CZ" b="1" dirty="0"/>
          </a:p>
        </p:txBody>
      </p:sp>
      <p:sp>
        <p:nvSpPr>
          <p:cNvPr id="5" name="Zástupný symbol pro obsah 2"/>
          <p:cNvSpPr txBox="1">
            <a:spLocks/>
          </p:cNvSpPr>
          <p:nvPr/>
        </p:nvSpPr>
        <p:spPr>
          <a:xfrm>
            <a:off x="179512" y="915566"/>
            <a:ext cx="8280920" cy="381642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8650" indent="-285750">
              <a:spcBef>
                <a:spcPts val="600"/>
              </a:spcBef>
            </a:pPr>
            <a:r>
              <a:rPr lang="cs-CZ" sz="1800" dirty="0">
                <a:solidFill>
                  <a:srgbClr val="002060"/>
                </a:solidFill>
                <a:latin typeface="Times New Roman" panose="02020603050405020304" pitchFamily="18" charset="0"/>
                <a:cs typeface="Times New Roman" panose="02020603050405020304" pitchFamily="18" charset="0"/>
              </a:rPr>
              <a:t>Produkční možnosti ekonomiky </a:t>
            </a:r>
            <a:r>
              <a:rPr lang="cs-CZ" sz="1800" dirty="0" smtClean="0">
                <a:solidFill>
                  <a:srgbClr val="002060"/>
                </a:solidFill>
                <a:latin typeface="Times New Roman" panose="02020603050405020304" pitchFamily="18" charset="0"/>
                <a:cs typeface="Times New Roman" panose="02020603050405020304" pitchFamily="18" charset="0"/>
              </a:rPr>
              <a:t>se </a:t>
            </a:r>
            <a:r>
              <a:rPr lang="cs-CZ" sz="1800" dirty="0">
                <a:solidFill>
                  <a:srgbClr val="002060"/>
                </a:solidFill>
                <a:latin typeface="Times New Roman" panose="02020603050405020304" pitchFamily="18" charset="0"/>
                <a:cs typeface="Times New Roman" panose="02020603050405020304" pitchFamily="18" charset="0"/>
              </a:rPr>
              <a:t>dají v makroekonomii vyjádřit pomocí </a:t>
            </a:r>
            <a:r>
              <a:rPr lang="cs-CZ" sz="1800" b="1" dirty="0" smtClean="0">
                <a:solidFill>
                  <a:srgbClr val="002060"/>
                </a:solidFill>
                <a:latin typeface="Times New Roman" panose="02020603050405020304" pitchFamily="18" charset="0"/>
                <a:cs typeface="Times New Roman" panose="02020603050405020304" pitchFamily="18" charset="0"/>
              </a:rPr>
              <a:t>potenciálního produktu</a:t>
            </a:r>
            <a:r>
              <a:rPr lang="cs-CZ" sz="1800" dirty="0" smtClean="0">
                <a:solidFill>
                  <a:srgbClr val="002060"/>
                </a:solidFill>
                <a:latin typeface="Times New Roman" panose="02020603050405020304" pitchFamily="18" charset="0"/>
                <a:cs typeface="Times New Roman" panose="02020603050405020304" pitchFamily="18" charset="0"/>
              </a:rPr>
              <a:t>, </a:t>
            </a:r>
            <a:r>
              <a:rPr lang="cs-CZ" sz="1800" dirty="0">
                <a:solidFill>
                  <a:srgbClr val="002060"/>
                </a:solidFill>
                <a:latin typeface="Times New Roman" panose="02020603050405020304" pitchFamily="18" charset="0"/>
                <a:cs typeface="Times New Roman" panose="02020603050405020304" pitchFamily="18" charset="0"/>
              </a:rPr>
              <a:t>který by se dal charakterizovat jako nejvyšší udržitelný výkon ekonomiky za podmínek daného množství a kvality vstupů a de facto odpovídá optimálnímu (plnému) využití disponibilních zdrojů. </a:t>
            </a:r>
            <a:endParaRPr lang="cs-CZ" sz="1800" dirty="0" smtClean="0">
              <a:solidFill>
                <a:srgbClr val="002060"/>
              </a:solidFill>
              <a:latin typeface="Times New Roman" panose="02020603050405020304" pitchFamily="18" charset="0"/>
              <a:cs typeface="Times New Roman" panose="02020603050405020304" pitchFamily="18" charset="0"/>
            </a:endParaRPr>
          </a:p>
          <a:p>
            <a:pPr marL="628650" indent="-285750">
              <a:spcBef>
                <a:spcPts val="600"/>
              </a:spcBef>
            </a:pPr>
            <a:r>
              <a:rPr lang="cs-CZ" sz="1800" dirty="0" smtClean="0">
                <a:solidFill>
                  <a:srgbClr val="002060"/>
                </a:solidFill>
                <a:latin typeface="Times New Roman" panose="02020603050405020304" pitchFamily="18" charset="0"/>
                <a:cs typeface="Times New Roman" panose="02020603050405020304" pitchFamily="18" charset="0"/>
              </a:rPr>
              <a:t>Jedná </a:t>
            </a:r>
            <a:r>
              <a:rPr lang="cs-CZ" sz="1800" dirty="0">
                <a:solidFill>
                  <a:srgbClr val="002060"/>
                </a:solidFill>
                <a:latin typeface="Times New Roman" panose="02020603050405020304" pitchFamily="18" charset="0"/>
                <a:cs typeface="Times New Roman" panose="02020603050405020304" pitchFamily="18" charset="0"/>
              </a:rPr>
              <a:t>se o produkt při </a:t>
            </a:r>
            <a:r>
              <a:rPr lang="cs-CZ" sz="1800" b="1" i="1" dirty="0">
                <a:solidFill>
                  <a:srgbClr val="002060"/>
                </a:solidFill>
                <a:latin typeface="Times New Roman" panose="02020603050405020304" pitchFamily="18" charset="0"/>
                <a:cs typeface="Times New Roman" panose="02020603050405020304" pitchFamily="18" charset="0"/>
              </a:rPr>
              <a:t>plné míře zaměstnanosti </a:t>
            </a:r>
            <a:r>
              <a:rPr lang="cs-CZ" sz="1800" dirty="0">
                <a:solidFill>
                  <a:srgbClr val="002060"/>
                </a:solidFill>
                <a:latin typeface="Times New Roman" panose="02020603050405020304" pitchFamily="18" charset="0"/>
                <a:cs typeface="Times New Roman" panose="02020603050405020304" pitchFamily="18" charset="0"/>
              </a:rPr>
              <a:t>(resp. přirozené míře nezaměstnanosti, což je taková míra nezaměstnanosti, která je slučitelná s dlouhodobou rovnováhou </a:t>
            </a:r>
            <a:r>
              <a:rPr lang="cs-CZ" sz="1800" dirty="0" smtClean="0">
                <a:solidFill>
                  <a:srgbClr val="002060"/>
                </a:solidFill>
                <a:latin typeface="Times New Roman" panose="02020603050405020304" pitchFamily="18" charset="0"/>
                <a:cs typeface="Times New Roman" panose="02020603050405020304" pitchFamily="18" charset="0"/>
              </a:rPr>
              <a:t>ekonomiky)</a:t>
            </a:r>
          </a:p>
          <a:p>
            <a:pPr marL="628650" indent="-285750">
              <a:spcBef>
                <a:spcPts val="600"/>
              </a:spcBef>
            </a:pPr>
            <a:r>
              <a:rPr lang="cs-CZ" sz="1800" dirty="0">
                <a:solidFill>
                  <a:srgbClr val="002060"/>
                </a:solidFill>
                <a:latin typeface="Times New Roman" panose="02020603050405020304" pitchFamily="18" charset="0"/>
                <a:cs typeface="Times New Roman" panose="02020603050405020304" pitchFamily="18" charset="0"/>
              </a:rPr>
              <a:t>Z dlouhodobého pohledu produkční možnosti ekonomiky neustále </a:t>
            </a:r>
            <a:r>
              <a:rPr lang="cs-CZ" sz="1800" dirty="0" smtClean="0">
                <a:solidFill>
                  <a:srgbClr val="002060"/>
                </a:solidFill>
                <a:latin typeface="Times New Roman" panose="02020603050405020304" pitchFamily="18" charset="0"/>
                <a:cs typeface="Times New Roman" panose="02020603050405020304" pitchFamily="18" charset="0"/>
              </a:rPr>
              <a:t>rostou</a:t>
            </a:r>
          </a:p>
          <a:p>
            <a:pPr marL="628650" indent="-285750">
              <a:spcBef>
                <a:spcPts val="600"/>
              </a:spcBef>
            </a:pPr>
            <a:r>
              <a:rPr lang="cs-CZ" sz="1800" dirty="0">
                <a:solidFill>
                  <a:srgbClr val="002060"/>
                </a:solidFill>
                <a:latin typeface="Times New Roman" panose="02020603050405020304" pitchFamily="18" charset="0"/>
                <a:cs typeface="Times New Roman" panose="02020603050405020304" pitchFamily="18" charset="0"/>
              </a:rPr>
              <a:t>V reálném světě však není možné ekonomického růstu dosahovat stále a jsou období, kdy se ekonomice „nedaří“, tedy reálný produkt buď stagnuje, nebo se dokonce sníží. </a:t>
            </a:r>
            <a:r>
              <a:rPr lang="cs-CZ" sz="1800" dirty="0" smtClean="0">
                <a:solidFill>
                  <a:srgbClr val="002060"/>
                </a:solidFill>
                <a:latin typeface="Times New Roman" panose="02020603050405020304" pitchFamily="18" charset="0"/>
                <a:cs typeface="Times New Roman" panose="02020603050405020304" pitchFamily="18" charset="0"/>
              </a:rPr>
              <a:t>Skutečný </a:t>
            </a:r>
            <a:r>
              <a:rPr lang="cs-CZ" sz="1800" dirty="0">
                <a:solidFill>
                  <a:srgbClr val="002060"/>
                </a:solidFill>
                <a:latin typeface="Times New Roman" panose="02020603050405020304" pitchFamily="18" charset="0"/>
                <a:cs typeface="Times New Roman" panose="02020603050405020304" pitchFamily="18" charset="0"/>
              </a:rPr>
              <a:t>(reálný) produkt může krátkodobě potenciální produkt dokonce i převýšit, což je ale dlouhodobě neudržitelné</a:t>
            </a: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600"/>
              </a:spcBef>
            </a:pP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06165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Hospodářský cyklus</a:t>
            </a:r>
            <a:endParaRPr lang="cs-CZ" b="1" dirty="0"/>
          </a:p>
        </p:txBody>
      </p:sp>
      <p:sp>
        <p:nvSpPr>
          <p:cNvPr id="5" name="Zástupný symbol pro obsah 2"/>
          <p:cNvSpPr txBox="1">
            <a:spLocks/>
          </p:cNvSpPr>
          <p:nvPr/>
        </p:nvSpPr>
        <p:spPr>
          <a:xfrm>
            <a:off x="179512" y="915566"/>
            <a:ext cx="8280920" cy="381642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8650" indent="-285750">
              <a:spcBef>
                <a:spcPts val="600"/>
              </a:spcBef>
            </a:pPr>
            <a:r>
              <a:rPr lang="cs-CZ" sz="1800" dirty="0">
                <a:solidFill>
                  <a:srgbClr val="002060"/>
                </a:solidFill>
                <a:latin typeface="Times New Roman" panose="02020603050405020304" pitchFamily="18" charset="0"/>
                <a:cs typeface="Times New Roman" panose="02020603050405020304" pitchFamily="18" charset="0"/>
              </a:rPr>
              <a:t>Toto kolísání skutečného (reálného) produktu okolo potenciálního produktu čili </a:t>
            </a:r>
            <a:r>
              <a:rPr lang="cs-CZ" sz="1800" dirty="0" smtClean="0">
                <a:solidFill>
                  <a:srgbClr val="002060"/>
                </a:solidFill>
                <a:latin typeface="Times New Roman" panose="02020603050405020304" pitchFamily="18" charset="0"/>
                <a:cs typeface="Times New Roman" panose="02020603050405020304" pitchFamily="18" charset="0"/>
              </a:rPr>
              <a:t>produkčních </a:t>
            </a:r>
            <a:r>
              <a:rPr lang="cs-CZ" sz="1800" dirty="0">
                <a:solidFill>
                  <a:srgbClr val="002060"/>
                </a:solidFill>
                <a:latin typeface="Times New Roman" panose="02020603050405020304" pitchFamily="18" charset="0"/>
                <a:cs typeface="Times New Roman" panose="02020603050405020304" pitchFamily="18" charset="0"/>
              </a:rPr>
              <a:t>možností ekonomiky nazýváme jako </a:t>
            </a:r>
            <a:r>
              <a:rPr lang="cs-CZ" sz="1800" b="1" dirty="0">
                <a:solidFill>
                  <a:srgbClr val="002060"/>
                </a:solidFill>
                <a:latin typeface="Times New Roman" panose="02020603050405020304" pitchFamily="18" charset="0"/>
                <a:cs typeface="Times New Roman" panose="02020603050405020304" pitchFamily="18" charset="0"/>
              </a:rPr>
              <a:t>hospodářský cyklus</a:t>
            </a:r>
            <a:r>
              <a:rPr lang="cs-CZ" sz="1800" dirty="0" smtClean="0">
                <a:solidFill>
                  <a:srgbClr val="002060"/>
                </a:solidFill>
                <a:latin typeface="Times New Roman" panose="02020603050405020304" pitchFamily="18" charset="0"/>
                <a:cs typeface="Times New Roman" panose="02020603050405020304" pitchFamily="18" charset="0"/>
              </a:rPr>
              <a:t>.</a:t>
            </a:r>
          </a:p>
          <a:p>
            <a:pPr marL="628650" indent="-285750">
              <a:spcBef>
                <a:spcPts val="600"/>
              </a:spcBef>
            </a:pPr>
            <a:r>
              <a:rPr lang="cs-CZ" sz="1800" dirty="0">
                <a:solidFill>
                  <a:srgbClr val="002060"/>
                </a:solidFill>
                <a:latin typeface="Times New Roman" panose="02020603050405020304" pitchFamily="18" charset="0"/>
                <a:cs typeface="Times New Roman" panose="02020603050405020304" pitchFamily="18" charset="0"/>
              </a:rPr>
              <a:t>Jedná se posloupností pravidelně se opakujících fází vzestupu, poklesu nebo stagnace makroekonomické </a:t>
            </a:r>
            <a:r>
              <a:rPr lang="cs-CZ" sz="1800" dirty="0" smtClean="0">
                <a:solidFill>
                  <a:srgbClr val="002060"/>
                </a:solidFill>
                <a:latin typeface="Times New Roman" panose="02020603050405020304" pitchFamily="18" charset="0"/>
                <a:cs typeface="Times New Roman" panose="02020603050405020304" pitchFamily="18" charset="0"/>
              </a:rPr>
              <a:t>aktivity</a:t>
            </a:r>
          </a:p>
          <a:p>
            <a:pPr marL="628650" indent="-285750">
              <a:spcBef>
                <a:spcPts val="600"/>
              </a:spcBef>
            </a:pPr>
            <a:r>
              <a:rPr lang="cs-CZ" sz="1800" u="sng" dirty="0">
                <a:solidFill>
                  <a:srgbClr val="002060"/>
                </a:solidFill>
                <a:latin typeface="Times New Roman" panose="02020603050405020304" pitchFamily="18" charset="0"/>
                <a:cs typeface="Times New Roman" panose="02020603050405020304" pitchFamily="18" charset="0"/>
              </a:rPr>
              <a:t>Hospodářský cyklus se člení na tyto fáze</a:t>
            </a:r>
            <a:r>
              <a:rPr lang="cs-CZ" sz="1800" u="sng" dirty="0" smtClean="0">
                <a:solidFill>
                  <a:srgbClr val="002060"/>
                </a:solidFill>
                <a:latin typeface="Times New Roman" panose="02020603050405020304" pitchFamily="18" charset="0"/>
                <a:cs typeface="Times New Roman" panose="02020603050405020304" pitchFamily="18" charset="0"/>
              </a:rPr>
              <a:t>:</a:t>
            </a:r>
          </a:p>
          <a:p>
            <a:pPr marL="1079500" indent="0">
              <a:spcBef>
                <a:spcPts val="600"/>
              </a:spcBef>
              <a:buNone/>
            </a:pPr>
            <a:r>
              <a:rPr lang="cs-CZ" sz="1600" dirty="0" smtClean="0">
                <a:solidFill>
                  <a:srgbClr val="002060"/>
                </a:solidFill>
                <a:latin typeface="Times New Roman" panose="02020603050405020304" pitchFamily="18" charset="0"/>
                <a:cs typeface="Times New Roman" panose="02020603050405020304" pitchFamily="18" charset="0"/>
              </a:rPr>
              <a:t>- Konjunktura (expanze)</a:t>
            </a:r>
          </a:p>
          <a:p>
            <a:pPr marL="1079500" indent="0">
              <a:spcBef>
                <a:spcPts val="600"/>
              </a:spcBef>
              <a:buNone/>
            </a:pPr>
            <a:r>
              <a:rPr lang="cs-CZ" sz="1600" dirty="0" smtClean="0">
                <a:solidFill>
                  <a:srgbClr val="002060"/>
                </a:solidFill>
                <a:latin typeface="Times New Roman" panose="02020603050405020304" pitchFamily="18" charset="0"/>
                <a:cs typeface="Times New Roman" panose="02020603050405020304" pitchFamily="18" charset="0"/>
              </a:rPr>
              <a:t>- Vrchol</a:t>
            </a:r>
          </a:p>
          <a:p>
            <a:pPr marL="1079500" indent="0">
              <a:spcBef>
                <a:spcPts val="600"/>
              </a:spcBef>
              <a:buNone/>
            </a:pPr>
            <a:r>
              <a:rPr lang="cs-CZ" sz="1600" dirty="0" smtClean="0">
                <a:solidFill>
                  <a:srgbClr val="002060"/>
                </a:solidFill>
                <a:latin typeface="Times New Roman" panose="02020603050405020304" pitchFamily="18" charset="0"/>
                <a:cs typeface="Times New Roman" panose="02020603050405020304" pitchFamily="18" charset="0"/>
              </a:rPr>
              <a:t>- Kontrakce</a:t>
            </a:r>
          </a:p>
          <a:p>
            <a:pPr marL="1079500" indent="0">
              <a:spcBef>
                <a:spcPts val="600"/>
              </a:spcBef>
              <a:buNone/>
            </a:pPr>
            <a:r>
              <a:rPr lang="cs-CZ" sz="1600" dirty="0" smtClean="0">
                <a:solidFill>
                  <a:srgbClr val="002060"/>
                </a:solidFill>
                <a:latin typeface="Times New Roman" panose="02020603050405020304" pitchFamily="18" charset="0"/>
                <a:cs typeface="Times New Roman" panose="02020603050405020304" pitchFamily="18" charset="0"/>
              </a:rPr>
              <a:t>- Dno</a:t>
            </a:r>
          </a:p>
          <a:p>
            <a:pPr marL="628650" indent="-285750">
              <a:spcBef>
                <a:spcPts val="600"/>
              </a:spcBef>
            </a:pP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82385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Hospodářský cyklus</a:t>
            </a:r>
            <a:endParaRPr lang="cs-CZ" b="1" dirty="0"/>
          </a:p>
        </p:txBody>
      </p:sp>
      <p:pic>
        <p:nvPicPr>
          <p:cNvPr id="4"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87574"/>
            <a:ext cx="5436096" cy="2448272"/>
          </a:xfrm>
          <a:prstGeom prst="rect">
            <a:avLst/>
          </a:prstGeom>
          <a:noFill/>
          <a:ln>
            <a:noFill/>
          </a:ln>
        </p:spPr>
      </p:pic>
      <p:sp>
        <p:nvSpPr>
          <p:cNvPr id="5" name="Zástupný symbol pro obsah 2"/>
          <p:cNvSpPr txBox="1">
            <a:spLocks/>
          </p:cNvSpPr>
          <p:nvPr/>
        </p:nvSpPr>
        <p:spPr>
          <a:xfrm>
            <a:off x="179512" y="3363838"/>
            <a:ext cx="8280920" cy="136815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8650" indent="-285750">
              <a:spcBef>
                <a:spcPts val="600"/>
              </a:spcBef>
            </a:pPr>
            <a:r>
              <a:rPr lang="cs-CZ" sz="1400" dirty="0" smtClean="0">
                <a:solidFill>
                  <a:srgbClr val="002060"/>
                </a:solidFill>
                <a:latin typeface="Times New Roman" panose="02020603050405020304" pitchFamily="18" charset="0"/>
                <a:cs typeface="Times New Roman" panose="02020603050405020304" pitchFamily="18" charset="0"/>
              </a:rPr>
              <a:t>Tlustší čára = potenciální produkt</a:t>
            </a:r>
          </a:p>
          <a:p>
            <a:pPr marL="628650" indent="-285750">
              <a:spcBef>
                <a:spcPts val="600"/>
              </a:spcBef>
            </a:pPr>
            <a:r>
              <a:rPr lang="cs-CZ" sz="1400" dirty="0" smtClean="0">
                <a:solidFill>
                  <a:srgbClr val="002060"/>
                </a:solidFill>
                <a:latin typeface="Times New Roman" panose="02020603050405020304" pitchFamily="18" charset="0"/>
                <a:cs typeface="Times New Roman" panose="02020603050405020304" pitchFamily="18" charset="0"/>
              </a:rPr>
              <a:t>Tenčí čára = skutečný (reálný) produkt</a:t>
            </a:r>
          </a:p>
          <a:p>
            <a:pPr indent="373063">
              <a:spcBef>
                <a:spcPts val="600"/>
              </a:spcBef>
            </a:pPr>
            <a:endParaRPr lang="cs-CZ" sz="14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endParaRPr lang="cs-CZ" altLang="cs-CZ" sz="14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91903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Hospodářský cyklus – externí faktory</a:t>
            </a:r>
            <a:endParaRPr lang="cs-CZ" b="1" dirty="0"/>
          </a:p>
        </p:txBody>
      </p:sp>
      <p:sp>
        <p:nvSpPr>
          <p:cNvPr id="5" name="Zástupný symbol pro obsah 2"/>
          <p:cNvSpPr txBox="1">
            <a:spLocks/>
          </p:cNvSpPr>
          <p:nvPr/>
        </p:nvSpPr>
        <p:spPr>
          <a:xfrm>
            <a:off x="179512" y="915566"/>
            <a:ext cx="8280920" cy="381642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8650" indent="-285750">
              <a:spcBef>
                <a:spcPts val="600"/>
              </a:spcBef>
            </a:pPr>
            <a:r>
              <a:rPr lang="cs-CZ" sz="2000" dirty="0" smtClean="0">
                <a:solidFill>
                  <a:srgbClr val="002060"/>
                </a:solidFill>
                <a:latin typeface="Times New Roman" panose="02020603050405020304" pitchFamily="18" charset="0"/>
                <a:cs typeface="Times New Roman" panose="02020603050405020304" pitchFamily="18" charset="0"/>
              </a:rPr>
              <a:t>nedostatečné </a:t>
            </a:r>
            <a:r>
              <a:rPr lang="cs-CZ" sz="2000" dirty="0">
                <a:solidFill>
                  <a:srgbClr val="002060"/>
                </a:solidFill>
                <a:latin typeface="Times New Roman" panose="02020603050405020304" pitchFamily="18" charset="0"/>
                <a:cs typeface="Times New Roman" panose="02020603050405020304" pitchFamily="18" charset="0"/>
              </a:rPr>
              <a:t>informace ekonomických subjektů,</a:t>
            </a:r>
          </a:p>
          <a:p>
            <a:pPr marL="628650" indent="-285750">
              <a:spcBef>
                <a:spcPts val="600"/>
              </a:spcBef>
            </a:pPr>
            <a:r>
              <a:rPr lang="cs-CZ" sz="2000" dirty="0" smtClean="0">
                <a:solidFill>
                  <a:srgbClr val="002060"/>
                </a:solidFill>
                <a:latin typeface="Times New Roman" panose="02020603050405020304" pitchFamily="18" charset="0"/>
                <a:cs typeface="Times New Roman" panose="02020603050405020304" pitchFamily="18" charset="0"/>
              </a:rPr>
              <a:t>nerovnoměrné </a:t>
            </a:r>
            <a:r>
              <a:rPr lang="cs-CZ" sz="2000" dirty="0">
                <a:solidFill>
                  <a:srgbClr val="002060"/>
                </a:solidFill>
                <a:latin typeface="Times New Roman" panose="02020603050405020304" pitchFamily="18" charset="0"/>
                <a:cs typeface="Times New Roman" panose="02020603050405020304" pitchFamily="18" charset="0"/>
              </a:rPr>
              <a:t>tempo využívání nových vynálezů a objevů,</a:t>
            </a:r>
          </a:p>
          <a:p>
            <a:pPr marL="628650" indent="-285750">
              <a:spcBef>
                <a:spcPts val="600"/>
              </a:spcBef>
            </a:pPr>
            <a:r>
              <a:rPr lang="cs-CZ" sz="2000" dirty="0" smtClean="0">
                <a:solidFill>
                  <a:srgbClr val="002060"/>
                </a:solidFill>
                <a:latin typeface="Times New Roman" panose="02020603050405020304" pitchFamily="18" charset="0"/>
                <a:cs typeface="Times New Roman" panose="02020603050405020304" pitchFamily="18" charset="0"/>
              </a:rPr>
              <a:t>změny </a:t>
            </a:r>
            <a:r>
              <a:rPr lang="cs-CZ" sz="2000" dirty="0">
                <a:solidFill>
                  <a:srgbClr val="002060"/>
                </a:solidFill>
                <a:latin typeface="Times New Roman" panose="02020603050405020304" pitchFamily="18" charset="0"/>
                <a:cs typeface="Times New Roman" panose="02020603050405020304" pitchFamily="18" charset="0"/>
              </a:rPr>
              <a:t>cen základních surovin na světových trzích, </a:t>
            </a:r>
          </a:p>
          <a:p>
            <a:pPr marL="628650" indent="-285750">
              <a:spcBef>
                <a:spcPts val="600"/>
              </a:spcBef>
            </a:pPr>
            <a:r>
              <a:rPr lang="cs-CZ" sz="2000" dirty="0" smtClean="0">
                <a:solidFill>
                  <a:srgbClr val="002060"/>
                </a:solidFill>
                <a:latin typeface="Times New Roman" panose="02020603050405020304" pitchFamily="18" charset="0"/>
                <a:cs typeface="Times New Roman" panose="02020603050405020304" pitchFamily="18" charset="0"/>
              </a:rPr>
              <a:t>měnové </a:t>
            </a:r>
            <a:r>
              <a:rPr lang="cs-CZ" sz="2000" dirty="0">
                <a:solidFill>
                  <a:srgbClr val="002060"/>
                </a:solidFill>
                <a:latin typeface="Times New Roman" panose="02020603050405020304" pitchFamily="18" charset="0"/>
                <a:cs typeface="Times New Roman" panose="02020603050405020304" pitchFamily="18" charset="0"/>
              </a:rPr>
              <a:t>krize, problémy na mezinárodních kapitálových trzích</a:t>
            </a:r>
          </a:p>
          <a:p>
            <a:pPr marL="628650" indent="-285750">
              <a:spcBef>
                <a:spcPts val="600"/>
              </a:spcBef>
            </a:pPr>
            <a:r>
              <a:rPr lang="cs-CZ" sz="2000" dirty="0" smtClean="0">
                <a:solidFill>
                  <a:srgbClr val="002060"/>
                </a:solidFill>
                <a:latin typeface="Times New Roman" panose="02020603050405020304" pitchFamily="18" charset="0"/>
                <a:cs typeface="Times New Roman" panose="02020603050405020304" pitchFamily="18" charset="0"/>
              </a:rPr>
              <a:t>vládní </a:t>
            </a:r>
            <a:r>
              <a:rPr lang="cs-CZ" sz="2000" dirty="0">
                <a:solidFill>
                  <a:srgbClr val="002060"/>
                </a:solidFill>
                <a:latin typeface="Times New Roman" panose="02020603050405020304" pitchFamily="18" charset="0"/>
                <a:cs typeface="Times New Roman" panose="02020603050405020304" pitchFamily="18" charset="0"/>
              </a:rPr>
              <a:t>regulace ekonomiky nástroji fiskální a monetární politiky</a:t>
            </a:r>
          </a:p>
          <a:p>
            <a:pPr marL="628650" indent="-285750">
              <a:spcBef>
                <a:spcPts val="600"/>
              </a:spcBef>
            </a:pPr>
            <a:r>
              <a:rPr lang="cs-CZ" sz="2000" dirty="0" smtClean="0">
                <a:solidFill>
                  <a:srgbClr val="002060"/>
                </a:solidFill>
                <a:latin typeface="Times New Roman" panose="02020603050405020304" pitchFamily="18" charset="0"/>
                <a:cs typeface="Times New Roman" panose="02020603050405020304" pitchFamily="18" charset="0"/>
              </a:rPr>
              <a:t>změny </a:t>
            </a:r>
            <a:r>
              <a:rPr lang="cs-CZ" sz="2000" dirty="0">
                <a:solidFill>
                  <a:srgbClr val="002060"/>
                </a:solidFill>
                <a:latin typeface="Times New Roman" panose="02020603050405020304" pitchFamily="18" charset="0"/>
                <a:cs typeface="Times New Roman" panose="02020603050405020304" pitchFamily="18" charset="0"/>
              </a:rPr>
              <a:t>vládní politiky (volební období)</a:t>
            </a:r>
          </a:p>
          <a:p>
            <a:pPr marL="628650" indent="-285750">
              <a:spcBef>
                <a:spcPts val="600"/>
              </a:spcBef>
            </a:pPr>
            <a:r>
              <a:rPr lang="cs-CZ" sz="2000" dirty="0" smtClean="0">
                <a:solidFill>
                  <a:srgbClr val="002060"/>
                </a:solidFill>
                <a:latin typeface="Times New Roman" panose="02020603050405020304" pitchFamily="18" charset="0"/>
                <a:cs typeface="Times New Roman" panose="02020603050405020304" pitchFamily="18" charset="0"/>
              </a:rPr>
              <a:t>politické </a:t>
            </a:r>
            <a:r>
              <a:rPr lang="cs-CZ" sz="2000" dirty="0">
                <a:solidFill>
                  <a:srgbClr val="002060"/>
                </a:solidFill>
                <a:latin typeface="Times New Roman" panose="02020603050405020304" pitchFamily="18" charset="0"/>
                <a:cs typeface="Times New Roman" panose="02020603050405020304" pitchFamily="18" charset="0"/>
              </a:rPr>
              <a:t>příčiny (války, revoluce</a:t>
            </a:r>
          </a:p>
          <a:p>
            <a:pPr marL="628650" indent="-285750">
              <a:spcBef>
                <a:spcPts val="600"/>
              </a:spcBef>
            </a:pP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2106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704856" cy="507703"/>
          </a:xfrm>
        </p:spPr>
        <p:txBody>
          <a:bodyPr/>
          <a:lstStyle/>
          <a:p>
            <a:r>
              <a:rPr lang="cs-CZ" sz="2600" b="1" dirty="0" smtClean="0"/>
              <a:t>Ekonomický koloběh – mikroekonomický přístup</a:t>
            </a:r>
            <a:endParaRPr lang="cs-CZ" sz="2600" b="1" dirty="0"/>
          </a:p>
        </p:txBody>
      </p:sp>
      <p:graphicFrame>
        <p:nvGraphicFramePr>
          <p:cNvPr id="7" name="Objekt 6"/>
          <p:cNvGraphicFramePr>
            <a:graphicFrameLocks noChangeAspect="1"/>
          </p:cNvGraphicFramePr>
          <p:nvPr>
            <p:extLst>
              <p:ext uri="{D42A27DB-BD31-4B8C-83A1-F6EECF244321}">
                <p14:modId xmlns:p14="http://schemas.microsoft.com/office/powerpoint/2010/main" val="1192564707"/>
              </p:ext>
            </p:extLst>
          </p:nvPr>
        </p:nvGraphicFramePr>
        <p:xfrm>
          <a:off x="971600" y="555526"/>
          <a:ext cx="6718600" cy="3981004"/>
        </p:xfrm>
        <a:graphic>
          <a:graphicData uri="http://schemas.openxmlformats.org/presentationml/2006/ole">
            <mc:AlternateContent xmlns:mc="http://schemas.openxmlformats.org/markup-compatibility/2006">
              <mc:Choice xmlns:v="urn:schemas-microsoft-com:vml" Requires="v">
                <p:oleObj spid="_x0000_s1035" name="obrázek" r:id="rId4" imgW="4914900" imgH="2857500" progId="Word.Picture.8">
                  <p:embed/>
                </p:oleObj>
              </mc:Choice>
              <mc:Fallback>
                <p:oleObj name="obrázek" r:id="rId4" imgW="4914900" imgH="2857500" progId="Word.Picture.8">
                  <p:embed/>
                  <p:pic>
                    <p:nvPicPr>
                      <p:cNvPr id="4" name="Objek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600" y="555526"/>
                        <a:ext cx="6718600" cy="3981004"/>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99754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Hospodářský cyklus – interní faktory</a:t>
            </a:r>
            <a:endParaRPr lang="cs-CZ" b="1" dirty="0"/>
          </a:p>
        </p:txBody>
      </p:sp>
      <p:sp>
        <p:nvSpPr>
          <p:cNvPr id="5" name="Zástupný symbol pro obsah 2"/>
          <p:cNvSpPr txBox="1">
            <a:spLocks/>
          </p:cNvSpPr>
          <p:nvPr/>
        </p:nvSpPr>
        <p:spPr>
          <a:xfrm>
            <a:off x="179512" y="915566"/>
            <a:ext cx="8280920" cy="381642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8650" indent="-285750">
              <a:spcBef>
                <a:spcPts val="600"/>
              </a:spcBef>
            </a:pPr>
            <a:r>
              <a:rPr lang="cs-CZ" sz="2000" dirty="0" smtClean="0">
                <a:solidFill>
                  <a:srgbClr val="002060"/>
                </a:solidFill>
                <a:latin typeface="Times New Roman" panose="02020603050405020304" pitchFamily="18" charset="0"/>
                <a:cs typeface="Times New Roman" panose="02020603050405020304" pitchFamily="18" charset="0"/>
              </a:rPr>
              <a:t>příčiny </a:t>
            </a:r>
            <a:r>
              <a:rPr lang="cs-CZ" sz="2000" dirty="0">
                <a:solidFill>
                  <a:srgbClr val="002060"/>
                </a:solidFill>
                <a:latin typeface="Times New Roman" panose="02020603050405020304" pitchFamily="18" charset="0"/>
                <a:cs typeface="Times New Roman" panose="02020603050405020304" pitchFamily="18" charset="0"/>
              </a:rPr>
              <a:t>kolísání agregátní nabídky a poptávky;</a:t>
            </a:r>
          </a:p>
          <a:p>
            <a:pPr marL="628650" indent="-285750">
              <a:spcBef>
                <a:spcPts val="600"/>
              </a:spcBef>
            </a:pPr>
            <a:r>
              <a:rPr lang="cs-CZ" sz="2000" dirty="0" smtClean="0">
                <a:solidFill>
                  <a:srgbClr val="002060"/>
                </a:solidFill>
                <a:latin typeface="Times New Roman" panose="02020603050405020304" pitchFamily="18" charset="0"/>
                <a:cs typeface="Times New Roman" panose="02020603050405020304" pitchFamily="18" charset="0"/>
              </a:rPr>
              <a:t>snaha </a:t>
            </a:r>
            <a:r>
              <a:rPr lang="cs-CZ" sz="2000" dirty="0">
                <a:solidFill>
                  <a:srgbClr val="002060"/>
                </a:solidFill>
                <a:latin typeface="Times New Roman" panose="02020603050405020304" pitchFamily="18" charset="0"/>
                <a:cs typeface="Times New Roman" panose="02020603050405020304" pitchFamily="18" charset="0"/>
              </a:rPr>
              <a:t>firem maximalizovat zisk úsporami mzdových nákladů, což vede k tomu, že úspory mezd vyvolávají zaostávání poptávky za nabídkou;</a:t>
            </a:r>
          </a:p>
          <a:p>
            <a:pPr marL="628650" indent="-285750">
              <a:spcBef>
                <a:spcPts val="600"/>
              </a:spcBef>
            </a:pPr>
            <a:r>
              <a:rPr lang="cs-CZ" sz="2000" dirty="0" smtClean="0">
                <a:solidFill>
                  <a:srgbClr val="002060"/>
                </a:solidFill>
                <a:latin typeface="Times New Roman" panose="02020603050405020304" pitchFamily="18" charset="0"/>
                <a:cs typeface="Times New Roman" panose="02020603050405020304" pitchFamily="18" charset="0"/>
              </a:rPr>
              <a:t>nestabilita </a:t>
            </a:r>
            <a:r>
              <a:rPr lang="cs-CZ" sz="2000" dirty="0">
                <a:solidFill>
                  <a:srgbClr val="002060"/>
                </a:solidFill>
                <a:latin typeface="Times New Roman" panose="02020603050405020304" pitchFamily="18" charset="0"/>
                <a:cs typeface="Times New Roman" panose="02020603050405020304" pitchFamily="18" charset="0"/>
              </a:rPr>
              <a:t>investičních výdajů;</a:t>
            </a:r>
          </a:p>
          <a:p>
            <a:pPr marL="628650" indent="-285750">
              <a:spcBef>
                <a:spcPts val="600"/>
              </a:spcBef>
            </a:pPr>
            <a:r>
              <a:rPr lang="cs-CZ" sz="2000" dirty="0" smtClean="0">
                <a:solidFill>
                  <a:srgbClr val="002060"/>
                </a:solidFill>
                <a:latin typeface="Times New Roman" panose="02020603050405020304" pitchFamily="18" charset="0"/>
                <a:cs typeface="Times New Roman" panose="02020603050405020304" pitchFamily="18" charset="0"/>
              </a:rPr>
              <a:t>bohatí </a:t>
            </a:r>
            <a:r>
              <a:rPr lang="cs-CZ" sz="2000" dirty="0">
                <a:solidFill>
                  <a:srgbClr val="002060"/>
                </a:solidFill>
                <a:latin typeface="Times New Roman" panose="02020603050405020304" pitchFamily="18" charset="0"/>
                <a:cs typeface="Times New Roman" panose="02020603050405020304" pitchFamily="18" charset="0"/>
              </a:rPr>
              <a:t>nebo šetrní lidé získávají příliš velké příjmy v relaci k možným investicím ve společnosti apod.</a:t>
            </a:r>
          </a:p>
          <a:p>
            <a:pPr marL="628650" indent="-285750">
              <a:spcBef>
                <a:spcPts val="600"/>
              </a:spcBef>
            </a:pP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71218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pl-PL" b="1" dirty="0" smtClean="0"/>
              <a:t>Hospodářský cyklus – typy dle délky</a:t>
            </a:r>
            <a:endParaRPr lang="cs-CZ" b="1" dirty="0"/>
          </a:p>
        </p:txBody>
      </p:sp>
      <p:sp>
        <p:nvSpPr>
          <p:cNvPr id="5" name="Zástupný symbol pro obsah 2"/>
          <p:cNvSpPr txBox="1">
            <a:spLocks/>
          </p:cNvSpPr>
          <p:nvPr/>
        </p:nvSpPr>
        <p:spPr>
          <a:xfrm>
            <a:off x="179512" y="915566"/>
            <a:ext cx="8280920" cy="3816424"/>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8650" indent="-285750">
              <a:spcBef>
                <a:spcPts val="600"/>
              </a:spcBef>
            </a:pPr>
            <a:r>
              <a:rPr lang="cs-CZ" sz="2000" b="1" i="1" dirty="0" err="1" smtClean="0">
                <a:solidFill>
                  <a:srgbClr val="002060"/>
                </a:solidFill>
                <a:latin typeface="Times New Roman" panose="02020603050405020304" pitchFamily="18" charset="0"/>
                <a:cs typeface="Times New Roman" panose="02020603050405020304" pitchFamily="18" charset="0"/>
              </a:rPr>
              <a:t>Kitchinovy</a:t>
            </a:r>
            <a:r>
              <a:rPr lang="cs-CZ" sz="2000" b="1" i="1" dirty="0" smtClean="0">
                <a:solidFill>
                  <a:srgbClr val="002060"/>
                </a:solidFill>
                <a:latin typeface="Times New Roman" panose="02020603050405020304" pitchFamily="18" charset="0"/>
                <a:cs typeface="Times New Roman" panose="02020603050405020304" pitchFamily="18" charset="0"/>
              </a:rPr>
              <a:t> </a:t>
            </a:r>
            <a:r>
              <a:rPr lang="cs-CZ" sz="2000" b="1" i="1" dirty="0">
                <a:solidFill>
                  <a:srgbClr val="002060"/>
                </a:solidFill>
                <a:latin typeface="Times New Roman" panose="02020603050405020304" pitchFamily="18" charset="0"/>
                <a:cs typeface="Times New Roman" panose="02020603050405020304" pitchFamily="18" charset="0"/>
              </a:rPr>
              <a:t>cykly</a:t>
            </a:r>
            <a:r>
              <a:rPr lang="cs-CZ" sz="2000" dirty="0">
                <a:solidFill>
                  <a:srgbClr val="002060"/>
                </a:solidFill>
                <a:latin typeface="Times New Roman" panose="02020603050405020304" pitchFamily="18" charset="0"/>
                <a:cs typeface="Times New Roman" panose="02020603050405020304" pitchFamily="18" charset="0"/>
              </a:rPr>
              <a:t> – krátkodobé, trvají 36-40 měsíců, jsou způsobeny výkyvy v zá-sobách a rozpracované výrobě, označují se i jako sezónní cykly.</a:t>
            </a:r>
          </a:p>
          <a:p>
            <a:pPr marL="628650" indent="-285750">
              <a:spcBef>
                <a:spcPts val="600"/>
              </a:spcBef>
            </a:pPr>
            <a:r>
              <a:rPr lang="cs-CZ" sz="2000" b="1" i="1" dirty="0" err="1" smtClean="0">
                <a:solidFill>
                  <a:srgbClr val="002060"/>
                </a:solidFill>
                <a:latin typeface="Times New Roman" panose="02020603050405020304" pitchFamily="18" charset="0"/>
                <a:cs typeface="Times New Roman" panose="02020603050405020304" pitchFamily="18" charset="0"/>
              </a:rPr>
              <a:t>Juglarovy</a:t>
            </a:r>
            <a:r>
              <a:rPr lang="cs-CZ" sz="2000" b="1" i="1" dirty="0" smtClean="0">
                <a:solidFill>
                  <a:srgbClr val="002060"/>
                </a:solidFill>
                <a:latin typeface="Times New Roman" panose="02020603050405020304" pitchFamily="18" charset="0"/>
                <a:cs typeface="Times New Roman" panose="02020603050405020304" pitchFamily="18" charset="0"/>
              </a:rPr>
              <a:t> </a:t>
            </a:r>
            <a:r>
              <a:rPr lang="cs-CZ" sz="2000" b="1" i="1" dirty="0">
                <a:solidFill>
                  <a:srgbClr val="002060"/>
                </a:solidFill>
                <a:latin typeface="Times New Roman" panose="02020603050405020304" pitchFamily="18" charset="0"/>
                <a:cs typeface="Times New Roman" panose="02020603050405020304" pitchFamily="18" charset="0"/>
              </a:rPr>
              <a:t>cykly </a:t>
            </a:r>
            <a:r>
              <a:rPr lang="cs-CZ" sz="2000" dirty="0">
                <a:solidFill>
                  <a:srgbClr val="002060"/>
                </a:solidFill>
                <a:latin typeface="Times New Roman" panose="02020603050405020304" pitchFamily="18" charset="0"/>
                <a:cs typeface="Times New Roman" panose="02020603050405020304" pitchFamily="18" charset="0"/>
              </a:rPr>
              <a:t>– střednědobé, trvají 7-10 let, jsou způsobeny investicemi do strojů a zařízení, jsou označovány i jako podnikatelské cykly.</a:t>
            </a:r>
          </a:p>
          <a:p>
            <a:pPr marL="628650" indent="-285750">
              <a:spcBef>
                <a:spcPts val="600"/>
              </a:spcBef>
            </a:pPr>
            <a:r>
              <a:rPr lang="cs-CZ" sz="2000" b="1" i="1" dirty="0" smtClean="0">
                <a:solidFill>
                  <a:srgbClr val="002060"/>
                </a:solidFill>
                <a:latin typeface="Times New Roman" panose="02020603050405020304" pitchFamily="18" charset="0"/>
                <a:cs typeface="Times New Roman" panose="02020603050405020304" pitchFamily="18" charset="0"/>
              </a:rPr>
              <a:t>Kondratěvovy </a:t>
            </a:r>
            <a:r>
              <a:rPr lang="cs-CZ" sz="2000" b="1" i="1" dirty="0">
                <a:solidFill>
                  <a:srgbClr val="002060"/>
                </a:solidFill>
                <a:latin typeface="Times New Roman" panose="02020603050405020304" pitchFamily="18" charset="0"/>
                <a:cs typeface="Times New Roman" panose="02020603050405020304" pitchFamily="18" charset="0"/>
              </a:rPr>
              <a:t>cykly </a:t>
            </a:r>
            <a:r>
              <a:rPr lang="cs-CZ" sz="2000" dirty="0">
                <a:solidFill>
                  <a:srgbClr val="002060"/>
                </a:solidFill>
                <a:latin typeface="Times New Roman" panose="02020603050405020304" pitchFamily="18" charset="0"/>
                <a:cs typeface="Times New Roman" panose="02020603050405020304" pitchFamily="18" charset="0"/>
              </a:rPr>
              <a:t>– dlouhodobé, trvají 30-60 let, jsou způsobeny změnami ve </a:t>
            </a:r>
            <a:r>
              <a:rPr lang="cs-CZ" sz="2000" dirty="0" err="1">
                <a:solidFill>
                  <a:srgbClr val="002060"/>
                </a:solidFill>
                <a:latin typeface="Times New Roman" panose="02020603050405020304" pitchFamily="18" charset="0"/>
                <a:cs typeface="Times New Roman" panose="02020603050405020304" pitchFamily="18" charset="0"/>
              </a:rPr>
              <a:t>vý-robních</a:t>
            </a:r>
            <a:r>
              <a:rPr lang="cs-CZ" sz="2000" dirty="0">
                <a:solidFill>
                  <a:srgbClr val="002060"/>
                </a:solidFill>
                <a:latin typeface="Times New Roman" panose="02020603050405020304" pitchFamily="18" charset="0"/>
                <a:cs typeface="Times New Roman" panose="02020603050405020304" pitchFamily="18" charset="0"/>
              </a:rPr>
              <a:t> technologiích, monetárními a politickými jevy, klimatickými změnami, </a:t>
            </a:r>
            <a:r>
              <a:rPr lang="cs-CZ" sz="2000" dirty="0" err="1">
                <a:solidFill>
                  <a:srgbClr val="002060"/>
                </a:solidFill>
                <a:latin typeface="Times New Roman" panose="02020603050405020304" pitchFamily="18" charset="0"/>
                <a:cs typeface="Times New Roman" panose="02020603050405020304" pitchFamily="18" charset="0"/>
              </a:rPr>
              <a:t>ino-vacemi</a:t>
            </a:r>
            <a:r>
              <a:rPr lang="cs-CZ" sz="2000" dirty="0">
                <a:solidFill>
                  <a:srgbClr val="002060"/>
                </a:solidFill>
                <a:latin typeface="Times New Roman" panose="02020603050405020304" pitchFamily="18" charset="0"/>
                <a:cs typeface="Times New Roman" panose="02020603050405020304" pitchFamily="18" charset="0"/>
              </a:rPr>
              <a:t> vyšších řádů apod.</a:t>
            </a:r>
          </a:p>
          <a:p>
            <a:pPr marL="628650" indent="-285750">
              <a:spcBef>
                <a:spcPts val="600"/>
              </a:spcBef>
            </a:pPr>
            <a:endParaRPr lang="cs-CZ" sz="18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82099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TextovéPole 2"/>
          <p:cNvSpPr txBox="1"/>
          <p:nvPr/>
        </p:nvSpPr>
        <p:spPr>
          <a:xfrm>
            <a:off x="1187624" y="2139702"/>
            <a:ext cx="6120680" cy="830997"/>
          </a:xfrm>
          <a:prstGeom prst="rect">
            <a:avLst/>
          </a:prstGeom>
          <a:noFill/>
        </p:spPr>
        <p:txBody>
          <a:bodyPr wrap="square" rtlCol="0">
            <a:spAutoFit/>
          </a:bodyPr>
          <a:lstStyle/>
          <a:p>
            <a:pPr algn="ctr"/>
            <a:r>
              <a:rPr lang="cs-CZ" sz="4800" b="1" i="1" dirty="0" smtClean="0"/>
              <a:t>Děkuji za pozornost</a:t>
            </a:r>
            <a:endParaRPr lang="cs-CZ" sz="4800" b="1" i="1" dirty="0"/>
          </a:p>
        </p:txBody>
      </p:sp>
    </p:spTree>
    <p:extLst>
      <p:ext uri="{BB962C8B-B14F-4D97-AF65-F5344CB8AC3E}">
        <p14:creationId xmlns:p14="http://schemas.microsoft.com/office/powerpoint/2010/main" val="4053345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704856" cy="507703"/>
          </a:xfrm>
        </p:spPr>
        <p:txBody>
          <a:bodyPr/>
          <a:lstStyle/>
          <a:p>
            <a:r>
              <a:rPr lang="cs-CZ" sz="2600" b="1" dirty="0" smtClean="0"/>
              <a:t>Ekonomický koloběh – makroekonomický přístup</a:t>
            </a:r>
            <a:endParaRPr lang="cs-CZ" sz="2600" b="1" dirty="0"/>
          </a:p>
        </p:txBody>
      </p:sp>
      <p:graphicFrame>
        <p:nvGraphicFramePr>
          <p:cNvPr id="4" name="Objekt 3"/>
          <p:cNvGraphicFramePr>
            <a:graphicFrameLocks noChangeAspect="1"/>
          </p:cNvGraphicFramePr>
          <p:nvPr>
            <p:extLst>
              <p:ext uri="{D42A27DB-BD31-4B8C-83A1-F6EECF244321}">
                <p14:modId xmlns:p14="http://schemas.microsoft.com/office/powerpoint/2010/main" val="659279640"/>
              </p:ext>
            </p:extLst>
          </p:nvPr>
        </p:nvGraphicFramePr>
        <p:xfrm>
          <a:off x="1389837" y="703189"/>
          <a:ext cx="5284205" cy="3953534"/>
        </p:xfrm>
        <a:graphic>
          <a:graphicData uri="http://schemas.openxmlformats.org/presentationml/2006/ole">
            <mc:AlternateContent xmlns:mc="http://schemas.openxmlformats.org/markup-compatibility/2006">
              <mc:Choice xmlns:v="urn:schemas-microsoft-com:vml" Requires="v">
                <p:oleObj spid="_x0000_s2059" name="obrázek" r:id="rId4" imgW="5581650" imgH="4343400" progId="Word.Picture.8">
                  <p:embed/>
                </p:oleObj>
              </mc:Choice>
              <mc:Fallback>
                <p:oleObj name="obrázek" r:id="rId4" imgW="5581650" imgH="4343400" progId="Word.Picture.8">
                  <p:embed/>
                  <p:pic>
                    <p:nvPicPr>
                      <p:cNvPr id="3"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89837" y="703189"/>
                        <a:ext cx="5284205" cy="3953534"/>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50775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600"/>
              </a:spcBef>
            </a:pPr>
            <a:r>
              <a:rPr lang="cs-CZ" sz="2200" dirty="0" smtClean="0">
                <a:solidFill>
                  <a:srgbClr val="002060"/>
                </a:solidFill>
                <a:latin typeface="Times New Roman" panose="02020603050405020304" pitchFamily="18" charset="0"/>
                <a:cs typeface="Times New Roman" panose="02020603050405020304" pitchFamily="18" charset="0"/>
              </a:rPr>
              <a:t>Vývoj </a:t>
            </a:r>
            <a:r>
              <a:rPr lang="cs-CZ" sz="2200" dirty="0">
                <a:solidFill>
                  <a:srgbClr val="002060"/>
                </a:solidFill>
                <a:latin typeface="Times New Roman" panose="02020603050405020304" pitchFamily="18" charset="0"/>
                <a:cs typeface="Times New Roman" panose="02020603050405020304" pitchFamily="18" charset="0"/>
              </a:rPr>
              <a:t>ekonomiky a jeho sledování zajímá domácnosti, firmy, stát a koneckonců i zahraničí</a:t>
            </a:r>
          </a:p>
          <a:p>
            <a:pPr indent="373063">
              <a:spcBef>
                <a:spcPts val="600"/>
              </a:spcBef>
            </a:pPr>
            <a:r>
              <a:rPr lang="cs-CZ" sz="2200" dirty="0">
                <a:solidFill>
                  <a:srgbClr val="002060"/>
                </a:solidFill>
                <a:latin typeface="Times New Roman" panose="02020603050405020304" pitchFamily="18" charset="0"/>
                <a:cs typeface="Times New Roman" panose="02020603050405020304" pitchFamily="18" charset="0"/>
              </a:rPr>
              <a:t>PROČ?</a:t>
            </a:r>
          </a:p>
          <a:p>
            <a:pPr indent="373063">
              <a:spcBef>
                <a:spcPts val="600"/>
              </a:spcBef>
            </a:pPr>
            <a:r>
              <a:rPr lang="cs-CZ" sz="2200" u="sng" dirty="0">
                <a:solidFill>
                  <a:srgbClr val="002060"/>
                </a:solidFill>
                <a:latin typeface="Times New Roman" panose="02020603050405020304" pitchFamily="18" charset="0"/>
                <a:cs typeface="Times New Roman" panose="02020603050405020304" pitchFamily="18" charset="0"/>
              </a:rPr>
              <a:t>Domácnosti</a:t>
            </a:r>
            <a:r>
              <a:rPr lang="cs-CZ" sz="2200" dirty="0">
                <a:solidFill>
                  <a:srgbClr val="002060"/>
                </a:solidFill>
                <a:latin typeface="Times New Roman" panose="02020603050405020304" pitchFamily="18" charset="0"/>
                <a:cs typeface="Times New Roman" panose="02020603050405020304" pitchFamily="18" charset="0"/>
              </a:rPr>
              <a:t> – mzdy, důchody, investice do infrastruktury, jistota zaměstnání</a:t>
            </a:r>
          </a:p>
          <a:p>
            <a:pPr indent="373063">
              <a:spcBef>
                <a:spcPts val="600"/>
              </a:spcBef>
            </a:pPr>
            <a:r>
              <a:rPr lang="cs-CZ" sz="2200" u="sng" dirty="0">
                <a:solidFill>
                  <a:srgbClr val="002060"/>
                </a:solidFill>
                <a:latin typeface="Times New Roman" panose="02020603050405020304" pitchFamily="18" charset="0"/>
                <a:cs typeface="Times New Roman" panose="02020603050405020304" pitchFamily="18" charset="0"/>
              </a:rPr>
              <a:t>Firmy</a:t>
            </a:r>
            <a:r>
              <a:rPr lang="cs-CZ" sz="2200" dirty="0">
                <a:solidFill>
                  <a:srgbClr val="002060"/>
                </a:solidFill>
                <a:latin typeface="Times New Roman" panose="02020603050405020304" pitchFamily="18" charset="0"/>
                <a:cs typeface="Times New Roman" panose="02020603050405020304" pitchFamily="18" charset="0"/>
              </a:rPr>
              <a:t>  - kolik investovat, mzdy, kolik vyrábět</a:t>
            </a:r>
          </a:p>
          <a:p>
            <a:pPr indent="373063">
              <a:spcBef>
                <a:spcPts val="600"/>
              </a:spcBef>
            </a:pPr>
            <a:r>
              <a:rPr lang="cs-CZ" sz="2200" u="sng" dirty="0">
                <a:solidFill>
                  <a:srgbClr val="002060"/>
                </a:solidFill>
                <a:latin typeface="Times New Roman" panose="02020603050405020304" pitchFamily="18" charset="0"/>
                <a:cs typeface="Times New Roman" panose="02020603050405020304" pitchFamily="18" charset="0"/>
              </a:rPr>
              <a:t>Stát</a:t>
            </a:r>
            <a:r>
              <a:rPr lang="cs-CZ" sz="2200" dirty="0">
                <a:solidFill>
                  <a:srgbClr val="002060"/>
                </a:solidFill>
                <a:latin typeface="Times New Roman" panose="02020603050405020304" pitchFamily="18" charset="0"/>
                <a:cs typeface="Times New Roman" panose="02020603050405020304" pitchFamily="18" charset="0"/>
              </a:rPr>
              <a:t> – kurz měny (CB), daně, rozpočet</a:t>
            </a:r>
          </a:p>
          <a:p>
            <a:pPr indent="373063">
              <a:spcBef>
                <a:spcPts val="600"/>
              </a:spcBef>
            </a:pPr>
            <a:r>
              <a:rPr lang="cs-CZ" sz="2200" u="sng" dirty="0">
                <a:solidFill>
                  <a:srgbClr val="002060"/>
                </a:solidFill>
                <a:latin typeface="Times New Roman" panose="02020603050405020304" pitchFamily="18" charset="0"/>
                <a:cs typeface="Times New Roman" panose="02020603050405020304" pitchFamily="18" charset="0"/>
              </a:rPr>
              <a:t>Politici</a:t>
            </a:r>
            <a:r>
              <a:rPr lang="cs-CZ" sz="2200" dirty="0">
                <a:solidFill>
                  <a:srgbClr val="002060"/>
                </a:solidFill>
                <a:latin typeface="Times New Roman" panose="02020603050405020304" pitchFamily="18" charset="0"/>
                <a:cs typeface="Times New Roman" panose="02020603050405020304" pitchFamily="18" charset="0"/>
              </a:rPr>
              <a:t> – chtějí znovuzvolení</a:t>
            </a:r>
          </a:p>
          <a:p>
            <a:pPr indent="373063">
              <a:spcBef>
                <a:spcPts val="600"/>
              </a:spcBef>
            </a:pPr>
            <a:r>
              <a:rPr lang="cs-CZ" sz="2200" u="sng" dirty="0">
                <a:solidFill>
                  <a:srgbClr val="002060"/>
                </a:solidFill>
                <a:latin typeface="Times New Roman" panose="02020603050405020304" pitchFamily="18" charset="0"/>
                <a:cs typeface="Times New Roman" panose="02020603050405020304" pitchFamily="18" charset="0"/>
              </a:rPr>
              <a:t>Zahraničí</a:t>
            </a:r>
            <a:r>
              <a:rPr lang="cs-CZ" sz="2200" dirty="0">
                <a:solidFill>
                  <a:srgbClr val="002060"/>
                </a:solidFill>
                <a:latin typeface="Times New Roman" panose="02020603050405020304" pitchFamily="18" charset="0"/>
                <a:cs typeface="Times New Roman" panose="02020603050405020304" pitchFamily="18" charset="0"/>
              </a:rPr>
              <a:t> – </a:t>
            </a:r>
            <a:r>
              <a:rPr lang="cs-CZ" sz="2200" dirty="0" smtClean="0">
                <a:solidFill>
                  <a:srgbClr val="002060"/>
                </a:solidFill>
                <a:latin typeface="Times New Roman" panose="02020603050405020304" pitchFamily="18" charset="0"/>
                <a:cs typeface="Times New Roman" panose="02020603050405020304" pitchFamily="18" charset="0"/>
              </a:rPr>
              <a:t>EU, investice</a:t>
            </a:r>
            <a:r>
              <a:rPr lang="cs-CZ" sz="2200" dirty="0">
                <a:solidFill>
                  <a:srgbClr val="002060"/>
                </a:solidFill>
                <a:latin typeface="Times New Roman" panose="02020603050405020304" pitchFamily="18" charset="0"/>
                <a:cs typeface="Times New Roman" panose="02020603050405020304" pitchFamily="18" charset="0"/>
              </a:rPr>
              <a:t>, zahraniční obchod, půjčky</a:t>
            </a: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Makroekonomické souvislosti</a:t>
            </a:r>
            <a:endParaRPr lang="cs-CZ" sz="2800" b="1" dirty="0"/>
          </a:p>
        </p:txBody>
      </p:sp>
    </p:spTree>
    <p:extLst>
      <p:ext uri="{BB962C8B-B14F-4D97-AF65-F5344CB8AC3E}">
        <p14:creationId xmlns:p14="http://schemas.microsoft.com/office/powerpoint/2010/main" val="378158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87574"/>
            <a:ext cx="8280920" cy="3672408"/>
          </a:xfrm>
          <a:prstGeom prst="rect">
            <a:avLst/>
          </a:prstGeom>
        </p:spPr>
        <p:txBody>
          <a:bodyPr>
            <a:noAutofit/>
          </a:bodyPr>
          <a:lstStyle/>
          <a:p>
            <a:pPr indent="373063">
              <a:spcBef>
                <a:spcPts val="1800"/>
              </a:spcBef>
            </a:pPr>
            <a:r>
              <a:rPr lang="cs-CZ" sz="2200" dirty="0" smtClean="0">
                <a:solidFill>
                  <a:srgbClr val="002060"/>
                </a:solidFill>
                <a:latin typeface="Times New Roman" panose="02020603050405020304" pitchFamily="18" charset="0"/>
                <a:cs typeface="Times New Roman" panose="02020603050405020304" pitchFamily="18" charset="0"/>
              </a:rPr>
              <a:t>Výkon </a:t>
            </a:r>
            <a:r>
              <a:rPr lang="cs-CZ" sz="2200" dirty="0">
                <a:solidFill>
                  <a:srgbClr val="002060"/>
                </a:solidFill>
                <a:latin typeface="Times New Roman" panose="02020603050405020304" pitchFamily="18" charset="0"/>
                <a:cs typeface="Times New Roman" panose="02020603050405020304" pitchFamily="18" charset="0"/>
              </a:rPr>
              <a:t>dané ekonomiky – produkt (HDP a HNP)</a:t>
            </a:r>
          </a:p>
          <a:p>
            <a:pPr indent="373063">
              <a:spcBef>
                <a:spcPts val="1800"/>
              </a:spcBef>
            </a:pPr>
            <a:r>
              <a:rPr lang="cs-CZ" sz="2200" dirty="0">
                <a:solidFill>
                  <a:srgbClr val="002060"/>
                </a:solidFill>
                <a:latin typeface="Times New Roman" panose="02020603050405020304" pitchFamily="18" charset="0"/>
                <a:cs typeface="Times New Roman" panose="02020603050405020304" pitchFamily="18" charset="0"/>
              </a:rPr>
              <a:t>Pracovní síla (zaměstnanost a nezaměstnanost)</a:t>
            </a:r>
          </a:p>
          <a:p>
            <a:pPr indent="373063">
              <a:spcBef>
                <a:spcPts val="1800"/>
              </a:spcBef>
            </a:pPr>
            <a:r>
              <a:rPr lang="cs-CZ" sz="2200" dirty="0">
                <a:solidFill>
                  <a:srgbClr val="002060"/>
                </a:solidFill>
                <a:latin typeface="Times New Roman" panose="02020603050405020304" pitchFamily="18" charset="0"/>
                <a:cs typeface="Times New Roman" panose="02020603050405020304" pitchFamily="18" charset="0"/>
              </a:rPr>
              <a:t>Cenová hladina</a:t>
            </a:r>
          </a:p>
          <a:p>
            <a:pPr indent="373063">
              <a:spcBef>
                <a:spcPts val="1800"/>
              </a:spcBef>
            </a:pPr>
            <a:r>
              <a:rPr lang="cs-CZ" sz="2200" dirty="0">
                <a:solidFill>
                  <a:srgbClr val="002060"/>
                </a:solidFill>
                <a:latin typeface="Times New Roman" panose="02020603050405020304" pitchFamily="18" charset="0"/>
                <a:cs typeface="Times New Roman" panose="02020603050405020304" pitchFamily="18" charset="0"/>
              </a:rPr>
              <a:t>Pozice vůči zahraničí</a:t>
            </a:r>
          </a:p>
          <a:p>
            <a:pPr indent="373063">
              <a:spcBef>
                <a:spcPts val="600"/>
              </a:spcBef>
            </a:pPr>
            <a:endParaRPr lang="cs-CZ" sz="2200" dirty="0">
              <a:solidFill>
                <a:srgbClr val="002060"/>
              </a:solidFill>
              <a:latin typeface="Times New Roman" panose="02020603050405020304" pitchFamily="18" charset="0"/>
              <a:cs typeface="Times New Roman" panose="02020603050405020304" pitchFamily="18" charset="0"/>
            </a:endParaRPr>
          </a:p>
          <a:p>
            <a:pPr indent="373063">
              <a:spcBef>
                <a:spcPts val="1200"/>
              </a:spcBef>
            </a:pPr>
            <a:endParaRPr lang="cs-CZ" sz="24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Makroekonomiké agregáty</a:t>
            </a:r>
            <a:endParaRPr lang="cs-CZ" sz="2800" b="1" dirty="0"/>
          </a:p>
        </p:txBody>
      </p:sp>
    </p:spTree>
    <p:extLst>
      <p:ext uri="{BB962C8B-B14F-4D97-AF65-F5344CB8AC3E}">
        <p14:creationId xmlns:p14="http://schemas.microsoft.com/office/powerpoint/2010/main" val="2697593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1059582"/>
            <a:ext cx="8280920" cy="3672408"/>
          </a:xfrm>
          <a:prstGeom prst="rect">
            <a:avLst/>
          </a:prstGeom>
        </p:spPr>
        <p:txBody>
          <a:bodyPr>
            <a:noAutofit/>
          </a:bodyPr>
          <a:lstStyle/>
          <a:p>
            <a:pPr indent="373063">
              <a:spcBef>
                <a:spcPts val="1800"/>
              </a:spcBef>
            </a:pPr>
            <a:r>
              <a:rPr lang="cs-CZ" sz="1600" dirty="0" smtClean="0">
                <a:solidFill>
                  <a:srgbClr val="002060"/>
                </a:solidFill>
                <a:latin typeface="Times New Roman" panose="02020603050405020304" pitchFamily="18" charset="0"/>
                <a:cs typeface="Times New Roman" panose="02020603050405020304" pitchFamily="18" charset="0"/>
              </a:rPr>
              <a:t>Výkon ekonomiky je vyjadřován nejčastěji pomocí hrubého domácího produktu (HDP)</a:t>
            </a: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800"/>
              </a:spcBef>
            </a:pPr>
            <a:r>
              <a:rPr lang="cs-CZ" sz="1600" dirty="0" smtClean="0">
                <a:solidFill>
                  <a:srgbClr val="002060"/>
                </a:solidFill>
                <a:latin typeface="Times New Roman" panose="02020603050405020304" pitchFamily="18" charset="0"/>
                <a:cs typeface="Times New Roman" panose="02020603050405020304" pitchFamily="18" charset="0"/>
              </a:rPr>
              <a:t>Na </a:t>
            </a:r>
            <a:r>
              <a:rPr lang="cs-CZ" sz="1600" dirty="0">
                <a:solidFill>
                  <a:srgbClr val="002060"/>
                </a:solidFill>
                <a:latin typeface="Times New Roman" panose="02020603050405020304" pitchFamily="18" charset="0"/>
                <a:cs typeface="Times New Roman" panose="02020603050405020304" pitchFamily="18" charset="0"/>
              </a:rPr>
              <a:t>základě tohoto ukazatele jsme schopni určit aktuální výkonnost dané ekonomiky, výkonnost v čase a jsme také schopni porovnávat jednotlivé země v rámci světové </a:t>
            </a:r>
            <a:r>
              <a:rPr lang="cs-CZ" sz="1600" dirty="0" smtClean="0">
                <a:solidFill>
                  <a:srgbClr val="002060"/>
                </a:solidFill>
                <a:latin typeface="Times New Roman" panose="02020603050405020304" pitchFamily="18" charset="0"/>
                <a:cs typeface="Times New Roman" panose="02020603050405020304" pitchFamily="18" charset="0"/>
              </a:rPr>
              <a:t>ekonomiky </a:t>
            </a:r>
            <a:r>
              <a:rPr lang="cs-CZ" sz="1600" dirty="0">
                <a:solidFill>
                  <a:srgbClr val="002060"/>
                </a:solidFill>
                <a:latin typeface="Times New Roman" panose="02020603050405020304" pitchFamily="18" charset="0"/>
                <a:cs typeface="Times New Roman" panose="02020603050405020304" pitchFamily="18" charset="0"/>
              </a:rPr>
              <a:t>mezi sebou. </a:t>
            </a:r>
            <a:endParaRPr lang="cs-CZ" sz="16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r>
              <a:rPr lang="cs-CZ" sz="1600" dirty="0" smtClean="0">
                <a:solidFill>
                  <a:srgbClr val="002060"/>
                </a:solidFill>
                <a:latin typeface="Times New Roman" panose="02020603050405020304" pitchFamily="18" charset="0"/>
                <a:cs typeface="Times New Roman" panose="02020603050405020304" pitchFamily="18" charset="0"/>
              </a:rPr>
              <a:t>Obdobně </a:t>
            </a:r>
            <a:r>
              <a:rPr lang="cs-CZ" sz="1600" dirty="0">
                <a:solidFill>
                  <a:srgbClr val="002060"/>
                </a:solidFill>
                <a:latin typeface="Times New Roman" panose="02020603050405020304" pitchFamily="18" charset="0"/>
                <a:cs typeface="Times New Roman" panose="02020603050405020304" pitchFamily="18" charset="0"/>
              </a:rPr>
              <a:t>jako tomu je u sportovců, tak i ekonomika může mít </a:t>
            </a:r>
            <a:r>
              <a:rPr lang="cs-CZ" sz="1600" dirty="0" smtClean="0">
                <a:solidFill>
                  <a:srgbClr val="002060"/>
                </a:solidFill>
                <a:latin typeface="Times New Roman" panose="02020603050405020304" pitchFamily="18" charset="0"/>
                <a:cs typeface="Times New Roman" panose="02020603050405020304" pitchFamily="18" charset="0"/>
              </a:rPr>
              <a:t>aktuální </a:t>
            </a:r>
            <a:r>
              <a:rPr lang="cs-CZ" sz="1600" dirty="0">
                <a:solidFill>
                  <a:srgbClr val="002060"/>
                </a:solidFill>
                <a:latin typeface="Times New Roman" panose="02020603050405020304" pitchFamily="18" charset="0"/>
                <a:cs typeface="Times New Roman" panose="02020603050405020304" pitchFamily="18" charset="0"/>
              </a:rPr>
              <a:t>výkonnost pod svými možnostmi nebo naopak může být její výkonnost tak vysoká, že se může začít i přehřívat, což s sebou následně zpravidla nese negativní dopady. </a:t>
            </a:r>
            <a:endParaRPr lang="cs-CZ" sz="16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r>
              <a:rPr lang="cs-CZ" sz="1600" dirty="0" smtClean="0">
                <a:solidFill>
                  <a:srgbClr val="002060"/>
                </a:solidFill>
                <a:latin typeface="Times New Roman" panose="02020603050405020304" pitchFamily="18" charset="0"/>
                <a:cs typeface="Times New Roman" panose="02020603050405020304" pitchFamily="18" charset="0"/>
              </a:rPr>
              <a:t>V </a:t>
            </a:r>
            <a:r>
              <a:rPr lang="cs-CZ" sz="1600" dirty="0">
                <a:solidFill>
                  <a:srgbClr val="002060"/>
                </a:solidFill>
                <a:latin typeface="Times New Roman" panose="02020603050405020304" pitchFamily="18" charset="0"/>
                <a:cs typeface="Times New Roman" panose="02020603050405020304" pitchFamily="18" charset="0"/>
              </a:rPr>
              <a:t>dalším výkladu nás bude mimo jiné zajímat i to v jaké relaci k dlouhodobě udržitelné výkonnosti se aktuální výkonnost nachází, což bude klíčové i pro nastavení odpovídající hospodářské politiky státu (zejména fiskální a monetární politiky).</a:t>
            </a:r>
          </a:p>
          <a:p>
            <a:pPr indent="373063">
              <a:spcBef>
                <a:spcPts val="1200"/>
              </a:spcBef>
            </a:pPr>
            <a:endParaRPr lang="cs-CZ" sz="1600" b="1" dirty="0" smtClean="0">
              <a:solidFill>
                <a:srgbClr val="307871"/>
              </a:solidFill>
              <a:latin typeface="Times New Roman" panose="02020603050405020304" pitchFamily="18" charset="0"/>
              <a:cs typeface="Times New Roman" panose="02020603050405020304" pitchFamily="18" charset="0"/>
            </a:endParaRPr>
          </a:p>
          <a:p>
            <a:pPr marL="0" indent="0">
              <a:buNone/>
            </a:pPr>
            <a:endParaRPr lang="cs-CZ" altLang="cs-CZ" sz="1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Makroekonomiké agregáty - produkt</a:t>
            </a:r>
            <a:endParaRPr lang="cs-CZ" sz="2800" b="1" dirty="0"/>
          </a:p>
        </p:txBody>
      </p:sp>
    </p:spTree>
    <p:extLst>
      <p:ext uri="{BB962C8B-B14F-4D97-AF65-F5344CB8AC3E}">
        <p14:creationId xmlns:p14="http://schemas.microsoft.com/office/powerpoint/2010/main" val="40448563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1059582"/>
            <a:ext cx="8280920" cy="3672408"/>
          </a:xfrm>
          <a:prstGeom prst="rect">
            <a:avLst/>
          </a:prstGeom>
        </p:spPr>
        <p:txBody>
          <a:bodyPr>
            <a:noAutofit/>
          </a:bodyPr>
          <a:lstStyle/>
          <a:p>
            <a:pPr indent="373063">
              <a:spcBef>
                <a:spcPts val="1800"/>
              </a:spcBef>
            </a:pPr>
            <a:r>
              <a:rPr lang="cs-CZ" sz="1600" dirty="0">
                <a:solidFill>
                  <a:srgbClr val="002060"/>
                </a:solidFill>
                <a:latin typeface="Times New Roman" panose="02020603050405020304" pitchFamily="18" charset="0"/>
                <a:cs typeface="Times New Roman" panose="02020603050405020304" pitchFamily="18" charset="0"/>
              </a:rPr>
              <a:t>Práce je primární výrobní faktor </a:t>
            </a:r>
            <a:r>
              <a:rPr lang="cs-CZ" sz="1600" dirty="0" smtClean="0">
                <a:solidFill>
                  <a:srgbClr val="002060"/>
                </a:solidFill>
                <a:latin typeface="Times New Roman" panose="02020603050405020304" pitchFamily="18" charset="0"/>
                <a:cs typeface="Times New Roman" panose="02020603050405020304" pitchFamily="18" charset="0"/>
              </a:rPr>
              <a:t> a patří </a:t>
            </a:r>
            <a:r>
              <a:rPr lang="cs-CZ" sz="1600" dirty="0">
                <a:solidFill>
                  <a:srgbClr val="002060"/>
                </a:solidFill>
                <a:latin typeface="Times New Roman" panose="02020603050405020304" pitchFamily="18" charset="0"/>
                <a:cs typeface="Times New Roman" panose="02020603050405020304" pitchFamily="18" charset="0"/>
              </a:rPr>
              <a:t>ke klíčovým faktorům výkonnosti ekonomiky (jak co do kvantity, tak do kvality). </a:t>
            </a:r>
          </a:p>
          <a:p>
            <a:pPr indent="373063">
              <a:spcBef>
                <a:spcPts val="1800"/>
              </a:spcBef>
            </a:pPr>
            <a:r>
              <a:rPr lang="cs-CZ" sz="1600" dirty="0">
                <a:solidFill>
                  <a:srgbClr val="002060"/>
                </a:solidFill>
                <a:latin typeface="Times New Roman" panose="02020603050405020304" pitchFamily="18" charset="0"/>
                <a:cs typeface="Times New Roman" panose="02020603050405020304" pitchFamily="18" charset="0"/>
              </a:rPr>
              <a:t>Zaměstnanost nám zpravidla ukazuje, kolik obyvatel v produktivním věku je zapojeno do pracovního procesu. </a:t>
            </a:r>
            <a:endParaRPr lang="cs-CZ" sz="16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r>
              <a:rPr lang="cs-CZ" sz="1600" dirty="0">
                <a:solidFill>
                  <a:srgbClr val="002060"/>
                </a:solidFill>
                <a:latin typeface="Times New Roman" panose="02020603050405020304" pitchFamily="18" charset="0"/>
                <a:cs typeface="Times New Roman" panose="02020603050405020304" pitchFamily="18" charset="0"/>
              </a:rPr>
              <a:t>Se zaměstnaností souvisí i opačný jev, a to je nezaměstnanost, která znamená, že určitá část obyvatel v produktivním věku nepracuje (buď z vlastního rozhodnutí, nebo tzv. ne-dobrovolně čili i když by chtěli pracovat, nikdo jejich ruce ani mozky nepoptává). </a:t>
            </a:r>
            <a:endParaRPr lang="cs-CZ" sz="16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r>
              <a:rPr lang="cs-CZ" sz="1600" dirty="0">
                <a:solidFill>
                  <a:srgbClr val="002060"/>
                </a:solidFill>
                <a:latin typeface="Times New Roman" panose="02020603050405020304" pitchFamily="18" charset="0"/>
                <a:cs typeface="Times New Roman" panose="02020603050405020304" pitchFamily="18" charset="0"/>
              </a:rPr>
              <a:t>trh práce </a:t>
            </a:r>
            <a:r>
              <a:rPr lang="cs-CZ" sz="1600" dirty="0" smtClean="0">
                <a:solidFill>
                  <a:srgbClr val="002060"/>
                </a:solidFill>
                <a:latin typeface="Times New Roman" panose="02020603050405020304" pitchFamily="18" charset="0"/>
                <a:cs typeface="Times New Roman" panose="02020603050405020304" pitchFamily="18" charset="0"/>
              </a:rPr>
              <a:t>je v podstatě zrcadlem </a:t>
            </a:r>
            <a:r>
              <a:rPr lang="cs-CZ" sz="1600" dirty="0">
                <a:solidFill>
                  <a:srgbClr val="002060"/>
                </a:solidFill>
                <a:latin typeface="Times New Roman" panose="02020603050405020304" pitchFamily="18" charset="0"/>
                <a:cs typeface="Times New Roman" panose="02020603050405020304" pitchFamily="18" charset="0"/>
              </a:rPr>
              <a:t>fungování ekonomiky, lze na základě vývoje počtu </a:t>
            </a:r>
            <a:r>
              <a:rPr lang="cs-CZ" sz="1600" dirty="0" smtClean="0">
                <a:solidFill>
                  <a:srgbClr val="002060"/>
                </a:solidFill>
                <a:latin typeface="Times New Roman" panose="02020603050405020304" pitchFamily="18" charset="0"/>
                <a:cs typeface="Times New Roman" panose="02020603050405020304" pitchFamily="18" charset="0"/>
              </a:rPr>
              <a:t>nezaměstnaných </a:t>
            </a:r>
            <a:r>
              <a:rPr lang="cs-CZ" sz="1600" dirty="0">
                <a:solidFill>
                  <a:srgbClr val="002060"/>
                </a:solidFill>
                <a:latin typeface="Times New Roman" panose="02020603050405020304" pitchFamily="18" charset="0"/>
                <a:cs typeface="Times New Roman" panose="02020603050405020304" pitchFamily="18" charset="0"/>
              </a:rPr>
              <a:t>hodnotit aktuální vývoj ekonomiky. </a:t>
            </a:r>
            <a:endParaRPr lang="cs-CZ" sz="16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r>
              <a:rPr lang="cs-CZ" sz="1600" dirty="0" smtClean="0">
                <a:solidFill>
                  <a:srgbClr val="002060"/>
                </a:solidFill>
                <a:latin typeface="Times New Roman" panose="02020603050405020304" pitchFamily="18" charset="0"/>
                <a:cs typeface="Times New Roman" panose="02020603050405020304" pitchFamily="18" charset="0"/>
              </a:rPr>
              <a:t>blíže </a:t>
            </a:r>
            <a:r>
              <a:rPr lang="cs-CZ" sz="1600" dirty="0">
                <a:solidFill>
                  <a:srgbClr val="002060"/>
                </a:solidFill>
                <a:latin typeface="Times New Roman" panose="02020603050405020304" pitchFamily="18" charset="0"/>
                <a:cs typeface="Times New Roman" panose="02020603050405020304" pitchFamily="18" charset="0"/>
              </a:rPr>
              <a:t>se budeme těmto souvislostem věnovat ve speciální </a:t>
            </a:r>
            <a:r>
              <a:rPr lang="cs-CZ" sz="1600" dirty="0" smtClean="0">
                <a:solidFill>
                  <a:srgbClr val="002060"/>
                </a:solidFill>
                <a:latin typeface="Times New Roman" panose="02020603050405020304" pitchFamily="18" charset="0"/>
                <a:cs typeface="Times New Roman" panose="02020603050405020304" pitchFamily="18" charset="0"/>
              </a:rPr>
              <a:t>části </a:t>
            </a:r>
            <a:r>
              <a:rPr lang="cs-CZ" sz="1600" dirty="0">
                <a:solidFill>
                  <a:srgbClr val="002060"/>
                </a:solidFill>
                <a:latin typeface="Times New Roman" panose="02020603050405020304" pitchFamily="18" charset="0"/>
                <a:cs typeface="Times New Roman" panose="02020603050405020304" pitchFamily="18" charset="0"/>
              </a:rPr>
              <a:t>věnované trhu práce.</a:t>
            </a:r>
            <a:endParaRPr lang="cs-CZ" sz="1600"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Makroekonomiké agregáty - zaměstnanost</a:t>
            </a:r>
            <a:endParaRPr lang="cs-CZ" sz="2800" b="1" dirty="0"/>
          </a:p>
        </p:txBody>
      </p:sp>
    </p:spTree>
    <p:extLst>
      <p:ext uri="{BB962C8B-B14F-4D97-AF65-F5344CB8AC3E}">
        <p14:creationId xmlns:p14="http://schemas.microsoft.com/office/powerpoint/2010/main" val="2158573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1059582"/>
            <a:ext cx="8280920" cy="3672408"/>
          </a:xfrm>
          <a:prstGeom prst="rect">
            <a:avLst/>
          </a:prstGeom>
        </p:spPr>
        <p:txBody>
          <a:bodyPr>
            <a:noAutofit/>
          </a:bodyPr>
          <a:lstStyle/>
          <a:p>
            <a:pPr indent="373063">
              <a:spcBef>
                <a:spcPts val="1800"/>
              </a:spcBef>
            </a:pPr>
            <a:r>
              <a:rPr lang="cs-CZ" sz="1600" dirty="0">
                <a:solidFill>
                  <a:srgbClr val="002060"/>
                </a:solidFill>
                <a:latin typeface="Times New Roman" panose="02020603050405020304" pitchFamily="18" charset="0"/>
                <a:cs typeface="Times New Roman" panose="02020603050405020304" pitchFamily="18" charset="0"/>
              </a:rPr>
              <a:t>Cenová hladina představuje všeobecnou úroveň cen v ekonomice (v makroekonomii se pohybujeme ne na dílčích trzích (např. banánů) ale agregátních trzích, kde sledujeme všechny ceny statků a služeb, které se navíc v čase </a:t>
            </a:r>
            <a:r>
              <a:rPr lang="cs-CZ" sz="1600" dirty="0" smtClean="0">
                <a:solidFill>
                  <a:srgbClr val="002060"/>
                </a:solidFill>
                <a:latin typeface="Times New Roman" panose="02020603050405020304" pitchFamily="18" charset="0"/>
                <a:cs typeface="Times New Roman" panose="02020603050405020304" pitchFamily="18" charset="0"/>
              </a:rPr>
              <a:t>vyvíjejí).</a:t>
            </a:r>
            <a:endParaRPr lang="cs-CZ" sz="1600" dirty="0">
              <a:solidFill>
                <a:srgbClr val="002060"/>
              </a:solidFill>
              <a:latin typeface="Times New Roman" panose="02020603050405020304" pitchFamily="18" charset="0"/>
              <a:cs typeface="Times New Roman" panose="02020603050405020304" pitchFamily="18" charset="0"/>
            </a:endParaRPr>
          </a:p>
          <a:p>
            <a:pPr indent="373063">
              <a:spcBef>
                <a:spcPts val="1800"/>
              </a:spcBef>
            </a:pPr>
            <a:r>
              <a:rPr lang="cs-CZ" sz="1600" dirty="0">
                <a:solidFill>
                  <a:srgbClr val="002060"/>
                </a:solidFill>
                <a:latin typeface="Times New Roman" panose="02020603050405020304" pitchFamily="18" charset="0"/>
                <a:cs typeface="Times New Roman" panose="02020603050405020304" pitchFamily="18" charset="0"/>
              </a:rPr>
              <a:t>Cenová hladina se měří nejčastěji pomocí cenových indexů a podrobněji se budeme této veličině věnovat v samostatné kapitole. </a:t>
            </a:r>
            <a:endParaRPr lang="cs-CZ" sz="1600" dirty="0" smtClean="0">
              <a:solidFill>
                <a:srgbClr val="002060"/>
              </a:solidFill>
              <a:latin typeface="Times New Roman" panose="02020603050405020304" pitchFamily="18" charset="0"/>
              <a:cs typeface="Times New Roman" panose="02020603050405020304" pitchFamily="18" charset="0"/>
            </a:endParaRPr>
          </a:p>
          <a:p>
            <a:pPr indent="373063">
              <a:spcBef>
                <a:spcPts val="1800"/>
              </a:spcBef>
            </a:pPr>
            <a:r>
              <a:rPr lang="cs-CZ" sz="1600" dirty="0" smtClean="0">
                <a:solidFill>
                  <a:srgbClr val="002060"/>
                </a:solidFill>
                <a:latin typeface="Times New Roman" panose="02020603050405020304" pitchFamily="18" charset="0"/>
                <a:cs typeface="Times New Roman" panose="02020603050405020304" pitchFamily="18" charset="0"/>
              </a:rPr>
              <a:t>Cenová </a:t>
            </a:r>
            <a:r>
              <a:rPr lang="cs-CZ" sz="1600" dirty="0">
                <a:solidFill>
                  <a:srgbClr val="002060"/>
                </a:solidFill>
                <a:latin typeface="Times New Roman" panose="02020603050405020304" pitchFamily="18" charset="0"/>
                <a:cs typeface="Times New Roman" panose="02020603050405020304" pitchFamily="18" charset="0"/>
              </a:rPr>
              <a:t>hladina se v důsledku zdražování jednotlivých výrobků může zvyšovat, kdy v makroekonomii označujeme tento jev termínem inflace čili trvalý vzestup všeobecné cenové </a:t>
            </a:r>
            <a:r>
              <a:rPr lang="cs-CZ" sz="1600" dirty="0" smtClean="0">
                <a:solidFill>
                  <a:srgbClr val="002060"/>
                </a:solidFill>
                <a:latin typeface="Times New Roman" panose="02020603050405020304" pitchFamily="18" charset="0"/>
                <a:cs typeface="Times New Roman" panose="02020603050405020304" pitchFamily="18" charset="0"/>
              </a:rPr>
              <a:t>hladiny</a:t>
            </a:r>
          </a:p>
          <a:p>
            <a:pPr indent="373063">
              <a:spcBef>
                <a:spcPts val="1800"/>
              </a:spcBef>
            </a:pPr>
            <a:r>
              <a:rPr lang="cs-CZ" sz="1600" dirty="0">
                <a:solidFill>
                  <a:srgbClr val="002060"/>
                </a:solidFill>
                <a:latin typeface="Times New Roman" panose="02020603050405020304" pitchFamily="18" charset="0"/>
                <a:cs typeface="Times New Roman" panose="02020603050405020304" pitchFamily="18" charset="0"/>
              </a:rPr>
              <a:t>Inflace je sice peněžní jev, nicméně její dopad na ekonomiku může být zásadní</a:t>
            </a:r>
            <a:r>
              <a:rPr lang="cs-CZ" sz="1600" dirty="0" smtClean="0">
                <a:solidFill>
                  <a:srgbClr val="002060"/>
                </a:solidFill>
                <a:latin typeface="Times New Roman" panose="02020603050405020304" pitchFamily="18" charset="0"/>
                <a:cs typeface="Times New Roman" panose="02020603050405020304" pitchFamily="18" charset="0"/>
              </a:rPr>
              <a:t>.</a:t>
            </a:r>
          </a:p>
          <a:p>
            <a:pPr marL="0" indent="0">
              <a:buNone/>
            </a:pPr>
            <a:endParaRPr lang="cs-CZ" altLang="cs-CZ" sz="1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pl-PL" sz="2800" b="1" dirty="0" smtClean="0"/>
              <a:t>Makroekonomiké agregáty – cenová hladina</a:t>
            </a:r>
            <a:endParaRPr lang="cs-CZ" sz="2800" b="1" dirty="0"/>
          </a:p>
        </p:txBody>
      </p:sp>
    </p:spTree>
    <p:extLst>
      <p:ext uri="{BB962C8B-B14F-4D97-AF65-F5344CB8AC3E}">
        <p14:creationId xmlns:p14="http://schemas.microsoft.com/office/powerpoint/2010/main" val="214941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2373</TotalTime>
  <Words>2235</Words>
  <Application>Microsoft Office PowerPoint</Application>
  <PresentationFormat>Předvádění na obrazovce (16:9)</PresentationFormat>
  <Paragraphs>215</Paragraphs>
  <Slides>32</Slides>
  <Notes>29</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32</vt:i4>
      </vt:variant>
    </vt:vector>
  </HeadingPairs>
  <TitlesOfParts>
    <vt:vector size="38" baseType="lpstr">
      <vt:lpstr>Arial</vt:lpstr>
      <vt:lpstr>Calibri</vt:lpstr>
      <vt:lpstr>Times New Roman</vt:lpstr>
      <vt:lpstr>Wingdings</vt:lpstr>
      <vt:lpstr>SLU</vt:lpstr>
      <vt:lpstr>obrázek</vt:lpstr>
      <vt:lpstr>Vnější ekonomické prostředí   První tutoriál</vt:lpstr>
      <vt:lpstr>Ekonomie jako věda</vt:lpstr>
      <vt:lpstr>Ekonomický koloběh – mikroekonomický přístup</vt:lpstr>
      <vt:lpstr>Ekonomický koloběh – makroekonomický přístup</vt:lpstr>
      <vt:lpstr>Makroekonomické souvislosti</vt:lpstr>
      <vt:lpstr>Makroekonomiké agregáty</vt:lpstr>
      <vt:lpstr>Makroekonomiké agregáty - produkt</vt:lpstr>
      <vt:lpstr>Makroekonomiké agregáty - zaměstnanost</vt:lpstr>
      <vt:lpstr>Makroekonomiké agregáty – cenová hladina</vt:lpstr>
      <vt:lpstr>Makroekonomiké agregáty – vnější ekonomická pozice</vt:lpstr>
      <vt:lpstr>Měření výkonnosti ekonomiky</vt:lpstr>
      <vt:lpstr>Výkonnost ekonomiky – hrubý domácí produkt</vt:lpstr>
      <vt:lpstr>Výkonnost ekonomiky – hrubý domácí produkt</vt:lpstr>
      <vt:lpstr>Hrubý domácí produkt – srovnání zemí</vt:lpstr>
      <vt:lpstr>Hrubý domácí vs. národní produkt</vt:lpstr>
      <vt:lpstr>Hrubý domácí produkt – metody měření</vt:lpstr>
      <vt:lpstr>HDP - výdajová metoda </vt:lpstr>
      <vt:lpstr>Rozklad HDP na příkladu české ekonomiky</vt:lpstr>
      <vt:lpstr>HDP - důchodová metoda</vt:lpstr>
      <vt:lpstr>Jaký je „optimální” výkon ekonomiky?</vt:lpstr>
      <vt:lpstr>Stabilizační hospodářská politika</vt:lpstr>
      <vt:lpstr>Stabilizační hospodářská politika</vt:lpstr>
      <vt:lpstr>Stabilizační hospodářská politika</vt:lpstr>
      <vt:lpstr>Ekonomický růst</vt:lpstr>
      <vt:lpstr>Ekonomický růst - typy</vt:lpstr>
      <vt:lpstr>Hospodářský cyklus</vt:lpstr>
      <vt:lpstr>Hospodářský cyklus</vt:lpstr>
      <vt:lpstr>Hospodářský cyklus</vt:lpstr>
      <vt:lpstr>Hospodářský cyklus – externí faktory</vt:lpstr>
      <vt:lpstr>Hospodářský cyklus – interní faktory</vt:lpstr>
      <vt:lpstr>Hospodářský cyklus – typy dle délky</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Kotlanova</cp:lastModifiedBy>
  <cp:revision>55</cp:revision>
  <dcterms:created xsi:type="dcterms:W3CDTF">2016-07-06T15:42:34Z</dcterms:created>
  <dcterms:modified xsi:type="dcterms:W3CDTF">2020-02-10T11:32:16Z</dcterms:modified>
</cp:coreProperties>
</file>