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7" r:id="rId3"/>
    <p:sldId id="285" r:id="rId4"/>
    <p:sldId id="286" r:id="rId5"/>
    <p:sldId id="268" r:id="rId6"/>
    <p:sldId id="287" r:id="rId7"/>
    <p:sldId id="278" r:id="rId8"/>
    <p:sldId id="305" r:id="rId9"/>
    <p:sldId id="270" r:id="rId10"/>
    <p:sldId id="288" r:id="rId11"/>
    <p:sldId id="289" r:id="rId12"/>
    <p:sldId id="277" r:id="rId13"/>
    <p:sldId id="293" r:id="rId14"/>
    <p:sldId id="306" r:id="rId15"/>
    <p:sldId id="307" r:id="rId16"/>
    <p:sldId id="308" r:id="rId17"/>
    <p:sldId id="309" r:id="rId18"/>
    <p:sldId id="279" r:id="rId19"/>
    <p:sldId id="311" r:id="rId20"/>
    <p:sldId id="310" r:id="rId21"/>
    <p:sldId id="312" r:id="rId22"/>
    <p:sldId id="313" r:id="rId23"/>
    <p:sldId id="315" r:id="rId24"/>
    <p:sldId id="314" r:id="rId25"/>
    <p:sldId id="316" r:id="rId26"/>
    <p:sldId id="317" r:id="rId27"/>
    <p:sldId id="318" r:id="rId28"/>
    <p:sldId id="319" r:id="rId29"/>
    <p:sldId id="320" r:id="rId30"/>
    <p:sldId id="321" r:id="rId31"/>
    <p:sldId id="263"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730"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16.03.2020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45321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933674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3331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97484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05099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968841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038813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977850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122512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605130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59172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821776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086338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0084662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36502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703509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2115236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5927775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83727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582839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139358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54761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549487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949548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59108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15431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230140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796927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807639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520280"/>
          </a:xfrm>
          <a:prstGeom prst="rect">
            <a:avLst/>
          </a:prstGeom>
        </p:spPr>
        <p:txBody>
          <a:bodyPr anchor="t">
            <a:normAutofit fontScale="90000"/>
          </a:bodyPr>
          <a:lstStyle/>
          <a:p>
            <a:r>
              <a:rPr lang="cs-CZ" sz="4000" b="1" dirty="0" smtClean="0">
                <a:solidFill>
                  <a:schemeClr val="bg1"/>
                </a:solidFill>
                <a:latin typeface="Times New Roman" panose="02020603050405020304" pitchFamily="18" charset="0"/>
                <a:cs typeface="Times New Roman" panose="02020603050405020304" pitchFamily="18" charset="0"/>
              </a:rPr>
              <a:t>Vnější ekonomické prostředí</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2700" b="1" dirty="0" smtClean="0">
                <a:solidFill>
                  <a:schemeClr val="bg1"/>
                </a:solidFill>
                <a:latin typeface="Times New Roman" panose="02020603050405020304" pitchFamily="18" charset="0"/>
                <a:cs typeface="Times New Roman" panose="02020603050405020304" pitchFamily="18" charset="0"/>
              </a:rPr>
              <a:t>Druhý tutoriál</a:t>
            </a: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444208" y="3723878"/>
            <a:ext cx="252806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Doc. Mgr. Ing. Michal Tvrdoň,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ekonomie a veřejné správy</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vztah </a:t>
            </a:r>
            <a:r>
              <a:rPr lang="cs-CZ" sz="1800" dirty="0">
                <a:solidFill>
                  <a:srgbClr val="002060"/>
                </a:solidFill>
                <a:latin typeface="Times New Roman" panose="02020603050405020304" pitchFamily="18" charset="0"/>
                <a:cs typeface="Times New Roman" panose="02020603050405020304" pitchFamily="18" charset="0"/>
              </a:rPr>
              <a:t>mezi množstvím peněz, tentokrát však nabízeným, a úrokovou </a:t>
            </a:r>
            <a:r>
              <a:rPr lang="cs-CZ" sz="1800" dirty="0" smtClean="0">
                <a:solidFill>
                  <a:srgbClr val="002060"/>
                </a:solidFill>
                <a:latin typeface="Times New Roman" panose="02020603050405020304" pitchFamily="18" charset="0"/>
                <a:cs typeface="Times New Roman" panose="02020603050405020304" pitchFamily="18" charset="0"/>
              </a:rPr>
              <a:t>mírou</a:t>
            </a: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nabídku </a:t>
            </a:r>
            <a:r>
              <a:rPr lang="cs-CZ" sz="1800" dirty="0">
                <a:solidFill>
                  <a:srgbClr val="002060"/>
                </a:solidFill>
                <a:latin typeface="Times New Roman" panose="02020603050405020304" pitchFamily="18" charset="0"/>
                <a:cs typeface="Times New Roman" panose="02020603050405020304" pitchFamily="18" charset="0"/>
              </a:rPr>
              <a:t>peněz tvoří bankovní sektor, který se skládá z centrální banky a mnoha </a:t>
            </a:r>
            <a:r>
              <a:rPr lang="cs-CZ" sz="1800" dirty="0" smtClean="0">
                <a:solidFill>
                  <a:srgbClr val="002060"/>
                </a:solidFill>
                <a:latin typeface="Times New Roman" panose="02020603050405020304" pitchFamily="18" charset="0"/>
                <a:cs typeface="Times New Roman" panose="02020603050405020304" pitchFamily="18" charset="0"/>
              </a:rPr>
              <a:t>komerčních bank</a:t>
            </a: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Centrální </a:t>
            </a:r>
            <a:r>
              <a:rPr lang="cs-CZ" sz="1800" dirty="0">
                <a:solidFill>
                  <a:srgbClr val="002060"/>
                </a:solidFill>
                <a:latin typeface="Times New Roman" panose="02020603050405020304" pitchFamily="18" charset="0"/>
                <a:cs typeface="Times New Roman" panose="02020603050405020304" pitchFamily="18" charset="0"/>
              </a:rPr>
              <a:t>banka by se dala označit jako „banka bank“, což znamená, že je to nejvyšší monetární autorita, zodpovědná za regulaci bankovního systému a dohled nad jeho </a:t>
            </a:r>
            <a:r>
              <a:rPr lang="cs-CZ" sz="1800" dirty="0" smtClean="0">
                <a:solidFill>
                  <a:srgbClr val="002060"/>
                </a:solidFill>
                <a:latin typeface="Times New Roman" panose="02020603050405020304" pitchFamily="18" charset="0"/>
                <a:cs typeface="Times New Roman" panose="02020603050405020304" pitchFamily="18" charset="0"/>
              </a:rPr>
              <a:t>fungováním</a:t>
            </a:r>
            <a:r>
              <a:rPr lang="cs-CZ" sz="1800" dirty="0">
                <a:solidFill>
                  <a:srgbClr val="002060"/>
                </a:solidFill>
                <a:latin typeface="Times New Roman" panose="02020603050405020304" pitchFamily="18" charset="0"/>
                <a:cs typeface="Times New Roman" panose="02020603050405020304" pitchFamily="18" charset="0"/>
              </a:rPr>
              <a:t>. V současných rozvinutých tržních ekonomikách se funkce centrálních bank příliš neliší a jde je rozlišit do dvou hlavních oblastí</a:t>
            </a:r>
            <a:r>
              <a:rPr lang="cs-CZ" sz="1800" dirty="0" smtClean="0">
                <a:solidFill>
                  <a:srgbClr val="002060"/>
                </a:solidFill>
                <a:latin typeface="Times New Roman" panose="02020603050405020304" pitchFamily="18" charset="0"/>
                <a:cs typeface="Times New Roman" panose="02020603050405020304" pitchFamily="18" charset="0"/>
              </a:rPr>
              <a:t>:</a:t>
            </a:r>
          </a:p>
          <a:p>
            <a:pPr marL="1000125" indent="-285750">
              <a:spcBef>
                <a:spcPts val="1200"/>
              </a:spcBef>
            </a:pPr>
            <a:r>
              <a:rPr lang="cs-CZ" sz="1400" b="1" u="sng" dirty="0" smtClean="0">
                <a:solidFill>
                  <a:srgbClr val="002060"/>
                </a:solidFill>
                <a:latin typeface="Times New Roman" panose="02020603050405020304" pitchFamily="18" charset="0"/>
                <a:cs typeface="Times New Roman" panose="02020603050405020304" pitchFamily="18" charset="0"/>
              </a:rPr>
              <a:t>mikroekonomická</a:t>
            </a: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představuje regulaci a dohled bankovního systému, postavení centrální emisní banky jako banky bank a banky státu, ale také její vystupování vůči veřejnosti a zahraničí jako reprezentant státu v měnové oblasti;</a:t>
            </a:r>
          </a:p>
          <a:p>
            <a:pPr marL="1000125" indent="-285750">
              <a:spcBef>
                <a:spcPts val="1200"/>
              </a:spcBef>
            </a:pPr>
            <a:r>
              <a:rPr lang="cs-CZ" sz="1400" b="1" u="sng" dirty="0" smtClean="0">
                <a:solidFill>
                  <a:srgbClr val="002060"/>
                </a:solidFill>
                <a:latin typeface="Times New Roman" panose="02020603050405020304" pitchFamily="18" charset="0"/>
                <a:cs typeface="Times New Roman" panose="02020603050405020304" pitchFamily="18" charset="0"/>
              </a:rPr>
              <a:t>makroekonomická</a:t>
            </a: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je založena především na provádění monetární politiky, emise hotovostních peněz a operace s devizovými prostředky a devizovou činnost.</a:t>
            </a:r>
          </a:p>
          <a:p>
            <a:pPr indent="373063">
              <a:spcBef>
                <a:spcPts val="12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Nabídka peněz (MS)</a:t>
            </a:r>
            <a:endParaRPr lang="cs-CZ" sz="2800" b="1" dirty="0"/>
          </a:p>
        </p:txBody>
      </p:sp>
    </p:spTree>
    <p:extLst>
      <p:ext uri="{BB962C8B-B14F-4D97-AF65-F5344CB8AC3E}">
        <p14:creationId xmlns:p14="http://schemas.microsoft.com/office/powerpoint/2010/main" val="1677973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určuje </a:t>
            </a:r>
            <a:r>
              <a:rPr lang="cs-CZ" sz="1600" dirty="0">
                <a:solidFill>
                  <a:srgbClr val="002060"/>
                </a:solidFill>
                <a:latin typeface="Times New Roman" panose="02020603050405020304" pitchFamily="18" charset="0"/>
                <a:cs typeface="Times New Roman" panose="02020603050405020304" pitchFamily="18" charset="0"/>
              </a:rPr>
              <a:t>měnovou politiku,</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vydává </a:t>
            </a:r>
            <a:r>
              <a:rPr lang="cs-CZ" sz="1600" dirty="0">
                <a:solidFill>
                  <a:srgbClr val="002060"/>
                </a:solidFill>
                <a:latin typeface="Times New Roman" panose="02020603050405020304" pitchFamily="18" charset="0"/>
                <a:cs typeface="Times New Roman" panose="02020603050405020304" pitchFamily="18" charset="0"/>
              </a:rPr>
              <a:t>bankovky a mince,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řídí </a:t>
            </a:r>
            <a:r>
              <a:rPr lang="cs-CZ" sz="1600" dirty="0">
                <a:solidFill>
                  <a:srgbClr val="002060"/>
                </a:solidFill>
                <a:latin typeface="Times New Roman" panose="02020603050405020304" pitchFamily="18" charset="0"/>
                <a:cs typeface="Times New Roman" panose="02020603050405020304" pitchFamily="18" charset="0"/>
              </a:rPr>
              <a:t>a dohlíží na peněžní oběh, platební styk a zúčtování bank,</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vykonává </a:t>
            </a:r>
            <a:r>
              <a:rPr lang="cs-CZ" sz="1600" dirty="0">
                <a:solidFill>
                  <a:srgbClr val="002060"/>
                </a:solidFill>
                <a:latin typeface="Times New Roman" panose="02020603050405020304" pitchFamily="18" charset="0"/>
                <a:cs typeface="Times New Roman" panose="02020603050405020304" pitchFamily="18" charset="0"/>
              </a:rPr>
              <a:t>dohled nad bankovním sektorem, kapitálovým trhem, pojišťovnictvím, penzijním připojištěním, družstevními záložnami, institucemi elektronických peněz a směnárnami</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jako </a:t>
            </a:r>
            <a:r>
              <a:rPr lang="cs-CZ" sz="1600" dirty="0">
                <a:solidFill>
                  <a:srgbClr val="002060"/>
                </a:solidFill>
                <a:latin typeface="Times New Roman" panose="02020603050405020304" pitchFamily="18" charset="0"/>
                <a:cs typeface="Times New Roman" panose="02020603050405020304" pitchFamily="18" charset="0"/>
              </a:rPr>
              <a:t>ústřední banka poskytuje ČNB bankovní služby státu a veřejnému sektoru</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vede </a:t>
            </a:r>
            <a:r>
              <a:rPr lang="cs-CZ" sz="1600" dirty="0">
                <a:solidFill>
                  <a:srgbClr val="002060"/>
                </a:solidFill>
                <a:latin typeface="Times New Roman" panose="02020603050405020304" pitchFamily="18" charset="0"/>
                <a:cs typeface="Times New Roman" panose="02020603050405020304" pitchFamily="18" charset="0"/>
              </a:rPr>
              <a:t>účty organizacím a osobám napojeným na státní rozpočet</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na </a:t>
            </a:r>
            <a:r>
              <a:rPr lang="cs-CZ" sz="1600" dirty="0">
                <a:solidFill>
                  <a:srgbClr val="002060"/>
                </a:solidFill>
                <a:latin typeface="Times New Roman" panose="02020603050405020304" pitchFamily="18" charset="0"/>
                <a:cs typeface="Times New Roman" panose="02020603050405020304" pitchFamily="18" charset="0"/>
              </a:rPr>
              <a:t>základě dohody s Ministerstvem financí provádí v souladu s rozpočtovými </a:t>
            </a:r>
            <a:r>
              <a:rPr lang="cs-CZ" sz="1600" dirty="0" smtClean="0">
                <a:solidFill>
                  <a:srgbClr val="002060"/>
                </a:solidFill>
                <a:latin typeface="Times New Roman" panose="02020603050405020304" pitchFamily="18" charset="0"/>
                <a:cs typeface="Times New Roman" panose="02020603050405020304" pitchFamily="18" charset="0"/>
              </a:rPr>
              <a:t>pravidly </a:t>
            </a:r>
            <a:r>
              <a:rPr lang="cs-CZ" sz="1600" dirty="0">
                <a:solidFill>
                  <a:srgbClr val="002060"/>
                </a:solidFill>
                <a:latin typeface="Times New Roman" panose="02020603050405020304" pitchFamily="18" charset="0"/>
                <a:cs typeface="Times New Roman" panose="02020603050405020304" pitchFamily="18" charset="0"/>
              </a:rPr>
              <a:t>operace spojené s emisemi státních dluhopisů a investicemi na finančních </a:t>
            </a:r>
            <a:r>
              <a:rPr lang="cs-CZ" sz="1600" dirty="0" smtClean="0">
                <a:solidFill>
                  <a:srgbClr val="002060"/>
                </a:solidFill>
                <a:latin typeface="Times New Roman" panose="02020603050405020304" pitchFamily="18" charset="0"/>
                <a:cs typeface="Times New Roman" panose="02020603050405020304" pitchFamily="18" charset="0"/>
              </a:rPr>
              <a:t>trzích</a:t>
            </a:r>
            <a:r>
              <a:rPr lang="cs-CZ" sz="1600" dirty="0">
                <a:solidFill>
                  <a:srgbClr val="002060"/>
                </a:solidFill>
                <a:latin typeface="Times New Roman" panose="02020603050405020304" pitchFamily="18" charset="0"/>
                <a:cs typeface="Times New Roman" panose="02020603050405020304" pitchFamily="18" charset="0"/>
              </a:rPr>
              <a:t>.</a:t>
            </a: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Činnost centrální banky (na příkladu ČNB)</a:t>
            </a:r>
            <a:endParaRPr lang="cs-CZ" sz="2800" b="1" dirty="0"/>
          </a:p>
        </p:txBody>
      </p:sp>
    </p:spTree>
    <p:extLst>
      <p:ext uri="{BB962C8B-B14F-4D97-AF65-F5344CB8AC3E}">
        <p14:creationId xmlns:p14="http://schemas.microsoft.com/office/powerpoint/2010/main" val="4282836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2536" y="915566"/>
            <a:ext cx="8280920" cy="4100006"/>
          </a:xfrm>
          <a:prstGeom prst="rect">
            <a:avLst/>
          </a:prstGeom>
        </p:spPr>
        <p:txBody>
          <a:bodyPr>
            <a:noAutofit/>
          </a:bodyPr>
          <a:lstStyle/>
          <a:p>
            <a:pPr indent="373063">
              <a:spcBef>
                <a:spcPts val="1800"/>
              </a:spcBef>
            </a:pPr>
            <a:r>
              <a:rPr lang="cs-CZ" sz="1800" dirty="0">
                <a:solidFill>
                  <a:srgbClr val="002060"/>
                </a:solidFill>
                <a:latin typeface="Times New Roman" panose="02020603050405020304" pitchFamily="18" charset="0"/>
                <a:cs typeface="Times New Roman" panose="02020603050405020304" pitchFamily="18" charset="0"/>
              </a:rPr>
              <a:t>vznikají na základě poskytnuté bankovní licence od centrální banky. Její získaní je </a:t>
            </a:r>
            <a:r>
              <a:rPr lang="cs-CZ" sz="1800" dirty="0" smtClean="0">
                <a:solidFill>
                  <a:srgbClr val="002060"/>
                </a:solidFill>
                <a:latin typeface="Times New Roman" panose="02020603050405020304" pitchFamily="18" charset="0"/>
                <a:cs typeface="Times New Roman" panose="02020603050405020304" pitchFamily="18" charset="0"/>
              </a:rPr>
              <a:t>podmíněno </a:t>
            </a:r>
            <a:r>
              <a:rPr lang="cs-CZ" sz="1800" dirty="0">
                <a:solidFill>
                  <a:srgbClr val="002060"/>
                </a:solidFill>
                <a:latin typeface="Times New Roman" panose="02020603050405020304" pitchFamily="18" charset="0"/>
                <a:cs typeface="Times New Roman" panose="02020603050405020304" pitchFamily="18" charset="0"/>
              </a:rPr>
              <a:t>splněním všeobecně stanovených předpokladů. Komerční banky v zásadě vykonávají tyto základní </a:t>
            </a:r>
            <a:r>
              <a:rPr lang="cs-CZ" sz="1800" dirty="0" smtClean="0">
                <a:solidFill>
                  <a:srgbClr val="002060"/>
                </a:solidFill>
                <a:latin typeface="Times New Roman" panose="02020603050405020304" pitchFamily="18" charset="0"/>
                <a:cs typeface="Times New Roman" panose="02020603050405020304" pitchFamily="18" charset="0"/>
              </a:rPr>
              <a:t>operace:</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pasivní </a:t>
            </a:r>
            <a:r>
              <a:rPr lang="cs-CZ" sz="1400" b="1" i="1" dirty="0">
                <a:solidFill>
                  <a:srgbClr val="002060"/>
                </a:solidFill>
                <a:latin typeface="Times New Roman" panose="02020603050405020304" pitchFamily="18" charset="0"/>
                <a:cs typeface="Times New Roman" panose="02020603050405020304" pitchFamily="18" charset="0"/>
              </a:rPr>
              <a:t>operace</a:t>
            </a:r>
            <a:r>
              <a:rPr lang="cs-CZ" sz="1400" dirty="0">
                <a:solidFill>
                  <a:srgbClr val="002060"/>
                </a:solidFill>
                <a:latin typeface="Times New Roman" panose="02020603050405020304" pitchFamily="18" charset="0"/>
                <a:cs typeface="Times New Roman" panose="02020603050405020304" pitchFamily="18" charset="0"/>
              </a:rPr>
              <a:t>, tj. přijímají vklady – v tomto případě se dostávají do role dlužníka a vznikají ji závazky. Aby banky motivovaly ekonomické subjekty k vkladům, platí jim za poskytnutí vkladu úroky.</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aktivní </a:t>
            </a:r>
            <a:r>
              <a:rPr lang="cs-CZ" sz="1400" b="1" i="1" dirty="0">
                <a:solidFill>
                  <a:srgbClr val="002060"/>
                </a:solidFill>
                <a:latin typeface="Times New Roman" panose="02020603050405020304" pitchFamily="18" charset="0"/>
                <a:cs typeface="Times New Roman" panose="02020603050405020304" pitchFamily="18" charset="0"/>
              </a:rPr>
              <a:t>operace</a:t>
            </a:r>
            <a:r>
              <a:rPr lang="cs-CZ" sz="1400" dirty="0">
                <a:solidFill>
                  <a:srgbClr val="002060"/>
                </a:solidFill>
                <a:latin typeface="Times New Roman" panose="02020603050405020304" pitchFamily="18" charset="0"/>
                <a:cs typeface="Times New Roman" panose="02020603050405020304" pitchFamily="18" charset="0"/>
              </a:rPr>
              <a:t>, tj. poskytují úvěry – v tomto případě se banky dostávají do role věřitele a vznikají ji pohledávky. K těmto operacím jsou využívány vklady z pasivních operací a v tomto případě platí úroky dlužníci, které jsou vyšší než </a:t>
            </a:r>
            <a:r>
              <a:rPr lang="cs-CZ" sz="1400" dirty="0" smtClean="0">
                <a:solidFill>
                  <a:srgbClr val="002060"/>
                </a:solidFill>
                <a:latin typeface="Times New Roman" panose="02020603050405020304" pitchFamily="18" charset="0"/>
                <a:cs typeface="Times New Roman" panose="02020603050405020304" pitchFamily="18" charset="0"/>
              </a:rPr>
              <a:t>úroky </a:t>
            </a:r>
            <a:r>
              <a:rPr lang="cs-CZ" sz="1400" dirty="0">
                <a:solidFill>
                  <a:srgbClr val="002060"/>
                </a:solidFill>
                <a:latin typeface="Times New Roman" panose="02020603050405020304" pitchFamily="18" charset="0"/>
                <a:cs typeface="Times New Roman" panose="02020603050405020304" pitchFamily="18" charset="0"/>
              </a:rPr>
              <a:t>poskytované u vkladů, což je základní princip fungování bankovního sektoru. </a:t>
            </a:r>
          </a:p>
          <a:p>
            <a:pPr marL="1090613" indent="-285750">
              <a:spcBef>
                <a:spcPts val="1800"/>
              </a:spcBef>
            </a:pPr>
            <a:r>
              <a:rPr lang="cs-CZ" sz="1400" b="1" i="1" dirty="0" smtClean="0">
                <a:solidFill>
                  <a:srgbClr val="002060"/>
                </a:solidFill>
                <a:latin typeface="Times New Roman" panose="02020603050405020304" pitchFamily="18" charset="0"/>
                <a:cs typeface="Times New Roman" panose="02020603050405020304" pitchFamily="18" charset="0"/>
              </a:rPr>
              <a:t>zprostředkovatelské </a:t>
            </a:r>
            <a:r>
              <a:rPr lang="cs-CZ" sz="1400" b="1" i="1" dirty="0">
                <a:solidFill>
                  <a:srgbClr val="002060"/>
                </a:solidFill>
                <a:latin typeface="Times New Roman" panose="02020603050405020304" pitchFamily="18" charset="0"/>
                <a:cs typeface="Times New Roman" panose="02020603050405020304" pitchFamily="18" charset="0"/>
              </a:rPr>
              <a:t>a poradenské operace</a:t>
            </a:r>
            <a:r>
              <a:rPr lang="cs-CZ" sz="1400" dirty="0">
                <a:solidFill>
                  <a:srgbClr val="002060"/>
                </a:solidFill>
                <a:latin typeface="Times New Roman" panose="02020603050405020304" pitchFamily="18" charset="0"/>
                <a:cs typeface="Times New Roman" panose="02020603050405020304" pitchFamily="18" charset="0"/>
              </a:rPr>
              <a:t>, tj. poskytují služby klientům – od </a:t>
            </a:r>
            <a:r>
              <a:rPr lang="cs-CZ" sz="1400" dirty="0" smtClean="0">
                <a:solidFill>
                  <a:srgbClr val="002060"/>
                </a:solidFill>
                <a:latin typeface="Times New Roman" panose="02020603050405020304" pitchFamily="18" charset="0"/>
                <a:cs typeface="Times New Roman" panose="02020603050405020304" pitchFamily="18" charset="0"/>
              </a:rPr>
              <a:t>platebního </a:t>
            </a:r>
            <a:r>
              <a:rPr lang="cs-CZ" sz="1400" dirty="0">
                <a:solidFill>
                  <a:srgbClr val="002060"/>
                </a:solidFill>
                <a:latin typeface="Times New Roman" panose="02020603050405020304" pitchFamily="18" charset="0"/>
                <a:cs typeface="Times New Roman" panose="02020603050405020304" pitchFamily="18" charset="0"/>
              </a:rPr>
              <a:t>styku, přes směnárenskou činnost, expertní činnost pro firmy a veřejný sek-tor (např. pokud chce firma či obec vydat obligace) atd.</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Komerční banky</a:t>
            </a:r>
            <a:endParaRPr lang="cs-CZ" sz="2800" b="1" dirty="0"/>
          </a:p>
        </p:txBody>
      </p:sp>
    </p:spTree>
    <p:extLst>
      <p:ext uri="{BB962C8B-B14F-4D97-AF65-F5344CB8AC3E}">
        <p14:creationId xmlns:p14="http://schemas.microsoft.com/office/powerpoint/2010/main" val="4044856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nabídky peněz (MS)</a:t>
            </a:r>
            <a:endParaRPr lang="cs-CZ" b="1" dirty="0"/>
          </a:p>
        </p:txBody>
      </p:sp>
      <p:pic>
        <p:nvPicPr>
          <p:cNvPr id="4" name="Picture 78"/>
          <p:cNvPicPr/>
          <p:nvPr/>
        </p:nvPicPr>
        <p:blipFill>
          <a:blip r:embed="rId3" cstate="print">
            <a:extLst>
              <a:ext uri="{28A0092B-C50C-407E-A947-70E740481C1C}">
                <a14:useLocalDpi xmlns:a14="http://schemas.microsoft.com/office/drawing/2010/main" val="0"/>
              </a:ext>
            </a:extLst>
          </a:blip>
          <a:stretch>
            <a:fillRect/>
          </a:stretch>
        </p:blipFill>
        <p:spPr>
          <a:xfrm>
            <a:off x="611560" y="1275606"/>
            <a:ext cx="4417020" cy="3137952"/>
          </a:xfrm>
          <a:prstGeom prst="rect">
            <a:avLst/>
          </a:prstGeom>
        </p:spPr>
      </p:pic>
    </p:spTree>
    <p:extLst>
      <p:ext uri="{BB962C8B-B14F-4D97-AF65-F5344CB8AC3E}">
        <p14:creationId xmlns:p14="http://schemas.microsoft.com/office/powerpoint/2010/main" val="3155541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Posuny křivky nabídky peněz (MS)</a:t>
            </a:r>
            <a:endParaRPr lang="cs-CZ" b="1" dirty="0"/>
          </a:p>
        </p:txBody>
      </p:sp>
      <p:pic>
        <p:nvPicPr>
          <p:cNvPr id="5" name="Picture 21"/>
          <p:cNvPicPr/>
          <p:nvPr/>
        </p:nvPicPr>
        <p:blipFill>
          <a:blip r:embed="rId3" cstate="print">
            <a:extLst>
              <a:ext uri="{28A0092B-C50C-407E-A947-70E740481C1C}">
                <a14:useLocalDpi xmlns:a14="http://schemas.microsoft.com/office/drawing/2010/main" val="0"/>
              </a:ext>
            </a:extLst>
          </a:blip>
          <a:stretch>
            <a:fillRect/>
          </a:stretch>
        </p:blipFill>
        <p:spPr>
          <a:xfrm>
            <a:off x="683568" y="1275606"/>
            <a:ext cx="4232746" cy="3219167"/>
          </a:xfrm>
          <a:prstGeom prst="rect">
            <a:avLst/>
          </a:prstGeom>
        </p:spPr>
      </p:pic>
      <p:sp>
        <p:nvSpPr>
          <p:cNvPr id="2" name="TextovéPole 1"/>
          <p:cNvSpPr txBox="1"/>
          <p:nvPr/>
        </p:nvSpPr>
        <p:spPr>
          <a:xfrm>
            <a:off x="5436096" y="1131590"/>
            <a:ext cx="2592288" cy="3108543"/>
          </a:xfrm>
          <a:prstGeom prst="rect">
            <a:avLst/>
          </a:prstGeom>
          <a:noFill/>
        </p:spPr>
        <p:txBody>
          <a:bodyPr wrap="square" rtlCol="0">
            <a:spAutoFit/>
          </a:bodyPr>
          <a:lstStyle/>
          <a:p>
            <a:r>
              <a:rPr lang="cs-CZ" sz="1400" dirty="0"/>
              <a:t>Pokud se centrální </a:t>
            </a:r>
            <a:r>
              <a:rPr lang="cs-CZ" sz="1400" dirty="0" smtClean="0"/>
              <a:t>banka rozhodne </a:t>
            </a:r>
            <a:r>
              <a:rPr lang="cs-CZ" sz="1400" dirty="0"/>
              <a:t>zvyšovat nabídku peněz v ekonomice, potom dojde k posunu křivky MS směrem doprava (jedná se o tzv. </a:t>
            </a:r>
            <a:r>
              <a:rPr lang="cs-CZ" sz="1400" b="1" dirty="0"/>
              <a:t>expanzivní monetární </a:t>
            </a:r>
            <a:r>
              <a:rPr lang="cs-CZ" sz="1400" b="1" dirty="0" smtClean="0"/>
              <a:t>politiku</a:t>
            </a:r>
            <a:r>
              <a:rPr lang="cs-CZ" sz="1400" dirty="0" smtClean="0"/>
              <a:t>) </a:t>
            </a:r>
            <a:r>
              <a:rPr lang="cs-CZ" sz="1400" dirty="0"/>
              <a:t>– viz pohyb 1 </a:t>
            </a:r>
            <a:endParaRPr lang="cs-CZ" sz="1400" dirty="0" smtClean="0"/>
          </a:p>
          <a:p>
            <a:endParaRPr lang="cs-CZ" sz="1400" dirty="0" smtClean="0"/>
          </a:p>
          <a:p>
            <a:r>
              <a:rPr lang="cs-CZ" sz="1400" dirty="0" smtClean="0"/>
              <a:t>Pokud </a:t>
            </a:r>
            <a:r>
              <a:rPr lang="cs-CZ" sz="1400" dirty="0"/>
              <a:t>se centrální </a:t>
            </a:r>
            <a:r>
              <a:rPr lang="cs-CZ" sz="1400" dirty="0" smtClean="0"/>
              <a:t>banka </a:t>
            </a:r>
            <a:r>
              <a:rPr lang="cs-CZ" sz="1400" dirty="0"/>
              <a:t>rozhodne nabídku peněz snížit, potom se křivka MS posune směrem doleva (jedná se o tzv. </a:t>
            </a:r>
            <a:r>
              <a:rPr lang="cs-CZ" sz="1400" b="1" dirty="0"/>
              <a:t>restriktivní monetární politiku</a:t>
            </a:r>
            <a:r>
              <a:rPr lang="cs-CZ" sz="1400" dirty="0"/>
              <a:t>) - viz pohyb 2</a:t>
            </a:r>
          </a:p>
        </p:txBody>
      </p:sp>
    </p:spTree>
    <p:extLst>
      <p:ext uri="{BB962C8B-B14F-4D97-AF65-F5344CB8AC3E}">
        <p14:creationId xmlns:p14="http://schemas.microsoft.com/office/powerpoint/2010/main" val="3659675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364088" y="987574"/>
            <a:ext cx="3600400" cy="3754874"/>
          </a:xfrm>
          <a:prstGeom prst="rect">
            <a:avLst/>
          </a:prstGeom>
          <a:noFill/>
        </p:spPr>
        <p:txBody>
          <a:bodyPr wrap="square" rtlCol="0">
            <a:spAutoFit/>
          </a:bodyPr>
          <a:lstStyle/>
          <a:p>
            <a:r>
              <a:rPr lang="cs-CZ" sz="1400" dirty="0"/>
              <a:t>Rovnovážný bod E je průsečíkem obou křivek, tedy bodem, kde se střetává nabídka a poptávka a kde je poptávané množství peněz rovno tomu nabízenému (viz bod </a:t>
            </a:r>
            <a:r>
              <a:rPr lang="cs-CZ" sz="1400" dirty="0" smtClean="0"/>
              <a:t>E). </a:t>
            </a:r>
            <a:r>
              <a:rPr lang="cs-CZ" sz="1400" dirty="0"/>
              <a:t>Za tohoto stavu je dosažena rovnovážná úroková míra (</a:t>
            </a:r>
            <a:r>
              <a:rPr lang="cs-CZ" sz="1400" dirty="0" err="1"/>
              <a:t>iE</a:t>
            </a:r>
            <a:r>
              <a:rPr lang="cs-CZ" sz="1400" dirty="0"/>
              <a:t>) a rovnovážné množství peněz (ME). Při jakékoliv jiné úrovni úrokové míry by byl trh peněz v nerovnováze – při vyšší úrokové míře, než kolik činí rovnovážná, by bylo větší nabízené množství než poptávané (ekonomické subjekty při vyšší úrokové míře začnou upravovat své finanční portfolio a přesouvat peníze z nejlikvidnějších forem do méně likvidních, které nesou vyšší úrok). Kdyby byla naopak dosažená úroková míra nižší než rovnovážná, ekonomické subjekty by jednaly v opačném gardu.</a:t>
            </a:r>
          </a:p>
        </p:txBody>
      </p:sp>
      <p:pic>
        <p:nvPicPr>
          <p:cNvPr id="7" name="Picture 36"/>
          <p:cNvPicPr/>
          <p:nvPr/>
        </p:nvPicPr>
        <p:blipFill>
          <a:blip r:embed="rId3" cstate="print">
            <a:extLst>
              <a:ext uri="{28A0092B-C50C-407E-A947-70E740481C1C}">
                <a14:useLocalDpi xmlns:a14="http://schemas.microsoft.com/office/drawing/2010/main" val="0"/>
              </a:ext>
            </a:extLst>
          </a:blip>
          <a:stretch>
            <a:fillRect/>
          </a:stretch>
        </p:blipFill>
        <p:spPr>
          <a:xfrm>
            <a:off x="395536" y="1203598"/>
            <a:ext cx="4584278" cy="3061880"/>
          </a:xfrm>
          <a:prstGeom prst="rect">
            <a:avLst/>
          </a:prstGeom>
        </p:spPr>
      </p:pic>
    </p:spTree>
    <p:extLst>
      <p:ext uri="{BB962C8B-B14F-4D97-AF65-F5344CB8AC3E}">
        <p14:creationId xmlns:p14="http://schemas.microsoft.com/office/powerpoint/2010/main" val="3659970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508104" y="1532832"/>
            <a:ext cx="2808312" cy="2246769"/>
          </a:xfrm>
          <a:prstGeom prst="rect">
            <a:avLst/>
          </a:prstGeom>
          <a:noFill/>
        </p:spPr>
        <p:txBody>
          <a:bodyPr wrap="square" rtlCol="0">
            <a:spAutoFit/>
          </a:bodyPr>
          <a:lstStyle/>
          <a:p>
            <a:r>
              <a:rPr lang="cs-CZ" sz="1400" dirty="0"/>
              <a:t>Pokud dojde k posunu křivky MD směrem doprava (pohyb </a:t>
            </a:r>
            <a:r>
              <a:rPr lang="cs-CZ" sz="1400" dirty="0" smtClean="0"/>
              <a:t>1), </a:t>
            </a:r>
            <a:r>
              <a:rPr lang="cs-CZ" sz="1400" dirty="0"/>
              <a:t>čili došlo ke zvýšení poptávky po penězích, potom, jak je ostatně patrné z obrázku, se v zájmu </a:t>
            </a:r>
            <a:r>
              <a:rPr lang="cs-CZ" sz="1400" dirty="0" err="1"/>
              <a:t>zacho</a:t>
            </a:r>
            <a:r>
              <a:rPr lang="cs-CZ" sz="1400" dirty="0"/>
              <a:t>-vání rovnovážného stavu zvýší také úroková míra z hodnoty </a:t>
            </a:r>
            <a:r>
              <a:rPr lang="cs-CZ" sz="1400" dirty="0" err="1"/>
              <a:t>i</a:t>
            </a:r>
            <a:r>
              <a:rPr lang="cs-CZ" sz="1400" baseline="-25000" dirty="0" err="1"/>
              <a:t>E</a:t>
            </a:r>
            <a:r>
              <a:rPr lang="cs-CZ" sz="1400" baseline="-25000" dirty="0"/>
              <a:t> </a:t>
            </a:r>
            <a:r>
              <a:rPr lang="cs-CZ" sz="1400" dirty="0"/>
              <a:t>na i</a:t>
            </a:r>
            <a:r>
              <a:rPr lang="cs-CZ" sz="1400" baseline="-25000" dirty="0"/>
              <a:t>1</a:t>
            </a:r>
            <a:r>
              <a:rPr lang="cs-CZ" sz="1400" dirty="0"/>
              <a:t>. Ke snížení úrokové míry by došlo v případě snížení poptávky po penězích (viz pohyb </a:t>
            </a:r>
            <a:r>
              <a:rPr lang="cs-CZ" sz="1400" dirty="0" smtClean="0"/>
              <a:t>2). </a:t>
            </a:r>
            <a:endParaRPr lang="cs-CZ" sz="1400" dirty="0"/>
          </a:p>
        </p:txBody>
      </p:sp>
      <p:pic>
        <p:nvPicPr>
          <p:cNvPr id="5" name="Picture 38"/>
          <p:cNvPicPr/>
          <p:nvPr/>
        </p:nvPicPr>
        <p:blipFill>
          <a:blip r:embed="rId3" cstate="print">
            <a:extLst>
              <a:ext uri="{28A0092B-C50C-407E-A947-70E740481C1C}">
                <a14:useLocalDpi xmlns:a14="http://schemas.microsoft.com/office/drawing/2010/main" val="0"/>
              </a:ext>
            </a:extLst>
          </a:blip>
          <a:stretch>
            <a:fillRect/>
          </a:stretch>
        </p:blipFill>
        <p:spPr>
          <a:xfrm>
            <a:off x="192184" y="1131590"/>
            <a:ext cx="4707086" cy="3264698"/>
          </a:xfrm>
          <a:prstGeom prst="rect">
            <a:avLst/>
          </a:prstGeom>
        </p:spPr>
      </p:pic>
    </p:spTree>
    <p:extLst>
      <p:ext uri="{BB962C8B-B14F-4D97-AF65-F5344CB8AC3E}">
        <p14:creationId xmlns:p14="http://schemas.microsoft.com/office/powerpoint/2010/main" val="683138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Rovnováha na trhu peněz</a:t>
            </a:r>
            <a:endParaRPr lang="cs-CZ" b="1" dirty="0"/>
          </a:p>
        </p:txBody>
      </p:sp>
      <p:sp>
        <p:nvSpPr>
          <p:cNvPr id="2" name="TextovéPole 1"/>
          <p:cNvSpPr txBox="1"/>
          <p:nvPr/>
        </p:nvSpPr>
        <p:spPr>
          <a:xfrm>
            <a:off x="5508104" y="1532832"/>
            <a:ext cx="2808312" cy="1815882"/>
          </a:xfrm>
          <a:prstGeom prst="rect">
            <a:avLst/>
          </a:prstGeom>
          <a:noFill/>
        </p:spPr>
        <p:txBody>
          <a:bodyPr wrap="square" rtlCol="0">
            <a:spAutoFit/>
          </a:bodyPr>
          <a:lstStyle/>
          <a:p>
            <a:r>
              <a:rPr lang="cs-CZ" sz="1400" dirty="0"/>
              <a:t>Pokud se zvýší nabídky peněz z úrovně M</a:t>
            </a:r>
            <a:r>
              <a:rPr lang="cs-CZ" sz="1400" baseline="-25000" dirty="0"/>
              <a:t>0</a:t>
            </a:r>
            <a:r>
              <a:rPr lang="cs-CZ" sz="1400" dirty="0"/>
              <a:t> na úroveň M</a:t>
            </a:r>
            <a:r>
              <a:rPr lang="cs-CZ" sz="1400" baseline="-25000" dirty="0"/>
              <a:t>1</a:t>
            </a:r>
            <a:r>
              <a:rPr lang="cs-CZ" sz="1400" dirty="0"/>
              <a:t> (křivka MS se posune směrem doprava, viz pohyb </a:t>
            </a:r>
            <a:r>
              <a:rPr lang="cs-CZ" sz="1400" dirty="0" smtClean="0"/>
              <a:t>1), </a:t>
            </a:r>
            <a:r>
              <a:rPr lang="cs-CZ" sz="1400" dirty="0"/>
              <a:t>potom se sníží úroková míra z </a:t>
            </a:r>
            <a:r>
              <a:rPr lang="cs-CZ" sz="1400" dirty="0" err="1"/>
              <a:t>i</a:t>
            </a:r>
            <a:r>
              <a:rPr lang="cs-CZ" sz="1400" baseline="-25000" dirty="0" err="1"/>
              <a:t>E</a:t>
            </a:r>
            <a:r>
              <a:rPr lang="cs-CZ" sz="1400" dirty="0"/>
              <a:t> na úroveň i</a:t>
            </a:r>
            <a:r>
              <a:rPr lang="cs-CZ" sz="1400" baseline="-25000" dirty="0"/>
              <a:t>1</a:t>
            </a:r>
            <a:r>
              <a:rPr lang="cs-CZ" sz="1400" dirty="0"/>
              <a:t>. V případě snížení nabídky peněz (viz posun </a:t>
            </a:r>
            <a:r>
              <a:rPr lang="cs-CZ" sz="1400" dirty="0" smtClean="0"/>
              <a:t>2) - </a:t>
            </a:r>
            <a:r>
              <a:rPr lang="cs-CZ" sz="1400" dirty="0"/>
              <a:t>úroková míra by se zvýšila na úroveň i</a:t>
            </a:r>
            <a:r>
              <a:rPr lang="cs-CZ" sz="1400" baseline="-25000" dirty="0"/>
              <a:t>2</a:t>
            </a:r>
            <a:r>
              <a:rPr lang="cs-CZ" sz="1400" dirty="0"/>
              <a:t>). </a:t>
            </a:r>
          </a:p>
        </p:txBody>
      </p:sp>
      <p:pic>
        <p:nvPicPr>
          <p:cNvPr id="7" name="Picture 41"/>
          <p:cNvPicPr/>
          <p:nvPr/>
        </p:nvPicPr>
        <p:blipFill>
          <a:blip r:embed="rId3" cstate="print">
            <a:extLst>
              <a:ext uri="{28A0092B-C50C-407E-A947-70E740481C1C}">
                <a14:useLocalDpi xmlns:a14="http://schemas.microsoft.com/office/drawing/2010/main" val="0"/>
              </a:ext>
            </a:extLst>
          </a:blip>
          <a:stretch>
            <a:fillRect/>
          </a:stretch>
        </p:blipFill>
        <p:spPr>
          <a:xfrm>
            <a:off x="467544" y="1203598"/>
            <a:ext cx="4557861" cy="3043083"/>
          </a:xfrm>
          <a:prstGeom prst="rect">
            <a:avLst/>
          </a:prstGeom>
        </p:spPr>
      </p:pic>
    </p:spTree>
    <p:extLst>
      <p:ext uri="{BB962C8B-B14F-4D97-AF65-F5344CB8AC3E}">
        <p14:creationId xmlns:p14="http://schemas.microsoft.com/office/powerpoint/2010/main" val="2234435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je nejčastěji definována jako trvalý růst všeobecné (průměrné) cenové hladiny. </a:t>
            </a:r>
            <a:endParaRPr lang="cs-CZ" sz="20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jako porucha rovnováhy (nejzřetelněji se projevuje růstem cen)</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Inflace vs. zdražování</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Cenová hladina P představuje průměrnou úroveň cen určitého souboru statků v běžném období (ceny P1) ve srovnání s cenami určitého vybraného základního období (ceny P0)</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214941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771550"/>
            <a:ext cx="8208912" cy="3888432"/>
          </a:xfrm>
          <a:prstGeom prst="rect">
            <a:avLst/>
          </a:prstGeom>
        </p:spPr>
        <p:txBody>
          <a:bodyPr>
            <a:noAutofit/>
          </a:bodyPr>
          <a:lstStyle/>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Míra inflace vyjadřuje, jak rychle se </a:t>
            </a:r>
            <a:r>
              <a:rPr lang="cs-CZ" sz="2000" dirty="0" smtClean="0">
                <a:solidFill>
                  <a:srgbClr val="002060"/>
                </a:solidFill>
                <a:latin typeface="Times New Roman" panose="02020603050405020304" pitchFamily="18" charset="0"/>
                <a:cs typeface="Times New Roman" panose="02020603050405020304" pitchFamily="18" charset="0"/>
              </a:rPr>
              <a:t>zvyšovala </a:t>
            </a:r>
            <a:r>
              <a:rPr lang="cs-CZ" sz="2000" dirty="0">
                <a:solidFill>
                  <a:srgbClr val="002060"/>
                </a:solidFill>
                <a:latin typeface="Times New Roman" panose="02020603050405020304" pitchFamily="18" charset="0"/>
                <a:cs typeface="Times New Roman" panose="02020603050405020304" pitchFamily="18" charset="0"/>
              </a:rPr>
              <a:t>cenová hladina, vztahující se k období t, ve srovnání s cenovou hladinou, vztahující se k období t-1</a:t>
            </a:r>
          </a:p>
          <a:p>
            <a:pPr indent="373063">
              <a:spcBef>
                <a:spcPts val="1200"/>
              </a:spcBef>
            </a:pPr>
            <a:r>
              <a:rPr lang="cs-CZ" sz="2000" dirty="0">
                <a:solidFill>
                  <a:srgbClr val="002060"/>
                </a:solidFill>
                <a:latin typeface="Times New Roman" panose="02020603050405020304" pitchFamily="18" charset="0"/>
                <a:cs typeface="Times New Roman" panose="02020603050405020304" pitchFamily="18" charset="0"/>
              </a:rPr>
              <a:t>Měří se pomocí tzv. cenových indexů:</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Index </a:t>
            </a:r>
            <a:r>
              <a:rPr lang="cs-CZ" sz="1400" dirty="0">
                <a:solidFill>
                  <a:srgbClr val="002060"/>
                </a:solidFill>
                <a:latin typeface="Times New Roman" panose="02020603050405020304" pitchFamily="18" charset="0"/>
                <a:cs typeface="Times New Roman" panose="02020603050405020304" pitchFamily="18" charset="0"/>
              </a:rPr>
              <a:t>spotřebitelských cen (CPI)</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Index </a:t>
            </a:r>
            <a:r>
              <a:rPr lang="cs-CZ" sz="1400" dirty="0">
                <a:solidFill>
                  <a:srgbClr val="002060"/>
                </a:solidFill>
                <a:latin typeface="Times New Roman" panose="02020603050405020304" pitchFamily="18" charset="0"/>
                <a:cs typeface="Times New Roman" panose="02020603050405020304" pitchFamily="18" charset="0"/>
              </a:rPr>
              <a:t>cen výrobců (PPI) – promítá se do CPI</a:t>
            </a:r>
          </a:p>
          <a:p>
            <a:pPr marL="714375" indent="0">
              <a:spcBef>
                <a:spcPts val="1200"/>
              </a:spcBef>
              <a:buNone/>
            </a:pPr>
            <a:r>
              <a:rPr lang="cs-CZ" sz="1400" dirty="0" smtClean="0">
                <a:solidFill>
                  <a:srgbClr val="002060"/>
                </a:solidFill>
                <a:latin typeface="Times New Roman" panose="02020603050405020304" pitchFamily="18" charset="0"/>
                <a:cs typeface="Times New Roman" panose="02020603050405020304" pitchFamily="18" charset="0"/>
              </a:rPr>
              <a:t>- Deflátor </a:t>
            </a:r>
            <a:r>
              <a:rPr lang="cs-CZ" sz="1400" dirty="0">
                <a:solidFill>
                  <a:srgbClr val="002060"/>
                </a:solidFill>
                <a:latin typeface="Times New Roman" panose="02020603050405020304" pitchFamily="18" charset="0"/>
                <a:cs typeface="Times New Roman" panose="02020603050405020304" pitchFamily="18" charset="0"/>
              </a:rPr>
              <a:t>HDP</a:t>
            </a:r>
          </a:p>
          <a:p>
            <a:pPr indent="373063">
              <a:spcBef>
                <a:spcPts val="1200"/>
              </a:spcBef>
            </a:pPr>
            <a:r>
              <a:rPr lang="cs-CZ" sz="2000" u="sng" dirty="0">
                <a:solidFill>
                  <a:srgbClr val="002060"/>
                </a:solidFill>
                <a:latin typeface="Times New Roman" panose="02020603050405020304" pitchFamily="18" charset="0"/>
                <a:cs typeface="Times New Roman" panose="02020603050405020304" pitchFamily="18" charset="0"/>
              </a:rPr>
              <a:t>Cenový index </a:t>
            </a:r>
            <a:r>
              <a:rPr lang="cs-CZ" sz="2000" dirty="0">
                <a:solidFill>
                  <a:srgbClr val="002060"/>
                </a:solidFill>
                <a:latin typeface="Times New Roman" panose="02020603050405020304" pitchFamily="18" charset="0"/>
                <a:cs typeface="Times New Roman" panose="02020603050405020304" pitchFamily="18" charset="0"/>
              </a:rPr>
              <a:t>= měří částku (mezi 2 obdobími), kterou je nutno nezbytné vynaložit na nákup určitého koše statků a služeb v běžném období ve srovnání s částkou, kterou bylo nutno vynaložit v období základním</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3715142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Reálná ekonomika (výroba pomocí VF) vs. peněžní (peníze v různých podobách a utváření cen)</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Bez peněžních procesů by však ty reálné probíhaly jen stěží (měření procesů v peněžních jednotkách a následné srovnání efektivnosti)</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V historii byly i snahy o odstranění peněz</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Peníze= takový statek, který v určité společnosti slouží jako všeobecně přijímaný prostředek směny (platidlo) </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Z pohledu práva se používá zákonné platidlo, tj. měna daného státu (v ČR koruna, zatím)</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Peníze a jejich role v ekonomice</a:t>
            </a:r>
            <a:endParaRPr lang="cs-CZ" sz="2800" b="1" dirty="0"/>
          </a:p>
        </p:txBody>
      </p:sp>
    </p:spTree>
    <p:extLst>
      <p:ext uri="{BB962C8B-B14F-4D97-AF65-F5344CB8AC3E}">
        <p14:creationId xmlns:p14="http://schemas.microsoft.com/office/powerpoint/2010/main" val="378158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Deflace</a:t>
            </a:r>
            <a:r>
              <a:rPr lang="cs-CZ" sz="2000" dirty="0">
                <a:solidFill>
                  <a:srgbClr val="002060"/>
                </a:solidFill>
                <a:latin typeface="Times New Roman" panose="02020603050405020304" pitchFamily="18" charset="0"/>
                <a:cs typeface="Times New Roman" panose="02020603050405020304" pitchFamily="18" charset="0"/>
              </a:rPr>
              <a:t> = pokles cenové hladiny (např</a:t>
            </a:r>
            <a:r>
              <a:rPr lang="cs-CZ" sz="2000" dirty="0" smtClean="0">
                <a:solidFill>
                  <a:srgbClr val="002060"/>
                </a:solidFill>
                <a:latin typeface="Times New Roman" panose="02020603050405020304" pitchFamily="18" charset="0"/>
                <a:cs typeface="Times New Roman" panose="02020603050405020304" pitchFamily="18" charset="0"/>
              </a:rPr>
              <a:t>. míra inflace </a:t>
            </a:r>
            <a:r>
              <a:rPr lang="cs-CZ" sz="2000" dirty="0">
                <a:solidFill>
                  <a:srgbClr val="002060"/>
                </a:solidFill>
                <a:latin typeface="Times New Roman" panose="02020603050405020304" pitchFamily="18" charset="0"/>
                <a:cs typeface="Times New Roman" panose="02020603050405020304" pitchFamily="18" charset="0"/>
              </a:rPr>
              <a:t>-0,8 %)</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Desinflace</a:t>
            </a:r>
            <a:r>
              <a:rPr lang="cs-CZ" sz="2000" dirty="0">
                <a:solidFill>
                  <a:srgbClr val="002060"/>
                </a:solidFill>
                <a:latin typeface="Times New Roman" panose="02020603050405020304" pitchFamily="18" charset="0"/>
                <a:cs typeface="Times New Roman" panose="02020603050405020304" pitchFamily="18" charset="0"/>
              </a:rPr>
              <a:t> = snižování míry inflace, tj. zpomalování (např. 8 % pak 6 % a 3,5 %)</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Stagflace</a:t>
            </a:r>
            <a:r>
              <a:rPr lang="cs-CZ" sz="2000" dirty="0">
                <a:solidFill>
                  <a:srgbClr val="002060"/>
                </a:solidFill>
                <a:latin typeface="Times New Roman" panose="02020603050405020304" pitchFamily="18" charset="0"/>
                <a:cs typeface="Times New Roman" panose="02020603050405020304" pitchFamily="18" charset="0"/>
              </a:rPr>
              <a:t> = stagnace ekonomiky spojená s růstem cenové hladiny (Y stagnuje a růst P)</a:t>
            </a:r>
          </a:p>
          <a:p>
            <a:pPr indent="373063">
              <a:spcBef>
                <a:spcPts val="1200"/>
              </a:spcBef>
            </a:pPr>
            <a:r>
              <a:rPr lang="cs-CZ" sz="2000" b="1" dirty="0" err="1">
                <a:solidFill>
                  <a:srgbClr val="002060"/>
                </a:solidFill>
                <a:latin typeface="Times New Roman" panose="02020603050405020304" pitchFamily="18" charset="0"/>
                <a:cs typeface="Times New Roman" panose="02020603050405020304" pitchFamily="18" charset="0"/>
              </a:rPr>
              <a:t>Slumpflace</a:t>
            </a:r>
            <a:r>
              <a:rPr lang="cs-CZ" sz="2000" dirty="0">
                <a:solidFill>
                  <a:srgbClr val="002060"/>
                </a:solidFill>
                <a:latin typeface="Times New Roman" panose="02020603050405020304" pitchFamily="18" charset="0"/>
                <a:cs typeface="Times New Roman" panose="02020603050405020304" pitchFamily="18" charset="0"/>
              </a:rPr>
              <a:t> = pokles reálného produktu spojený s růstem cenové hladiny (pokles Y a růst P)</a:t>
            </a:r>
          </a:p>
          <a:p>
            <a:pPr marL="0" indent="0">
              <a:spcBef>
                <a:spcPts val="12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4207661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Mírná </a:t>
            </a:r>
            <a:r>
              <a:rPr lang="cs-CZ" sz="2000" dirty="0">
                <a:solidFill>
                  <a:srgbClr val="002060"/>
                </a:solidFill>
                <a:latin typeface="Times New Roman" panose="02020603050405020304" pitchFamily="18" charset="0"/>
                <a:cs typeface="Times New Roman" panose="02020603050405020304" pitchFamily="18" charset="0"/>
              </a:rPr>
              <a:t>(plíživá) </a:t>
            </a:r>
            <a:r>
              <a:rPr lang="cs-CZ" sz="2000" dirty="0" smtClean="0">
                <a:solidFill>
                  <a:srgbClr val="002060"/>
                </a:solidFill>
                <a:latin typeface="Times New Roman" panose="02020603050405020304" pitchFamily="18" charset="0"/>
                <a:cs typeface="Times New Roman" panose="02020603050405020304" pitchFamily="18" charset="0"/>
              </a:rPr>
              <a:t>- jednotky </a:t>
            </a:r>
            <a:r>
              <a:rPr lang="cs-CZ" sz="2000" dirty="0">
                <a:solidFill>
                  <a:srgbClr val="002060"/>
                </a:solidFill>
                <a:latin typeface="Times New Roman" panose="02020603050405020304" pitchFamily="18" charset="0"/>
                <a:cs typeface="Times New Roman" panose="02020603050405020304" pitchFamily="18" charset="0"/>
              </a:rPr>
              <a:t>% ročně</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P</a:t>
            </a:r>
            <a:r>
              <a:rPr lang="cs-CZ" sz="2000" b="1" dirty="0" smtClean="0">
                <a:solidFill>
                  <a:srgbClr val="002060"/>
                </a:solidFill>
                <a:latin typeface="Times New Roman" panose="02020603050405020304" pitchFamily="18" charset="0"/>
                <a:cs typeface="Times New Roman" panose="02020603050405020304" pitchFamily="18" charset="0"/>
              </a:rPr>
              <a:t>ádivá</a:t>
            </a:r>
            <a:r>
              <a:rPr lang="cs-CZ" sz="2000" dirty="0" smtClean="0">
                <a:solidFill>
                  <a:srgbClr val="002060"/>
                </a:solidFill>
                <a:latin typeface="Times New Roman" panose="02020603050405020304" pitchFamily="18" charset="0"/>
                <a:cs typeface="Times New Roman" panose="02020603050405020304" pitchFamily="18" charset="0"/>
              </a:rPr>
              <a:t> - pohybující </a:t>
            </a:r>
            <a:r>
              <a:rPr lang="cs-CZ" sz="2000" dirty="0">
                <a:solidFill>
                  <a:srgbClr val="002060"/>
                </a:solidFill>
                <a:latin typeface="Times New Roman" panose="02020603050405020304" pitchFamily="18" charset="0"/>
                <a:cs typeface="Times New Roman" panose="02020603050405020304" pitchFamily="18" charset="0"/>
              </a:rPr>
              <a:t>se v desítkách % ročně</a:t>
            </a:r>
          </a:p>
          <a:p>
            <a:pPr indent="373063">
              <a:spcBef>
                <a:spcPts val="1200"/>
              </a:spcBef>
            </a:pPr>
            <a:r>
              <a:rPr lang="cs-CZ" sz="2000" b="1" dirty="0">
                <a:solidFill>
                  <a:srgbClr val="002060"/>
                </a:solidFill>
                <a:latin typeface="Times New Roman" panose="02020603050405020304" pitchFamily="18" charset="0"/>
                <a:cs typeface="Times New Roman" panose="02020603050405020304" pitchFamily="18" charset="0"/>
              </a:rPr>
              <a:t>Hyperinflace</a:t>
            </a:r>
            <a:r>
              <a:rPr lang="cs-CZ" sz="2000" dirty="0">
                <a:solidFill>
                  <a:srgbClr val="002060"/>
                </a:solidFill>
                <a:latin typeface="Times New Roman" panose="02020603050405020304" pitchFamily="18" charset="0"/>
                <a:cs typeface="Times New Roman" panose="02020603050405020304" pitchFamily="18" charset="0"/>
              </a:rPr>
              <a:t> </a:t>
            </a:r>
            <a:r>
              <a:rPr lang="cs-CZ" sz="2000" dirty="0" smtClean="0">
                <a:solidFill>
                  <a:srgbClr val="002060"/>
                </a:solidFill>
                <a:latin typeface="Times New Roman" panose="02020603050405020304" pitchFamily="18" charset="0"/>
                <a:cs typeface="Times New Roman" panose="02020603050405020304" pitchFamily="18" charset="0"/>
              </a:rPr>
              <a:t> - dosahuje </a:t>
            </a:r>
            <a:r>
              <a:rPr lang="cs-CZ" sz="2000" dirty="0">
                <a:solidFill>
                  <a:srgbClr val="002060"/>
                </a:solidFill>
                <a:latin typeface="Times New Roman" panose="02020603050405020304" pitchFamily="18" charset="0"/>
                <a:cs typeface="Times New Roman" panose="02020603050405020304" pitchFamily="18" charset="0"/>
              </a:rPr>
              <a:t>stovky a tisíce procent ročně (peníze přestávají fungovat, rozšiřuje se naturální směna, používá se zahraniční měna, je nutná měnová reforma). Jedna z největších inflací postihla Německo, kde během let 1922-1923 vzrost cenový index ze 100 na 10 000 000 000 </a:t>
            </a:r>
          </a:p>
          <a:p>
            <a:pPr marL="0" indent="0">
              <a:spcBef>
                <a:spcPts val="1200"/>
              </a:spcBef>
              <a:buNone/>
            </a:pP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37481201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Otevřená </a:t>
            </a:r>
            <a:r>
              <a:rPr lang="cs-CZ" sz="1800" b="1" dirty="0">
                <a:solidFill>
                  <a:srgbClr val="002060"/>
                </a:solidFill>
                <a:latin typeface="Times New Roman" panose="02020603050405020304" pitchFamily="18" charset="0"/>
                <a:cs typeface="Times New Roman" panose="02020603050405020304" pitchFamily="18" charset="0"/>
              </a:rPr>
              <a:t>inflace</a:t>
            </a:r>
            <a:r>
              <a:rPr lang="cs-CZ" sz="1800" dirty="0">
                <a:solidFill>
                  <a:srgbClr val="002060"/>
                </a:solidFill>
                <a:latin typeface="Times New Roman" panose="02020603050405020304" pitchFamily="18" charset="0"/>
                <a:cs typeface="Times New Roman" panose="02020603050405020304" pitchFamily="18" charset="0"/>
              </a:rPr>
              <a:t>, jež se plně projevuje v růstu cenové hladiny a je zachycena v cenových indexech, které tvoří základ pro výpočet míry inflace.</a:t>
            </a:r>
          </a:p>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Skrytá </a:t>
            </a:r>
            <a:r>
              <a:rPr lang="cs-CZ" sz="1800" b="1" dirty="0">
                <a:solidFill>
                  <a:srgbClr val="002060"/>
                </a:solidFill>
                <a:latin typeface="Times New Roman" panose="02020603050405020304" pitchFamily="18" charset="0"/>
                <a:cs typeface="Times New Roman" panose="02020603050405020304" pitchFamily="18" charset="0"/>
              </a:rPr>
              <a:t>inflace</a:t>
            </a:r>
            <a:r>
              <a:rPr lang="cs-CZ" sz="1800" dirty="0">
                <a:solidFill>
                  <a:srgbClr val="002060"/>
                </a:solidFill>
                <a:latin typeface="Times New Roman" panose="02020603050405020304" pitchFamily="18" charset="0"/>
                <a:cs typeface="Times New Roman" panose="02020603050405020304" pitchFamily="18" charset="0"/>
              </a:rPr>
              <a:t>, jež je zvláštní tím, že se zvyšování cen nepromítá do cenových </a:t>
            </a:r>
            <a:r>
              <a:rPr lang="cs-CZ" sz="1800" dirty="0" smtClean="0">
                <a:solidFill>
                  <a:srgbClr val="002060"/>
                </a:solidFill>
                <a:latin typeface="Times New Roman" panose="02020603050405020304" pitchFamily="18" charset="0"/>
                <a:cs typeface="Times New Roman" panose="02020603050405020304" pitchFamily="18" charset="0"/>
              </a:rPr>
              <a:t>indexů</a:t>
            </a:r>
            <a:r>
              <a:rPr lang="cs-CZ" sz="1800" dirty="0">
                <a:solidFill>
                  <a:srgbClr val="002060"/>
                </a:solidFill>
                <a:latin typeface="Times New Roman" panose="02020603050405020304" pitchFamily="18" charset="0"/>
                <a:cs typeface="Times New Roman" panose="02020603050405020304" pitchFamily="18" charset="0"/>
              </a:rPr>
              <a:t>, což může být způsobeno např. chybně sestaveným košem, který nevzal v potaz měnící se nákupní zvyklosti ekonomických subjektů, zejména domácností. Dalším projevem může být zhoršení kvality výrobků beze změny ceny. </a:t>
            </a:r>
          </a:p>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Potlačená </a:t>
            </a:r>
            <a:r>
              <a:rPr lang="cs-CZ" sz="1800" b="1" dirty="0">
                <a:solidFill>
                  <a:srgbClr val="002060"/>
                </a:solidFill>
                <a:latin typeface="Times New Roman" panose="02020603050405020304" pitchFamily="18" charset="0"/>
                <a:cs typeface="Times New Roman" panose="02020603050405020304" pitchFamily="18" charset="0"/>
              </a:rPr>
              <a:t>inflace </a:t>
            </a:r>
            <a:r>
              <a:rPr lang="cs-CZ" sz="1800" dirty="0">
                <a:solidFill>
                  <a:srgbClr val="002060"/>
                </a:solidFill>
                <a:latin typeface="Times New Roman" panose="02020603050405020304" pitchFamily="18" charset="0"/>
                <a:cs typeface="Times New Roman" panose="02020603050405020304" pitchFamily="18" charset="0"/>
              </a:rPr>
              <a:t>nastává tehdy, když je růst cen administrativně </a:t>
            </a:r>
            <a:r>
              <a:rPr lang="cs-CZ" sz="1800" dirty="0" err="1">
                <a:solidFill>
                  <a:srgbClr val="002060"/>
                </a:solidFill>
                <a:latin typeface="Times New Roman" panose="02020603050405020304" pitchFamily="18" charset="0"/>
                <a:cs typeface="Times New Roman" panose="02020603050405020304" pitchFamily="18" charset="0"/>
              </a:rPr>
              <a:t>bržděn</a:t>
            </a:r>
            <a:r>
              <a:rPr lang="cs-CZ" sz="1800" dirty="0">
                <a:solidFill>
                  <a:srgbClr val="002060"/>
                </a:solidFill>
                <a:latin typeface="Times New Roman" panose="02020603050405020304" pitchFamily="18" charset="0"/>
                <a:cs typeface="Times New Roman" panose="02020603050405020304" pitchFamily="18" charset="0"/>
              </a:rPr>
              <a:t> – např. formou zmrazení cen, což zpravidla mívá jen dočasný charakter, po kterém ceny „vyletí“ raketově nahoru nebo se začne rozvíjet šedá nebo dokonce černá </a:t>
            </a:r>
            <a:r>
              <a:rPr lang="cs-CZ" sz="1800" dirty="0" smtClean="0">
                <a:solidFill>
                  <a:srgbClr val="002060"/>
                </a:solidFill>
                <a:latin typeface="Times New Roman" panose="02020603050405020304" pitchFamily="18" charset="0"/>
                <a:cs typeface="Times New Roman" panose="02020603050405020304" pitchFamily="18" charset="0"/>
              </a:rPr>
              <a:t>ekonomika</a:t>
            </a:r>
            <a:r>
              <a:rPr lang="cs-CZ" sz="1800" dirty="0">
                <a:solidFill>
                  <a:srgbClr val="002060"/>
                </a:solidFill>
                <a:latin typeface="Times New Roman" panose="02020603050405020304" pitchFamily="18" charset="0"/>
                <a:cs typeface="Times New Roman" panose="02020603050405020304" pitchFamily="18" charset="0"/>
              </a:rPr>
              <a:t>.</a:t>
            </a:r>
          </a:p>
          <a:p>
            <a:pPr marL="0" indent="0">
              <a:spcBef>
                <a:spcPts val="1200"/>
              </a:spcBef>
              <a:buNone/>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Inflace</a:t>
            </a:r>
            <a:endParaRPr lang="cs-CZ" sz="2800" b="1" dirty="0"/>
          </a:p>
        </p:txBody>
      </p:sp>
    </p:spTree>
    <p:extLst>
      <p:ext uri="{BB962C8B-B14F-4D97-AF65-F5344CB8AC3E}">
        <p14:creationId xmlns:p14="http://schemas.microsoft.com/office/powerpoint/2010/main" val="41140531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800" b="1" dirty="0" smtClean="0">
                <a:solidFill>
                  <a:srgbClr val="002060"/>
                </a:solidFill>
                <a:latin typeface="Times New Roman" panose="02020603050405020304" pitchFamily="18" charset="0"/>
                <a:cs typeface="Times New Roman" panose="02020603050405020304" pitchFamily="18" charset="0"/>
              </a:rPr>
              <a:t>Trh práce = </a:t>
            </a:r>
            <a:r>
              <a:rPr lang="pt-BR" sz="1800" dirty="0" smtClean="0">
                <a:solidFill>
                  <a:srgbClr val="002060"/>
                </a:solidFill>
                <a:latin typeface="Times New Roman" panose="02020603050405020304" pitchFamily="18" charset="0"/>
                <a:cs typeface="Times New Roman" panose="02020603050405020304" pitchFamily="18" charset="0"/>
              </a:rPr>
              <a:t>místo</a:t>
            </a:r>
            <a:r>
              <a:rPr lang="pt-BR" sz="1800" dirty="0">
                <a:solidFill>
                  <a:srgbClr val="002060"/>
                </a:solidFill>
                <a:latin typeface="Times New Roman" panose="02020603050405020304" pitchFamily="18" charset="0"/>
                <a:cs typeface="Times New Roman" panose="02020603050405020304" pitchFamily="18" charset="0"/>
              </a:rPr>
              <a:t>, kde se střetává nabídka s </a:t>
            </a:r>
            <a:r>
              <a:rPr lang="pt-BR" sz="1800" dirty="0" smtClean="0">
                <a:solidFill>
                  <a:srgbClr val="002060"/>
                </a:solidFill>
                <a:latin typeface="Times New Roman" panose="02020603050405020304" pitchFamily="18" charset="0"/>
                <a:cs typeface="Times New Roman" panose="02020603050405020304" pitchFamily="18" charset="0"/>
              </a:rPr>
              <a:t>poptávkou</a:t>
            </a: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Je segmentován </a:t>
            </a:r>
            <a:r>
              <a:rPr lang="cs-CZ" sz="1800" dirty="0">
                <a:solidFill>
                  <a:srgbClr val="002060"/>
                </a:solidFill>
                <a:latin typeface="Times New Roman" panose="02020603050405020304" pitchFamily="18" charset="0"/>
                <a:cs typeface="Times New Roman" panose="02020603050405020304" pitchFamily="18" charset="0"/>
              </a:rPr>
              <a:t>do stovek dílčích trhů, zpravidla dle povolání a </a:t>
            </a:r>
            <a:r>
              <a:rPr lang="cs-CZ" sz="1800" dirty="0" smtClean="0">
                <a:solidFill>
                  <a:srgbClr val="002060"/>
                </a:solidFill>
                <a:latin typeface="Times New Roman" panose="02020603050405020304" pitchFamily="18" charset="0"/>
                <a:cs typeface="Times New Roman" panose="02020603050405020304" pitchFamily="18" charset="0"/>
              </a:rPr>
              <a:t>regionu</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trh práce </a:t>
            </a:r>
            <a:r>
              <a:rPr lang="cs-CZ" sz="1800" dirty="0" smtClean="0">
                <a:solidFill>
                  <a:srgbClr val="002060"/>
                </a:solidFill>
                <a:latin typeface="Times New Roman" panose="02020603050405020304" pitchFamily="18" charset="0"/>
                <a:cs typeface="Times New Roman" panose="02020603050405020304" pitchFamily="18" charset="0"/>
              </a:rPr>
              <a:t>je mnohem </a:t>
            </a:r>
            <a:r>
              <a:rPr lang="cs-CZ" sz="1800" dirty="0">
                <a:solidFill>
                  <a:srgbClr val="002060"/>
                </a:solidFill>
                <a:latin typeface="Times New Roman" panose="02020603050405020304" pitchFamily="18" charset="0"/>
                <a:cs typeface="Times New Roman" panose="02020603050405020304" pitchFamily="18" charset="0"/>
              </a:rPr>
              <a:t>více regulován ze strany státu (postavení zaměstnance je vůči zaměstnavateli nerovné a z toho plyne potřeba větší </a:t>
            </a:r>
            <a:r>
              <a:rPr lang="cs-CZ" sz="1800" dirty="0" err="1">
                <a:solidFill>
                  <a:srgbClr val="002060"/>
                </a:solidFill>
                <a:latin typeface="Times New Roman" panose="02020603050405020304" pitchFamily="18" charset="0"/>
                <a:cs typeface="Times New Roman" panose="02020603050405020304" pitchFamily="18" charset="0"/>
              </a:rPr>
              <a:t>ochra-ny</a:t>
            </a:r>
            <a:r>
              <a:rPr lang="cs-CZ" sz="1800" dirty="0">
                <a:solidFill>
                  <a:srgbClr val="002060"/>
                </a:solidFill>
                <a:latin typeface="Times New Roman" panose="02020603050405020304" pitchFamily="18" charset="0"/>
                <a:cs typeface="Times New Roman" panose="02020603050405020304" pitchFamily="18" charset="0"/>
              </a:rPr>
              <a:t> </a:t>
            </a:r>
            <a:r>
              <a:rPr lang="cs-CZ" sz="1800" dirty="0" smtClean="0">
                <a:solidFill>
                  <a:srgbClr val="002060"/>
                </a:solidFill>
                <a:latin typeface="Times New Roman" panose="02020603050405020304" pitchFamily="18" charset="0"/>
                <a:cs typeface="Times New Roman" panose="02020603050405020304" pitchFamily="18" charset="0"/>
              </a:rPr>
              <a:t>zaměstnanců)</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nabídku práce tvoří domácnosti, které na trhu práce nabízejí své „ruce“ a „mozky“, kterou si pronajímají jako výrobní faktor firmy nebo </a:t>
            </a:r>
            <a:r>
              <a:rPr lang="cs-CZ" sz="1800" dirty="0" smtClean="0">
                <a:solidFill>
                  <a:srgbClr val="002060"/>
                </a:solidFill>
                <a:latin typeface="Times New Roman" panose="02020603050405020304" pitchFamily="18" charset="0"/>
                <a:cs typeface="Times New Roman" panose="02020603050405020304" pitchFamily="18" charset="0"/>
              </a:rPr>
              <a:t>stát, které zase tvoří poptávku po práci</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Cenou práce je pak </a:t>
            </a:r>
            <a:r>
              <a:rPr lang="cs-CZ" sz="1800" b="1" dirty="0">
                <a:solidFill>
                  <a:srgbClr val="002060"/>
                </a:solidFill>
                <a:latin typeface="Times New Roman" panose="02020603050405020304" pitchFamily="18" charset="0"/>
                <a:cs typeface="Times New Roman" panose="02020603050405020304" pitchFamily="18" charset="0"/>
              </a:rPr>
              <a:t>mzdová </a:t>
            </a:r>
            <a:r>
              <a:rPr lang="cs-CZ" sz="1800" b="1" dirty="0" smtClean="0">
                <a:solidFill>
                  <a:srgbClr val="002060"/>
                </a:solidFill>
                <a:latin typeface="Times New Roman" panose="02020603050405020304" pitchFamily="18" charset="0"/>
                <a:cs typeface="Times New Roman" panose="02020603050405020304" pitchFamily="18" charset="0"/>
              </a:rPr>
              <a:t>sazba</a:t>
            </a: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Trh práce a nezaměstnanost</a:t>
            </a:r>
            <a:endParaRPr lang="cs-CZ" sz="2800" b="1" dirty="0"/>
          </a:p>
        </p:txBody>
      </p:sp>
    </p:spTree>
    <p:extLst>
      <p:ext uri="{BB962C8B-B14F-4D97-AF65-F5344CB8AC3E}">
        <p14:creationId xmlns:p14="http://schemas.microsoft.com/office/powerpoint/2010/main" val="1631926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8454" y="915566"/>
            <a:ext cx="7848872" cy="3672408"/>
          </a:xfrm>
          <a:prstGeom prst="rect">
            <a:avLst/>
          </a:prstGeom>
        </p:spPr>
        <p:txBody>
          <a:bodyPr>
            <a:noAutofit/>
          </a:bodyPr>
          <a:lstStyle/>
          <a:p>
            <a:pPr indent="373063">
              <a:spcBef>
                <a:spcPts val="1200"/>
              </a:spcBef>
            </a:pPr>
            <a:r>
              <a:rPr lang="cs-CZ" sz="1600" b="1" dirty="0" smtClean="0">
                <a:solidFill>
                  <a:srgbClr val="002060"/>
                </a:solidFill>
                <a:latin typeface="Times New Roman" panose="02020603050405020304" pitchFamily="18" charset="0"/>
                <a:cs typeface="Times New Roman" panose="02020603050405020304" pitchFamily="18" charset="0"/>
              </a:rPr>
              <a:t>ekonomicky </a:t>
            </a:r>
            <a:r>
              <a:rPr lang="cs-CZ" sz="1600" b="1" dirty="0">
                <a:solidFill>
                  <a:srgbClr val="002060"/>
                </a:solidFill>
                <a:latin typeface="Times New Roman" panose="02020603050405020304" pitchFamily="18" charset="0"/>
                <a:cs typeface="Times New Roman" panose="02020603050405020304" pitchFamily="18" charset="0"/>
              </a:rPr>
              <a:t>aktivní obyvatelstvo </a:t>
            </a:r>
            <a:r>
              <a:rPr lang="cs-CZ" sz="1600" dirty="0">
                <a:solidFill>
                  <a:srgbClr val="002060"/>
                </a:solidFill>
                <a:latin typeface="Times New Roman" panose="02020603050405020304" pitchFamily="18" charset="0"/>
                <a:cs typeface="Times New Roman" panose="02020603050405020304" pitchFamily="18" charset="0"/>
              </a:rPr>
              <a:t>neboli pracovní síla, jež je tvořena zaměstnanými a nezaměstnanými. Mezi </a:t>
            </a:r>
            <a:r>
              <a:rPr lang="cs-CZ" sz="1600" b="1" dirty="0">
                <a:solidFill>
                  <a:srgbClr val="002060"/>
                </a:solidFill>
                <a:latin typeface="Times New Roman" panose="02020603050405020304" pitchFamily="18" charset="0"/>
                <a:cs typeface="Times New Roman" panose="02020603050405020304" pitchFamily="18" charset="0"/>
              </a:rPr>
              <a:t>zaměstnané</a:t>
            </a:r>
            <a:r>
              <a:rPr lang="cs-CZ" sz="1600" dirty="0">
                <a:solidFill>
                  <a:srgbClr val="002060"/>
                </a:solidFill>
                <a:latin typeface="Times New Roman" panose="02020603050405020304" pitchFamily="18" charset="0"/>
                <a:cs typeface="Times New Roman" panose="02020603050405020304" pitchFamily="18" charset="0"/>
              </a:rPr>
              <a:t> řadíme osoby, jež mají placené zaměstnání </a:t>
            </a:r>
            <a:r>
              <a:rPr lang="cs-CZ" sz="1600" dirty="0" smtClean="0">
                <a:solidFill>
                  <a:srgbClr val="002060"/>
                </a:solidFill>
                <a:latin typeface="Times New Roman" panose="02020603050405020304" pitchFamily="18" charset="0"/>
                <a:cs typeface="Times New Roman" panose="02020603050405020304" pitchFamily="18" charset="0"/>
              </a:rPr>
              <a:t>nebo </a:t>
            </a:r>
            <a:r>
              <a:rPr lang="cs-CZ" sz="1600" dirty="0">
                <a:solidFill>
                  <a:srgbClr val="002060"/>
                </a:solidFill>
                <a:latin typeface="Times New Roman" panose="02020603050405020304" pitchFamily="18" charset="0"/>
                <a:cs typeface="Times New Roman" panose="02020603050405020304" pitchFamily="18" charset="0"/>
              </a:rPr>
              <a:t>osoby zaměstnané ve vlastním podniku a také profesionální příslušníci armády a osoby na mateřské dovolené, pokud před tím pracovaly (ne však na rodičovské </a:t>
            </a:r>
            <a:r>
              <a:rPr lang="cs-CZ" sz="1600" dirty="0" smtClean="0">
                <a:solidFill>
                  <a:srgbClr val="002060"/>
                </a:solidFill>
                <a:latin typeface="Times New Roman" panose="02020603050405020304" pitchFamily="18" charset="0"/>
                <a:cs typeface="Times New Roman" panose="02020603050405020304" pitchFamily="18" charset="0"/>
              </a:rPr>
              <a:t>dovolené</a:t>
            </a:r>
            <a:r>
              <a:rPr lang="cs-CZ" sz="1600" dirty="0">
                <a:solidFill>
                  <a:srgbClr val="002060"/>
                </a:solidFill>
                <a:latin typeface="Times New Roman" panose="02020603050405020304" pitchFamily="18" charset="0"/>
                <a:cs typeface="Times New Roman" panose="02020603050405020304" pitchFamily="18" charset="0"/>
              </a:rPr>
              <a:t>). Přitom není rozhodující, o jakou formu pracovního vztahu se jedná (trvalý, dočasný, sezónní či příležitostný).  Mezi </a:t>
            </a:r>
            <a:r>
              <a:rPr lang="cs-CZ" sz="1600" b="1" dirty="0">
                <a:solidFill>
                  <a:srgbClr val="002060"/>
                </a:solidFill>
                <a:latin typeface="Times New Roman" panose="02020603050405020304" pitchFamily="18" charset="0"/>
                <a:cs typeface="Times New Roman" panose="02020603050405020304" pitchFamily="18" charset="0"/>
              </a:rPr>
              <a:t>nezaměstnané</a:t>
            </a:r>
            <a:r>
              <a:rPr lang="cs-CZ" sz="1600" dirty="0">
                <a:solidFill>
                  <a:srgbClr val="002060"/>
                </a:solidFill>
                <a:latin typeface="Times New Roman" panose="02020603050405020304" pitchFamily="18" charset="0"/>
                <a:cs typeface="Times New Roman" panose="02020603050405020304" pitchFamily="18" charset="0"/>
              </a:rPr>
              <a:t> řadíme osoby v produktivním věku, tj. starší 15 let a mladší 65 let, které si aktivně hledají práci a v případě nabídky pracovního místa jsou schopni do 14 dnů nastoupit do práce</a:t>
            </a:r>
            <a:r>
              <a:rPr lang="cs-CZ" sz="1600" b="1"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600" b="1" dirty="0" smtClean="0">
                <a:solidFill>
                  <a:srgbClr val="002060"/>
                </a:solidFill>
                <a:latin typeface="Times New Roman" panose="02020603050405020304" pitchFamily="18" charset="0"/>
                <a:cs typeface="Times New Roman" panose="02020603050405020304" pitchFamily="18" charset="0"/>
              </a:rPr>
              <a:t>ekonomicky </a:t>
            </a:r>
            <a:r>
              <a:rPr lang="cs-CZ" sz="1600" b="1" dirty="0">
                <a:solidFill>
                  <a:srgbClr val="002060"/>
                </a:solidFill>
                <a:latin typeface="Times New Roman" panose="02020603050405020304" pitchFamily="18" charset="0"/>
                <a:cs typeface="Times New Roman" panose="02020603050405020304" pitchFamily="18" charset="0"/>
              </a:rPr>
              <a:t>neaktivní obyvatelstvo, </a:t>
            </a:r>
            <a:r>
              <a:rPr lang="cs-CZ" sz="1600" dirty="0">
                <a:solidFill>
                  <a:srgbClr val="002060"/>
                </a:solidFill>
                <a:latin typeface="Times New Roman" panose="02020603050405020304" pitchFamily="18" charset="0"/>
                <a:cs typeface="Times New Roman" panose="02020603050405020304" pitchFamily="18" charset="0"/>
              </a:rPr>
              <a:t>které nevstupuje aktivně na trh práce, což je dáno tím, že práci z nejrůznějších důvodů nehledají. Patří sem děti, studenti </a:t>
            </a:r>
            <a:r>
              <a:rPr lang="cs-CZ" sz="1600" dirty="0" smtClean="0">
                <a:solidFill>
                  <a:srgbClr val="002060"/>
                </a:solidFill>
                <a:latin typeface="Times New Roman" panose="02020603050405020304" pitchFamily="18" charset="0"/>
                <a:cs typeface="Times New Roman" panose="02020603050405020304" pitchFamily="18" charset="0"/>
              </a:rPr>
              <a:t>připravující </a:t>
            </a:r>
            <a:r>
              <a:rPr lang="cs-CZ" sz="1600" dirty="0">
                <a:solidFill>
                  <a:srgbClr val="002060"/>
                </a:solidFill>
                <a:latin typeface="Times New Roman" panose="02020603050405020304" pitchFamily="18" charset="0"/>
                <a:cs typeface="Times New Roman" panose="02020603050405020304" pitchFamily="18" charset="0"/>
              </a:rPr>
              <a:t>se na budoucí povolání, lidé v domácnosti, zdravotně hendikepovaní nebo starobní důchodci.</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Trh práce – členění obyvatelstva</a:t>
            </a:r>
            <a:endParaRPr lang="cs-CZ" sz="2800" b="1" dirty="0"/>
          </a:p>
        </p:txBody>
      </p:sp>
    </p:spTree>
    <p:extLst>
      <p:ext uri="{BB962C8B-B14F-4D97-AF65-F5344CB8AC3E}">
        <p14:creationId xmlns:p14="http://schemas.microsoft.com/office/powerpoint/2010/main" val="411979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u="sng" dirty="0">
                <a:solidFill>
                  <a:srgbClr val="002060"/>
                </a:solidFill>
                <a:latin typeface="Times New Roman" panose="02020603050405020304" pitchFamily="18" charset="0"/>
                <a:cs typeface="Times New Roman" panose="02020603050405020304" pitchFamily="18" charset="0"/>
              </a:rPr>
              <a:t>Nezaměstnanost</a:t>
            </a:r>
            <a:r>
              <a:rPr lang="cs-CZ" sz="1600" dirty="0">
                <a:solidFill>
                  <a:srgbClr val="002060"/>
                </a:solidFill>
                <a:latin typeface="Times New Roman" panose="02020603050405020304" pitchFamily="18" charset="0"/>
                <a:cs typeface="Times New Roman" panose="02020603050405020304" pitchFamily="18" charset="0"/>
              </a:rPr>
              <a:t> = jev, tj. nerealizovaná (neuspokojená) nabídka práce na trhu práce, neboli situace, kdy je nabízené množství práce větší než poptávané</a:t>
            </a:r>
          </a:p>
          <a:p>
            <a:pPr indent="373063">
              <a:spcBef>
                <a:spcPts val="1200"/>
              </a:spcBef>
            </a:pPr>
            <a:r>
              <a:rPr lang="cs-CZ" sz="1600" u="sng" dirty="0">
                <a:solidFill>
                  <a:srgbClr val="002060"/>
                </a:solidFill>
                <a:latin typeface="Times New Roman" panose="02020603050405020304" pitchFamily="18" charset="0"/>
                <a:cs typeface="Times New Roman" panose="02020603050405020304" pitchFamily="18" charset="0"/>
              </a:rPr>
              <a:t>Míra </a:t>
            </a:r>
            <a:r>
              <a:rPr lang="cs-CZ" sz="1600" u="sng" dirty="0" smtClean="0">
                <a:solidFill>
                  <a:srgbClr val="002060"/>
                </a:solidFill>
                <a:latin typeface="Times New Roman" panose="02020603050405020304" pitchFamily="18" charset="0"/>
                <a:cs typeface="Times New Roman" panose="02020603050405020304" pitchFamily="18" charset="0"/>
              </a:rPr>
              <a:t>nezaměstnanosti (u)</a:t>
            </a:r>
            <a:r>
              <a:rPr lang="cs-CZ" sz="1600" dirty="0" smtClean="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 ukazatel toho, jak vysoký je podíl nezaměstnaných na celkovém počtu ekonomicky aktivního </a:t>
            </a:r>
            <a:r>
              <a:rPr lang="cs-CZ" sz="1600" dirty="0" smtClean="0">
                <a:solidFill>
                  <a:srgbClr val="002060"/>
                </a:solidFill>
                <a:latin typeface="Times New Roman" panose="02020603050405020304" pitchFamily="18" charset="0"/>
                <a:cs typeface="Times New Roman" panose="02020603050405020304" pitchFamily="18" charset="0"/>
              </a:rPr>
              <a:t>obyvatelstva (zaměstnaní + nezaměstnaní) </a:t>
            </a: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a:t>
            </a:r>
            <a:endParaRPr lang="cs-CZ" sz="2800" b="1" dirty="0"/>
          </a:p>
        </p:txBody>
      </p:sp>
      <p:pic>
        <p:nvPicPr>
          <p:cNvPr id="4" name="Obráze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2643758"/>
            <a:ext cx="15922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11290" y="2499295"/>
            <a:ext cx="2230438"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67233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hospodářský </a:t>
            </a:r>
            <a:r>
              <a:rPr lang="cs-CZ" sz="1600" dirty="0">
                <a:solidFill>
                  <a:srgbClr val="002060"/>
                </a:solidFill>
                <a:latin typeface="Times New Roman" panose="02020603050405020304" pitchFamily="18" charset="0"/>
                <a:cs typeface="Times New Roman" panose="02020603050405020304" pitchFamily="18" charset="0"/>
              </a:rPr>
              <a:t>cyklus</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probíhající </a:t>
            </a:r>
            <a:r>
              <a:rPr lang="cs-CZ" sz="1600" dirty="0">
                <a:solidFill>
                  <a:srgbClr val="002060"/>
                </a:solidFill>
                <a:latin typeface="Times New Roman" panose="02020603050405020304" pitchFamily="18" charset="0"/>
                <a:cs typeface="Times New Roman" panose="02020603050405020304" pitchFamily="18" charset="0"/>
              </a:rPr>
              <a:t>strukturální změny v ekonomice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realizovaný </a:t>
            </a:r>
            <a:r>
              <a:rPr lang="cs-CZ" sz="1600" dirty="0">
                <a:solidFill>
                  <a:srgbClr val="002060"/>
                </a:solidFill>
                <a:latin typeface="Times New Roman" panose="02020603050405020304" pitchFamily="18" charset="0"/>
                <a:cs typeface="Times New Roman" panose="02020603050405020304" pitchFamily="18" charset="0"/>
              </a:rPr>
              <a:t>vědeckotechnický pokrok</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rozsah </a:t>
            </a:r>
            <a:r>
              <a:rPr lang="cs-CZ" sz="1600" dirty="0">
                <a:solidFill>
                  <a:srgbClr val="002060"/>
                </a:solidFill>
                <a:latin typeface="Times New Roman" panose="02020603050405020304" pitchFamily="18" charset="0"/>
                <a:cs typeface="Times New Roman" panose="02020603050405020304" pitchFamily="18" charset="0"/>
              </a:rPr>
              <a:t>státních zásahů do ekonomiky</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integrační </a:t>
            </a:r>
            <a:r>
              <a:rPr lang="cs-CZ" sz="1600" dirty="0">
                <a:solidFill>
                  <a:srgbClr val="002060"/>
                </a:solidFill>
                <a:latin typeface="Times New Roman" panose="02020603050405020304" pitchFamily="18" charset="0"/>
                <a:cs typeface="Times New Roman" panose="02020603050405020304" pitchFamily="18" charset="0"/>
              </a:rPr>
              <a:t>tendence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přesun </a:t>
            </a:r>
            <a:r>
              <a:rPr lang="cs-CZ" sz="1600" dirty="0">
                <a:solidFill>
                  <a:srgbClr val="002060"/>
                </a:solidFill>
                <a:latin typeface="Times New Roman" panose="02020603050405020304" pitchFamily="18" charset="0"/>
                <a:cs typeface="Times New Roman" panose="02020603050405020304" pitchFamily="18" charset="0"/>
              </a:rPr>
              <a:t>kapitálu ve světové ekonomice</a:t>
            </a:r>
          </a:p>
          <a:p>
            <a:pPr indent="373063">
              <a:spcBef>
                <a:spcPts val="1200"/>
              </a:spcBef>
            </a:pPr>
            <a:r>
              <a:rPr lang="cs-CZ" sz="1600" dirty="0" smtClean="0">
                <a:solidFill>
                  <a:srgbClr val="002060"/>
                </a:solidFill>
                <a:latin typeface="Times New Roman" panose="02020603050405020304" pitchFamily="18" charset="0"/>
                <a:cs typeface="Times New Roman" panose="02020603050405020304" pitchFamily="18" charset="0"/>
              </a:rPr>
              <a:t>institucionální </a:t>
            </a:r>
            <a:r>
              <a:rPr lang="cs-CZ" sz="1600" dirty="0">
                <a:solidFill>
                  <a:srgbClr val="002060"/>
                </a:solidFill>
                <a:latin typeface="Times New Roman" panose="02020603050405020304" pitchFamily="18" charset="0"/>
                <a:cs typeface="Times New Roman" panose="02020603050405020304" pitchFamily="18" charset="0"/>
              </a:rPr>
              <a:t>nastavení fungování trhu práce.</a:t>
            </a: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příčiny</a:t>
            </a:r>
            <a:endParaRPr lang="cs-CZ" sz="2800" b="1" dirty="0"/>
          </a:p>
        </p:txBody>
      </p:sp>
    </p:spTree>
    <p:extLst>
      <p:ext uri="{BB962C8B-B14F-4D97-AF65-F5344CB8AC3E}">
        <p14:creationId xmlns:p14="http://schemas.microsoft.com/office/powerpoint/2010/main" val="226127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03189"/>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dobrovolná nezaměstnanost </a:t>
            </a:r>
            <a:r>
              <a:rPr lang="cs-CZ" sz="1400" dirty="0">
                <a:solidFill>
                  <a:srgbClr val="002060"/>
                </a:solidFill>
                <a:latin typeface="Times New Roman" panose="02020603050405020304" pitchFamily="18" charset="0"/>
                <a:cs typeface="Times New Roman" panose="02020603050405020304" pitchFamily="18" charset="0"/>
              </a:rPr>
              <a:t>– jež zpravidla vzniká rozhodnutím pracovní síly ne-akceptovat danou úroveň mezd, nebo hledáním jiného místa (lépe placeného nebo s lepší možností tvořit kariéru);</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nedobrovolná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jež je zpravidla dána situací na trhu práce, kdy existuje převis nabízeného množství práce nad poptávaným. Na trhu práce je tak část pracovní síly, která by byla ochotna za danou mzdovou sazbu pracovat, ta je však vyšší než rovnovážná, čili pro zaměstnavatele příliš vysoká a ti poptávají menší množství, než jaké je nabízené. </a:t>
            </a:r>
          </a:p>
          <a:p>
            <a:pPr indent="0">
              <a:spcBef>
                <a:spcPts val="1200"/>
              </a:spcBef>
              <a:buNone/>
            </a:pPr>
            <a:r>
              <a:rPr lang="cs-CZ" sz="1400" b="1" u="sng" dirty="0" smtClean="0">
                <a:solidFill>
                  <a:srgbClr val="002060"/>
                </a:solidFill>
                <a:latin typeface="Times New Roman" panose="02020603050405020304" pitchFamily="18" charset="0"/>
                <a:cs typeface="Times New Roman" panose="02020603050405020304" pitchFamily="18" charset="0"/>
              </a:rPr>
              <a:t>Dle časového hlediska:</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krátkodobá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jež trvá v týdnech nebo měsících a nepřestavuje pro ekonomiku vážný problém.</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dlouhodobá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jež bývá zpravidla delší než 12 měsíců, čili jeden rok. Oproti krátkodobé představuje pro ekonomiku a její subjekty větší problém (dlouhodobě nezaměstnaní nejsou atraktivní pro potenciální zaměstnavatele, sami sebe mohou začít přestat považovat za součást pracovní síly, státnímu rozpočtu vznikají dodatečné sociální náklady, naopak do státního rozpočtu proudí menší </a:t>
            </a:r>
            <a:r>
              <a:rPr lang="cs-CZ" sz="1400" dirty="0" smtClean="0">
                <a:solidFill>
                  <a:srgbClr val="002060"/>
                </a:solidFill>
                <a:latin typeface="Times New Roman" panose="02020603050405020304" pitchFamily="18" charset="0"/>
                <a:cs typeface="Times New Roman" panose="02020603050405020304" pitchFamily="18" charset="0"/>
              </a:rPr>
              <a:t>příjmy </a:t>
            </a:r>
            <a:r>
              <a:rPr lang="cs-CZ" sz="1400" dirty="0">
                <a:solidFill>
                  <a:srgbClr val="002060"/>
                </a:solidFill>
                <a:latin typeface="Times New Roman" panose="02020603050405020304" pitchFamily="18" charset="0"/>
                <a:cs typeface="Times New Roman" panose="02020603050405020304" pitchFamily="18" charset="0"/>
              </a:rPr>
              <a:t>z daní a povinných odvodů do systému sociálního, zdravotního a důchodové-ho pojištění).</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typy</a:t>
            </a:r>
            <a:endParaRPr lang="cs-CZ" sz="2800" b="1" dirty="0"/>
          </a:p>
        </p:txBody>
      </p:sp>
    </p:spTree>
    <p:extLst>
      <p:ext uri="{BB962C8B-B14F-4D97-AF65-F5344CB8AC3E}">
        <p14:creationId xmlns:p14="http://schemas.microsoft.com/office/powerpoint/2010/main" val="27946994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703189"/>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frikční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zpravidla vyplývá z pracovního cyklu jedince a je </a:t>
            </a:r>
            <a:r>
              <a:rPr lang="cs-CZ" sz="1400" dirty="0" smtClean="0">
                <a:solidFill>
                  <a:srgbClr val="002060"/>
                </a:solidFill>
                <a:latin typeface="Times New Roman" panose="02020603050405020304" pitchFamily="18" charset="0"/>
                <a:cs typeface="Times New Roman" panose="02020603050405020304" pitchFamily="18" charset="0"/>
              </a:rPr>
              <a:t>spojována </a:t>
            </a:r>
            <a:r>
              <a:rPr lang="cs-CZ" sz="1400" dirty="0">
                <a:solidFill>
                  <a:srgbClr val="002060"/>
                </a:solidFill>
                <a:latin typeface="Times New Roman" panose="02020603050405020304" pitchFamily="18" charset="0"/>
                <a:cs typeface="Times New Roman" panose="02020603050405020304" pitchFamily="18" charset="0"/>
              </a:rPr>
              <a:t>s časem potřebným pro hledání nového, většinou lépe placeného zaměstnání. </a:t>
            </a:r>
            <a:r>
              <a:rPr lang="cs-CZ" sz="1400" dirty="0" smtClean="0">
                <a:solidFill>
                  <a:srgbClr val="002060"/>
                </a:solidFill>
                <a:latin typeface="Times New Roman" panose="02020603050405020304" pitchFamily="18" charset="0"/>
                <a:cs typeface="Times New Roman" panose="02020603050405020304" pitchFamily="18" charset="0"/>
              </a:rPr>
              <a:t>Zpravidla má charakter </a:t>
            </a:r>
            <a:r>
              <a:rPr lang="cs-CZ" sz="1400" dirty="0">
                <a:solidFill>
                  <a:srgbClr val="002060"/>
                </a:solidFill>
                <a:latin typeface="Times New Roman" panose="02020603050405020304" pitchFamily="18" charset="0"/>
                <a:cs typeface="Times New Roman" panose="02020603050405020304" pitchFamily="18" charset="0"/>
              </a:rPr>
              <a:t>dobrovolné krátkodobé nezaměstnanosti a pohybuje se rozmezí šesti až dvanácti týdnů (čas potřebný k nalezení nového místa – hledání v inzerátech, absolvování pohovorů atd.). </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sezónní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tento typ nezaměstnanosti je spojován s určitými </a:t>
            </a:r>
            <a:r>
              <a:rPr lang="cs-CZ" sz="1400" dirty="0" smtClean="0">
                <a:solidFill>
                  <a:srgbClr val="002060"/>
                </a:solidFill>
                <a:latin typeface="Times New Roman" panose="02020603050405020304" pitchFamily="18" charset="0"/>
                <a:cs typeface="Times New Roman" panose="02020603050405020304" pitchFamily="18" charset="0"/>
              </a:rPr>
              <a:t>odvětvími</a:t>
            </a:r>
            <a:r>
              <a:rPr lang="cs-CZ" sz="1400" dirty="0">
                <a:solidFill>
                  <a:srgbClr val="002060"/>
                </a:solidFill>
                <a:latin typeface="Times New Roman" panose="02020603050405020304" pitchFamily="18" charset="0"/>
                <a:cs typeface="Times New Roman" panose="02020603050405020304" pitchFamily="18" charset="0"/>
              </a:rPr>
              <a:t>, pro která se potýkají se sezónními výkyvy v poskytování svých produktů a služeb. Mezi typická odvětví patří stavebnictví (v průběhu zimy je stavební činnost utlumena vlivem počasí), cestovní ruch nebo zemědělství</a:t>
            </a:r>
            <a:r>
              <a:rPr lang="cs-CZ" sz="1400"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b="1" dirty="0" smtClean="0">
                <a:solidFill>
                  <a:srgbClr val="002060"/>
                </a:solidFill>
                <a:latin typeface="Times New Roman" panose="02020603050405020304" pitchFamily="18" charset="0"/>
                <a:cs typeface="Times New Roman" panose="02020603050405020304" pitchFamily="18" charset="0"/>
              </a:rPr>
              <a:t>cyklická </a:t>
            </a:r>
            <a:r>
              <a:rPr lang="cs-CZ" sz="1400" b="1" dirty="0">
                <a:solidFill>
                  <a:srgbClr val="002060"/>
                </a:solidFill>
                <a:latin typeface="Times New Roman" panose="02020603050405020304" pitchFamily="18" charset="0"/>
                <a:cs typeface="Times New Roman" panose="02020603050405020304" pitchFamily="18" charset="0"/>
              </a:rPr>
              <a:t>nezaměstnanost </a:t>
            </a:r>
            <a:r>
              <a:rPr lang="cs-CZ" sz="1400" dirty="0">
                <a:solidFill>
                  <a:srgbClr val="002060"/>
                </a:solidFill>
                <a:latin typeface="Times New Roman" panose="02020603050405020304" pitchFamily="18" charset="0"/>
                <a:cs typeface="Times New Roman" panose="02020603050405020304" pitchFamily="18" charset="0"/>
              </a:rPr>
              <a:t>– za příčinu tohoto typu nezaměstnanosti je považován cyklický pohyb ekonomiky (kolísání reálného HDP okolo potenciálního produktu), kdy platí zásada, že v době, kde se ekonomika nachází ve stavu recese nebo krize, tato složka nezaměstnanosti se zvyšuje, zatímco v dobách kdy se ekonomice daří (je ve fázi ekonomického růstu), klesá. </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strukturální </a:t>
            </a:r>
            <a:r>
              <a:rPr lang="cs-CZ" sz="1400" b="1" dirty="0">
                <a:solidFill>
                  <a:srgbClr val="002060"/>
                </a:solidFill>
                <a:latin typeface="Times New Roman" panose="02020603050405020304" pitchFamily="18" charset="0"/>
                <a:cs typeface="Times New Roman" panose="02020603050405020304" pitchFamily="18" charset="0"/>
              </a:rPr>
              <a:t>nezaměstnanost</a:t>
            </a:r>
            <a:r>
              <a:rPr lang="cs-CZ" sz="1400" dirty="0">
                <a:solidFill>
                  <a:srgbClr val="002060"/>
                </a:solidFill>
                <a:latin typeface="Times New Roman" panose="02020603050405020304" pitchFamily="18" charset="0"/>
                <a:cs typeface="Times New Roman" panose="02020603050405020304" pitchFamily="18" charset="0"/>
              </a:rPr>
              <a:t> – tento typ nezaměstnanosti vzniká tehdy, kdy </a:t>
            </a:r>
            <a:r>
              <a:rPr lang="cs-CZ" sz="1400" dirty="0" smtClean="0">
                <a:solidFill>
                  <a:srgbClr val="002060"/>
                </a:solidFill>
                <a:latin typeface="Times New Roman" panose="02020603050405020304" pitchFamily="18" charset="0"/>
                <a:cs typeface="Times New Roman" panose="02020603050405020304" pitchFamily="18" charset="0"/>
              </a:rPr>
              <a:t>existuje </a:t>
            </a:r>
            <a:r>
              <a:rPr lang="cs-CZ" sz="1400" dirty="0">
                <a:solidFill>
                  <a:srgbClr val="002060"/>
                </a:solidFill>
                <a:latin typeface="Times New Roman" panose="02020603050405020304" pitchFamily="18" charset="0"/>
                <a:cs typeface="Times New Roman" panose="02020603050405020304" pitchFamily="18" charset="0"/>
              </a:rPr>
              <a:t>nesoulad mezi kvalifikačními schopnostmi a dovednosti, jež nabízí pracovní síla a těmi, které poptávají zaměstnavatelé. Zpravidla se tak děje v případě útlumu nebo krize jednoho odvětví, jež navíc dosti často bývá koncentrováno v jednom regionu. Na trhu práce je tak velké množství nezaměstnatelných obyvatel, které v danou chvíli trh práce není schopen absorbovat, a tito nezaměstnaní jsou v tomto stavu velmi často dlouhodobě. </a:t>
            </a:r>
          </a:p>
          <a:p>
            <a:pPr indent="373063">
              <a:spcBef>
                <a:spcPts val="1200"/>
              </a:spcBef>
            </a:pPr>
            <a:endParaRPr lang="cs-CZ" sz="14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Nezaměstnanost - typy</a:t>
            </a:r>
            <a:endParaRPr lang="cs-CZ" sz="2800" b="1" dirty="0"/>
          </a:p>
        </p:txBody>
      </p:sp>
    </p:spTree>
    <p:extLst>
      <p:ext uri="{BB962C8B-B14F-4D97-AF65-F5344CB8AC3E}">
        <p14:creationId xmlns:p14="http://schemas.microsoft.com/office/powerpoint/2010/main" val="2328418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915566"/>
            <a:ext cx="8280920" cy="3672408"/>
          </a:xfrm>
          <a:prstGeom prst="rect">
            <a:avLst/>
          </a:prstGeom>
        </p:spPr>
        <p:txBody>
          <a:bodyPr>
            <a:noAutofit/>
          </a:bodyPr>
          <a:lstStyle/>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existuje určitá míra nezaměstnanosti, která je pro ekonomiku z dlouhodobého hlediska </a:t>
            </a:r>
            <a:r>
              <a:rPr lang="cs-CZ" sz="1800" dirty="0" smtClean="0">
                <a:solidFill>
                  <a:srgbClr val="002060"/>
                </a:solidFill>
                <a:latin typeface="Times New Roman" panose="02020603050405020304" pitchFamily="18" charset="0"/>
                <a:cs typeface="Times New Roman" panose="02020603050405020304" pitchFamily="18" charset="0"/>
              </a:rPr>
              <a:t>optimální = přirozená míra nezaměstnanosti</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je slučitelná s dlouhodobou rovnováhou ekonomiky, lze ji charakterizovat také jako míru nezaměstnanosti, při které je skutečná a očekávaná inflace stejná</a:t>
            </a:r>
            <a:r>
              <a:rPr lang="cs-CZ" sz="1800" dirty="0" smtClean="0">
                <a:solidFill>
                  <a:srgbClr val="002060"/>
                </a:solidFill>
                <a:latin typeface="Times New Roman" panose="02020603050405020304" pitchFamily="18" charset="0"/>
                <a:cs typeface="Times New Roman" panose="02020603050405020304" pitchFamily="18" charset="0"/>
              </a:rPr>
              <a:t>.</a:t>
            </a:r>
          </a:p>
          <a:p>
            <a:pPr indent="373063">
              <a:spcBef>
                <a:spcPts val="1200"/>
              </a:spcBef>
            </a:pPr>
            <a:r>
              <a:rPr lang="cs-CZ" sz="1800" dirty="0" smtClean="0">
                <a:solidFill>
                  <a:srgbClr val="002060"/>
                </a:solidFill>
                <a:latin typeface="Times New Roman" panose="02020603050405020304" pitchFamily="18" charset="0"/>
                <a:cs typeface="Times New Roman" panose="02020603050405020304" pitchFamily="18" charset="0"/>
              </a:rPr>
              <a:t>ekonomika tak využívá </a:t>
            </a:r>
            <a:r>
              <a:rPr lang="cs-CZ" sz="1800" dirty="0">
                <a:solidFill>
                  <a:srgbClr val="002060"/>
                </a:solidFill>
                <a:latin typeface="Times New Roman" panose="02020603050405020304" pitchFamily="18" charset="0"/>
                <a:cs typeface="Times New Roman" panose="02020603050405020304" pitchFamily="18" charset="0"/>
              </a:rPr>
              <a:t>své zdroje optimálně a ekonomika není vystavena inflačním tlakům. Když se však skutečná míra nezaměstnanosti dostane pod přirozenou míru </a:t>
            </a:r>
            <a:r>
              <a:rPr lang="cs-CZ" sz="1800" dirty="0" smtClean="0">
                <a:solidFill>
                  <a:srgbClr val="002060"/>
                </a:solidFill>
                <a:latin typeface="Times New Roman" panose="02020603050405020304" pitchFamily="18" charset="0"/>
                <a:cs typeface="Times New Roman" panose="02020603050405020304" pitchFamily="18" charset="0"/>
              </a:rPr>
              <a:t>nezaměstnanosti</a:t>
            </a:r>
            <a:r>
              <a:rPr lang="cs-CZ" sz="1800" dirty="0">
                <a:solidFill>
                  <a:srgbClr val="002060"/>
                </a:solidFill>
                <a:latin typeface="Times New Roman" panose="02020603050405020304" pitchFamily="18" charset="0"/>
                <a:cs typeface="Times New Roman" panose="02020603050405020304" pitchFamily="18" charset="0"/>
              </a:rPr>
              <a:t>, pro ekonomiku to může mít dokonce škodlivé </a:t>
            </a:r>
            <a:r>
              <a:rPr lang="cs-CZ" sz="1800" dirty="0" smtClean="0">
                <a:solidFill>
                  <a:srgbClr val="002060"/>
                </a:solidFill>
                <a:latin typeface="Times New Roman" panose="02020603050405020304" pitchFamily="18" charset="0"/>
                <a:cs typeface="Times New Roman" panose="02020603050405020304" pitchFamily="18" charset="0"/>
              </a:rPr>
              <a:t>účinky</a:t>
            </a:r>
          </a:p>
          <a:p>
            <a:pPr indent="373063">
              <a:spcBef>
                <a:spcPts val="1200"/>
              </a:spcBef>
            </a:pPr>
            <a:r>
              <a:rPr lang="cs-CZ" sz="1800" dirty="0">
                <a:solidFill>
                  <a:srgbClr val="002060"/>
                </a:solidFill>
                <a:latin typeface="Times New Roman" panose="02020603050405020304" pitchFamily="18" charset="0"/>
                <a:cs typeface="Times New Roman" panose="02020603050405020304" pitchFamily="18" charset="0"/>
              </a:rPr>
              <a:t>u</a:t>
            </a:r>
            <a:r>
              <a:rPr lang="cs-CZ" sz="1800" dirty="0" smtClean="0">
                <a:solidFill>
                  <a:srgbClr val="002060"/>
                </a:solidFill>
                <a:latin typeface="Times New Roman" panose="02020603050405020304" pitchFamily="18" charset="0"/>
                <a:cs typeface="Times New Roman" panose="02020603050405020304" pitchFamily="18" charset="0"/>
              </a:rPr>
              <a:t>rčení </a:t>
            </a:r>
            <a:r>
              <a:rPr lang="cs-CZ" sz="1800" dirty="0">
                <a:solidFill>
                  <a:srgbClr val="002060"/>
                </a:solidFill>
                <a:latin typeface="Times New Roman" panose="02020603050405020304" pitchFamily="18" charset="0"/>
                <a:cs typeface="Times New Roman" panose="02020603050405020304" pitchFamily="18" charset="0"/>
              </a:rPr>
              <a:t>přirozené míry nezaměstnanosti pro konkrétní ekonomiku není snadné, záleží na mnoha dalších okolnostech, přičemž výsledná hodnota bude s největší pravděpodobností rozdílná. </a:t>
            </a: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Přirozená míra nezaměstnanosti</a:t>
            </a:r>
            <a:endParaRPr lang="cs-CZ" sz="2800" b="1" dirty="0"/>
          </a:p>
        </p:txBody>
      </p:sp>
    </p:spTree>
    <p:extLst>
      <p:ext uri="{BB962C8B-B14F-4D97-AF65-F5344CB8AC3E}">
        <p14:creationId xmlns:p14="http://schemas.microsoft.com/office/powerpoint/2010/main" val="3847264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Prostředek směny </a:t>
            </a:r>
            <a:r>
              <a:rPr lang="cs-CZ" sz="2200" dirty="0">
                <a:solidFill>
                  <a:srgbClr val="002060"/>
                </a:solidFill>
                <a:latin typeface="Times New Roman" panose="02020603050405020304" pitchFamily="18" charset="0"/>
                <a:cs typeface="Times New Roman" panose="02020603050405020304" pitchFamily="18" charset="0"/>
              </a:rPr>
              <a:t>= zprostředkovávají koupi a prodej zboží a služeb, přinesly tak zjednodušení obchodu ve srovnání s barterovou směnou</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Zúčtovací jednotka</a:t>
            </a:r>
            <a:r>
              <a:rPr lang="cs-CZ" sz="2200" dirty="0">
                <a:solidFill>
                  <a:srgbClr val="002060"/>
                </a:solidFill>
                <a:latin typeface="Times New Roman" panose="02020603050405020304" pitchFamily="18" charset="0"/>
                <a:cs typeface="Times New Roman" panose="02020603050405020304" pitchFamily="18" charset="0"/>
              </a:rPr>
              <a:t> = peníze vyjadřují ceny statků, hmotná a nehmotná aktiva (tzv. oceňování) – kalkulační proces</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Uchovatel hodnoty </a:t>
            </a:r>
            <a:r>
              <a:rPr lang="cs-CZ" sz="2200" dirty="0">
                <a:solidFill>
                  <a:srgbClr val="002060"/>
                </a:solidFill>
                <a:latin typeface="Times New Roman" panose="02020603050405020304" pitchFamily="18" charset="0"/>
                <a:cs typeface="Times New Roman" panose="02020603050405020304" pitchFamily="18" charset="0"/>
              </a:rPr>
              <a:t>= lze uchovat hodnotu pro budoucí spotřebu a na základě současné odložené spotřeby akumulovat peníze a vytvářet budoucí bohatství</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Funkce peněz</a:t>
            </a:r>
            <a:endParaRPr lang="cs-CZ" sz="2800" b="1" dirty="0"/>
          </a:p>
        </p:txBody>
      </p:sp>
    </p:spTree>
    <p:extLst>
      <p:ext uri="{BB962C8B-B14F-4D97-AF65-F5344CB8AC3E}">
        <p14:creationId xmlns:p14="http://schemas.microsoft.com/office/powerpoint/2010/main" val="32805785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915566"/>
            <a:ext cx="8280920" cy="3672408"/>
          </a:xfrm>
          <a:prstGeom prst="rect">
            <a:avLst/>
          </a:prstGeom>
        </p:spPr>
        <p:txBody>
          <a:bodyPr>
            <a:noAutofit/>
          </a:bodyPr>
          <a:lstStyle/>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motivace </a:t>
            </a:r>
            <a:r>
              <a:rPr lang="cs-CZ" sz="1400" b="1" dirty="0">
                <a:solidFill>
                  <a:srgbClr val="002060"/>
                </a:solidFill>
                <a:latin typeface="Times New Roman" panose="02020603050405020304" pitchFamily="18" charset="0"/>
                <a:cs typeface="Times New Roman" panose="02020603050405020304" pitchFamily="18" charset="0"/>
              </a:rPr>
              <a:t>lidí si hledat nové zaměstnání </a:t>
            </a:r>
            <a:r>
              <a:rPr lang="cs-CZ" sz="1400" dirty="0">
                <a:solidFill>
                  <a:srgbClr val="002060"/>
                </a:solidFill>
                <a:latin typeface="Times New Roman" panose="02020603050405020304" pitchFamily="18" charset="0"/>
                <a:cs typeface="Times New Roman" panose="02020603050405020304" pitchFamily="18" charset="0"/>
              </a:rPr>
              <a:t>– pokud bude motivace vysoká, bude i při-rozená míra nezaměstnanosti relativně nižší. S tím je však spojena schopnost </a:t>
            </a:r>
            <a:r>
              <a:rPr lang="cs-CZ" sz="1400" dirty="0" smtClean="0">
                <a:solidFill>
                  <a:srgbClr val="002060"/>
                </a:solidFill>
                <a:latin typeface="Times New Roman" panose="02020603050405020304" pitchFamily="18" charset="0"/>
                <a:cs typeface="Times New Roman" panose="02020603050405020304" pitchFamily="18" charset="0"/>
              </a:rPr>
              <a:t>ekonomiky </a:t>
            </a:r>
            <a:r>
              <a:rPr lang="cs-CZ" sz="1400" dirty="0">
                <a:solidFill>
                  <a:srgbClr val="002060"/>
                </a:solidFill>
                <a:latin typeface="Times New Roman" panose="02020603050405020304" pitchFamily="18" charset="0"/>
                <a:cs typeface="Times New Roman" panose="02020603050405020304" pitchFamily="18" charset="0"/>
              </a:rPr>
              <a:t>vytvářet průběžně nová pracovní místa a možnost územní mobility pracovní síly.</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kvalita </a:t>
            </a:r>
            <a:r>
              <a:rPr lang="cs-CZ" sz="1400" b="1" dirty="0">
                <a:solidFill>
                  <a:srgbClr val="002060"/>
                </a:solidFill>
                <a:latin typeface="Times New Roman" panose="02020603050405020304" pitchFamily="18" charset="0"/>
                <a:cs typeface="Times New Roman" panose="02020603050405020304" pitchFamily="18" charset="0"/>
              </a:rPr>
              <a:t>činnosti veřejné správy </a:t>
            </a:r>
            <a:r>
              <a:rPr lang="cs-CZ" sz="1400" dirty="0">
                <a:solidFill>
                  <a:srgbClr val="002060"/>
                </a:solidFill>
                <a:latin typeface="Times New Roman" panose="02020603050405020304" pitchFamily="18" charset="0"/>
                <a:cs typeface="Times New Roman" panose="02020603050405020304" pitchFamily="18" charset="0"/>
              </a:rPr>
              <a:t>– pokud existuje souhra mezi potenciálními </a:t>
            </a:r>
            <a:r>
              <a:rPr lang="cs-CZ" sz="1400" dirty="0" smtClean="0">
                <a:solidFill>
                  <a:srgbClr val="002060"/>
                </a:solidFill>
                <a:latin typeface="Times New Roman" panose="02020603050405020304" pitchFamily="18" charset="0"/>
                <a:cs typeface="Times New Roman" panose="02020603050405020304" pitchFamily="18" charset="0"/>
              </a:rPr>
              <a:t>zaměstnavateli </a:t>
            </a:r>
            <a:r>
              <a:rPr lang="cs-CZ" sz="1400" dirty="0">
                <a:solidFill>
                  <a:srgbClr val="002060"/>
                </a:solidFill>
                <a:latin typeface="Times New Roman" panose="02020603050405020304" pitchFamily="18" charset="0"/>
                <a:cs typeface="Times New Roman" panose="02020603050405020304" pitchFamily="18" charset="0"/>
              </a:rPr>
              <a:t>a zprostředkovateli práce (orgány veřejné správy ale i soukromé agentury) doprovázenou dobrou informovaností všech subjektů včetně pracovní síly, potom jsou toky zaměstnaných a nezaměstnaných v obou směrech na trhu práce </a:t>
            </a:r>
            <a:r>
              <a:rPr lang="cs-CZ" sz="1400" dirty="0" smtClean="0">
                <a:solidFill>
                  <a:srgbClr val="002060"/>
                </a:solidFill>
                <a:latin typeface="Times New Roman" panose="02020603050405020304" pitchFamily="18" charset="0"/>
                <a:cs typeface="Times New Roman" panose="02020603050405020304" pitchFamily="18" charset="0"/>
              </a:rPr>
              <a:t>efektivnější </a:t>
            </a:r>
            <a:r>
              <a:rPr lang="cs-CZ" sz="1400" dirty="0">
                <a:solidFill>
                  <a:srgbClr val="002060"/>
                </a:solidFill>
                <a:latin typeface="Times New Roman" panose="02020603050405020304" pitchFamily="18" charset="0"/>
                <a:cs typeface="Times New Roman" panose="02020603050405020304" pitchFamily="18" charset="0"/>
              </a:rPr>
              <a:t>a přirozená míra nezaměstnanosti je tak nižší.</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systém </a:t>
            </a:r>
            <a:r>
              <a:rPr lang="cs-CZ" sz="1400" b="1" dirty="0">
                <a:solidFill>
                  <a:srgbClr val="002060"/>
                </a:solidFill>
                <a:latin typeface="Times New Roman" panose="02020603050405020304" pitchFamily="18" charset="0"/>
                <a:cs typeface="Times New Roman" panose="02020603050405020304" pitchFamily="18" charset="0"/>
              </a:rPr>
              <a:t>sociálního zabezpečení v průběhu nezaměstnanosti </a:t>
            </a:r>
            <a:r>
              <a:rPr lang="cs-CZ" sz="1400" dirty="0">
                <a:solidFill>
                  <a:srgbClr val="002060"/>
                </a:solidFill>
                <a:latin typeface="Times New Roman" panose="02020603050405020304" pitchFamily="18" charset="0"/>
                <a:cs typeface="Times New Roman" panose="02020603050405020304" pitchFamily="18" charset="0"/>
              </a:rPr>
              <a:t>– čím je snazší se do systému kvalifikovat a čím je poskytovaná podpora vyšší a v delším časovém </a:t>
            </a:r>
            <a:r>
              <a:rPr lang="cs-CZ" sz="1400" dirty="0" smtClean="0">
                <a:solidFill>
                  <a:srgbClr val="002060"/>
                </a:solidFill>
                <a:latin typeface="Times New Roman" panose="02020603050405020304" pitchFamily="18" charset="0"/>
                <a:cs typeface="Times New Roman" panose="02020603050405020304" pitchFamily="18" charset="0"/>
              </a:rPr>
              <a:t>horizontu</a:t>
            </a:r>
            <a:r>
              <a:rPr lang="cs-CZ" sz="1400" dirty="0">
                <a:solidFill>
                  <a:srgbClr val="002060"/>
                </a:solidFill>
                <a:latin typeface="Times New Roman" panose="02020603050405020304" pitchFamily="18" charset="0"/>
                <a:cs typeface="Times New Roman" panose="02020603050405020304" pitchFamily="18" charset="0"/>
              </a:rPr>
              <a:t>, tím nižší je snaha nezaměstnaných si hledat práci a tím pádem i vyšší míra přirozené míry nezaměstnanosti.</a:t>
            </a:r>
          </a:p>
          <a:p>
            <a:pPr indent="373063">
              <a:spcBef>
                <a:spcPts val="1200"/>
              </a:spcBef>
            </a:pPr>
            <a:r>
              <a:rPr lang="cs-CZ" sz="1400" b="1" dirty="0" smtClean="0">
                <a:solidFill>
                  <a:srgbClr val="002060"/>
                </a:solidFill>
                <a:latin typeface="Times New Roman" panose="02020603050405020304" pitchFamily="18" charset="0"/>
                <a:cs typeface="Times New Roman" panose="02020603050405020304" pitchFamily="18" charset="0"/>
              </a:rPr>
              <a:t>demografická </a:t>
            </a:r>
            <a:r>
              <a:rPr lang="cs-CZ" sz="1400" b="1" dirty="0">
                <a:solidFill>
                  <a:srgbClr val="002060"/>
                </a:solidFill>
                <a:latin typeface="Times New Roman" panose="02020603050405020304" pitchFamily="18" charset="0"/>
                <a:cs typeface="Times New Roman" panose="02020603050405020304" pitchFamily="18" charset="0"/>
              </a:rPr>
              <a:t>a vzdělanostní skladba pracovní síly </a:t>
            </a:r>
            <a:r>
              <a:rPr lang="cs-CZ" sz="1400" dirty="0">
                <a:solidFill>
                  <a:srgbClr val="002060"/>
                </a:solidFill>
                <a:latin typeface="Times New Roman" panose="02020603050405020304" pitchFamily="18" charset="0"/>
                <a:cs typeface="Times New Roman" panose="02020603050405020304" pitchFamily="18" charset="0"/>
              </a:rPr>
              <a:t>– záleží na věkové struktuře pracovní síly a úrovni jejich znalostí a dovedností. Pokud bude např. v populaci poměrně široké zastoupení mladé pracovní síly bez odpovídajícího vzdělání či starší pracovní síly, které mají větší problémy s uplatněním na trhu práce, bude i přirozená míra nezaměstnanosti vyšší.</a:t>
            </a:r>
          </a:p>
          <a:p>
            <a:pPr indent="373063">
              <a:spcBef>
                <a:spcPts val="1200"/>
              </a:spcBef>
            </a:pPr>
            <a:endParaRPr lang="cs-CZ" sz="1400" b="1" dirty="0" smtClean="0">
              <a:solidFill>
                <a:srgbClr val="307871"/>
              </a:solidFill>
              <a:latin typeface="Times New Roman" panose="02020603050405020304" pitchFamily="18" charset="0"/>
              <a:cs typeface="Times New Roman" panose="02020603050405020304" pitchFamily="18" charset="0"/>
            </a:endParaRPr>
          </a:p>
          <a:p>
            <a:pPr marL="0" indent="0">
              <a:spcBef>
                <a:spcPts val="1200"/>
              </a:spcBef>
              <a:buNone/>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Přirozená míra nezaměstnanosti - faktory</a:t>
            </a:r>
            <a:endParaRPr lang="cs-CZ" sz="2800" b="1" dirty="0"/>
          </a:p>
        </p:txBody>
      </p:sp>
    </p:spTree>
    <p:extLst>
      <p:ext uri="{BB962C8B-B14F-4D97-AF65-F5344CB8AC3E}">
        <p14:creationId xmlns:p14="http://schemas.microsoft.com/office/powerpoint/2010/main" val="3042780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1187624" y="2139702"/>
            <a:ext cx="6120680" cy="830997"/>
          </a:xfrm>
          <a:prstGeom prst="rect">
            <a:avLst/>
          </a:prstGeom>
          <a:noFill/>
        </p:spPr>
        <p:txBody>
          <a:bodyPr wrap="square" rtlCol="0">
            <a:spAutoFit/>
          </a:bodyPr>
          <a:lstStyle/>
          <a:p>
            <a:pPr algn="ctr"/>
            <a:r>
              <a:rPr lang="cs-CZ" sz="4800" b="1" i="1" dirty="0" smtClean="0"/>
              <a:t>Děkuji za pozornost</a:t>
            </a:r>
            <a:endParaRPr lang="cs-CZ" sz="4800" b="1" i="1" dirty="0"/>
          </a:p>
        </p:txBody>
      </p:sp>
    </p:spTree>
    <p:extLst>
      <p:ext uri="{BB962C8B-B14F-4D97-AF65-F5344CB8AC3E}">
        <p14:creationId xmlns:p14="http://schemas.microsoft.com/office/powerpoint/2010/main" val="4053345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712968" cy="3672408"/>
          </a:xfrm>
          <a:prstGeom prst="rect">
            <a:avLst/>
          </a:prstGeom>
        </p:spPr>
        <p:txBody>
          <a:bodyPr>
            <a:noAutofit/>
          </a:bodyPr>
          <a:lstStyle/>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dělitelnost</a:t>
            </a:r>
            <a:r>
              <a:rPr lang="cs-CZ" sz="2200" dirty="0">
                <a:solidFill>
                  <a:srgbClr val="002060"/>
                </a:solidFill>
                <a:latin typeface="Times New Roman" panose="02020603050405020304" pitchFamily="18" charset="0"/>
                <a:cs typeface="Times New Roman" panose="02020603050405020304" pitchFamily="18" charset="0"/>
              </a:rPr>
              <a:t> = hlavní výhoda peněz, lze je rozložit na menší jednotky (např. koruna a haléře vs. mušle)</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zaměnitelnost</a:t>
            </a:r>
            <a:r>
              <a:rPr lang="cs-CZ" sz="2200" dirty="0">
                <a:solidFill>
                  <a:srgbClr val="002060"/>
                </a:solidFill>
                <a:latin typeface="Times New Roman" panose="02020603050405020304" pitchFamily="18" charset="0"/>
                <a:cs typeface="Times New Roman" panose="02020603050405020304" pitchFamily="18" charset="0"/>
              </a:rPr>
              <a:t> = účastníkům směny je jedno, v jaké formě či složení peníze vydají/přijmou, dokud platí, že dohromady dají smluvenou cenu (10x100 Kč= 1x 1000 Kč)</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přenositelnost</a:t>
            </a:r>
            <a:r>
              <a:rPr lang="cs-CZ" sz="2200" dirty="0">
                <a:solidFill>
                  <a:srgbClr val="002060"/>
                </a:solidFill>
                <a:latin typeface="Times New Roman" panose="02020603050405020304" pitchFamily="18" charset="0"/>
                <a:cs typeface="Times New Roman" panose="02020603050405020304" pitchFamily="18" charset="0"/>
              </a:rPr>
              <a:t> = oproti drahým kovům výrazně lehčí a jsou tak nižší transakční náklady</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trvalost a trvanlivost </a:t>
            </a:r>
            <a:r>
              <a:rPr lang="cs-CZ" sz="2200" dirty="0">
                <a:solidFill>
                  <a:srgbClr val="002060"/>
                </a:solidFill>
                <a:latin typeface="Times New Roman" panose="02020603050405020304" pitchFamily="18" charset="0"/>
                <a:cs typeface="Times New Roman" panose="02020603050405020304" pitchFamily="18" charset="0"/>
              </a:rPr>
              <a:t>= není navržena žádná </a:t>
            </a:r>
            <a:r>
              <a:rPr lang="cs-CZ" sz="2200" dirty="0" err="1">
                <a:solidFill>
                  <a:srgbClr val="002060"/>
                </a:solidFill>
                <a:latin typeface="Times New Roman" panose="02020603050405020304" pitchFamily="18" charset="0"/>
                <a:cs typeface="Times New Roman" panose="02020603050405020304" pitchFamily="18" charset="0"/>
              </a:rPr>
              <a:t>expirace</a:t>
            </a:r>
            <a:r>
              <a:rPr lang="cs-CZ" sz="2200" dirty="0">
                <a:solidFill>
                  <a:srgbClr val="002060"/>
                </a:solidFill>
                <a:latin typeface="Times New Roman" panose="02020603050405020304" pitchFamily="18" charset="0"/>
                <a:cs typeface="Times New Roman" panose="02020603050405020304" pitchFamily="18" charset="0"/>
              </a:rPr>
              <a:t>, delší životnost </a:t>
            </a: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Vlastnosti peněz</a:t>
            </a:r>
            <a:endParaRPr lang="cs-CZ" sz="2800" b="1" dirty="0"/>
          </a:p>
        </p:txBody>
      </p:sp>
    </p:spTree>
    <p:extLst>
      <p:ext uri="{BB962C8B-B14F-4D97-AF65-F5344CB8AC3E}">
        <p14:creationId xmlns:p14="http://schemas.microsoft.com/office/powerpoint/2010/main" val="4105547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280920" cy="3672408"/>
          </a:xfrm>
          <a:prstGeom prst="rect">
            <a:avLst/>
          </a:prstGeom>
        </p:spPr>
        <p:txBody>
          <a:bodyPr>
            <a:noAutofit/>
          </a:bodyPr>
          <a:lstStyle/>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Přání ekonomických subjektů držet peníze jako prostředek směny a uchovatele hodnoty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MD= množství poptávaných peněz při určité úrokové míře (cena peněz)</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Jinak řečeno – přání ekonomických subjektů držet určitou velikost zásoby peněz= peněžní zůstatky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Nominální vs. reálné peněžní zůstatky</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Rozdílné motivy poptávky po penězích (transakční a spekulativní)</a:t>
            </a:r>
          </a:p>
          <a:p>
            <a:pPr indent="373063">
              <a:spcBef>
                <a:spcPts val="600"/>
              </a:spcBef>
            </a:pPr>
            <a:endParaRPr lang="cs-CZ" sz="20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0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Poptávka po penězích</a:t>
            </a:r>
            <a:endParaRPr lang="cs-CZ" sz="2800" b="1" dirty="0"/>
          </a:p>
        </p:txBody>
      </p:sp>
    </p:spTree>
    <p:extLst>
      <p:ext uri="{BB962C8B-B14F-4D97-AF65-F5344CB8AC3E}">
        <p14:creationId xmlns:p14="http://schemas.microsoft.com/office/powerpoint/2010/main" val="2697593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3189"/>
            <a:ext cx="8280920" cy="4176464"/>
          </a:xfrm>
          <a:prstGeom prst="rect">
            <a:avLst/>
          </a:prstGeom>
        </p:spPr>
        <p:txBody>
          <a:bodyPr>
            <a:noAutofit/>
          </a:bodyPr>
          <a:lstStyle/>
          <a:p>
            <a:pPr indent="373063">
              <a:spcBef>
                <a:spcPts val="600"/>
              </a:spcBef>
              <a:spcAft>
                <a:spcPts val="600"/>
              </a:spcAft>
            </a:pPr>
            <a:r>
              <a:rPr lang="cs-CZ" sz="2200" b="1" u="sng" dirty="0" smtClean="0">
                <a:solidFill>
                  <a:srgbClr val="002060"/>
                </a:solidFill>
                <a:latin typeface="Times New Roman" panose="02020603050405020304" pitchFamily="18" charset="0"/>
                <a:cs typeface="Times New Roman" panose="02020603050405020304" pitchFamily="18" charset="0"/>
              </a:rPr>
              <a:t>transakční </a:t>
            </a:r>
            <a:r>
              <a:rPr lang="cs-CZ" sz="2200" b="1" u="sng" dirty="0">
                <a:solidFill>
                  <a:srgbClr val="002060"/>
                </a:solidFill>
                <a:latin typeface="Times New Roman" panose="02020603050405020304" pitchFamily="18" charset="0"/>
                <a:cs typeface="Times New Roman" panose="02020603050405020304" pitchFamily="18" charset="0"/>
              </a:rPr>
              <a:t>poptávka</a:t>
            </a:r>
            <a:r>
              <a:rPr lang="cs-CZ" sz="2200" dirty="0">
                <a:solidFill>
                  <a:srgbClr val="002060"/>
                </a:solidFill>
                <a:latin typeface="Times New Roman" panose="02020603050405020304" pitchFamily="18" charset="0"/>
                <a:cs typeface="Times New Roman" panose="02020603050405020304" pitchFamily="18" charset="0"/>
              </a:rPr>
              <a:t>  - založena na funkci peněz jako prostředníka směny. Ekonomické subjekty tak drží určitou peněžní zásobu. Časový nesoulad (kupuji pořád, ale výplata 1x za měsíc) + opatrnostní </a:t>
            </a:r>
            <a:r>
              <a:rPr lang="cs-CZ" sz="2200" dirty="0" smtClean="0">
                <a:solidFill>
                  <a:srgbClr val="002060"/>
                </a:solidFill>
                <a:latin typeface="Times New Roman" panose="02020603050405020304" pitchFamily="18" charset="0"/>
                <a:cs typeface="Times New Roman" panose="02020603050405020304" pitchFamily="18" charset="0"/>
              </a:rPr>
              <a:t>motiv</a:t>
            </a:r>
          </a:p>
          <a:p>
            <a:pPr indent="373063">
              <a:spcBef>
                <a:spcPts val="600"/>
              </a:spcBef>
              <a:spcAft>
                <a:spcPts val="600"/>
              </a:spcAft>
            </a:pPr>
            <a:r>
              <a:rPr lang="cs-CZ" sz="2200" b="1" u="sng" dirty="0" smtClean="0">
                <a:solidFill>
                  <a:srgbClr val="002060"/>
                </a:solidFill>
                <a:latin typeface="Times New Roman" panose="02020603050405020304" pitchFamily="18" charset="0"/>
                <a:cs typeface="Times New Roman" panose="02020603050405020304" pitchFamily="18" charset="0"/>
              </a:rPr>
              <a:t>Opatrnostní poptávka </a:t>
            </a:r>
            <a:r>
              <a:rPr lang="cs-CZ" sz="2200" dirty="0" smtClean="0">
                <a:solidFill>
                  <a:srgbClr val="002060"/>
                </a:solidFill>
                <a:latin typeface="Times New Roman" panose="02020603050405020304" pitchFamily="18" charset="0"/>
                <a:cs typeface="Times New Roman" panose="02020603050405020304" pitchFamily="18" charset="0"/>
              </a:rPr>
              <a:t>– je spojena s výjimečnými výdaji, které nejsou časté, ale může k nim dojít (porouchá se pračka, auto – je třeba koupit nové), tzv. finanční rezerva</a:t>
            </a:r>
            <a:endParaRPr lang="cs-CZ" sz="2200" dirty="0" smtClean="0">
              <a:solidFill>
                <a:srgbClr val="002060"/>
              </a:solidFill>
              <a:latin typeface="Times New Roman" panose="02020603050405020304" pitchFamily="18" charset="0"/>
              <a:cs typeface="Times New Roman" panose="02020603050405020304" pitchFamily="18" charset="0"/>
            </a:endParaRPr>
          </a:p>
          <a:p>
            <a:pPr indent="373063">
              <a:spcBef>
                <a:spcPts val="600"/>
              </a:spcBef>
              <a:spcAft>
                <a:spcPts val="600"/>
              </a:spcAft>
            </a:pPr>
            <a:r>
              <a:rPr lang="cs-CZ" sz="2200" b="1" u="sng" dirty="0" smtClean="0">
                <a:solidFill>
                  <a:srgbClr val="002060"/>
                </a:solidFill>
                <a:latin typeface="Times New Roman" panose="02020603050405020304" pitchFamily="18" charset="0"/>
                <a:cs typeface="Times New Roman" panose="02020603050405020304" pitchFamily="18" charset="0"/>
              </a:rPr>
              <a:t>spekulační poptávka</a:t>
            </a:r>
            <a:r>
              <a:rPr lang="cs-CZ" sz="2200" dirty="0" smtClean="0">
                <a:solidFill>
                  <a:srgbClr val="002060"/>
                </a:solidFill>
                <a:latin typeface="Times New Roman" panose="02020603050405020304" pitchFamily="18" charset="0"/>
                <a:cs typeface="Times New Roman" panose="02020603050405020304" pitchFamily="18" charset="0"/>
              </a:rPr>
              <a:t> – založena na funkci peněz jako uchovatele hodnoty. Ekonomické subjekty tvoří tzv. portfolio svých aktiv (diverzifikace s cílem snížení rizika). Drží peníze za účelem investice např. do cenných papírů, nemovitostí</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Poptávka po penězích  </a:t>
            </a:r>
            <a:endParaRPr lang="cs-CZ" sz="2800" b="1" dirty="0"/>
          </a:p>
        </p:txBody>
      </p:sp>
    </p:spTree>
    <p:extLst>
      <p:ext uri="{BB962C8B-B14F-4D97-AF65-F5344CB8AC3E}">
        <p14:creationId xmlns:p14="http://schemas.microsoft.com/office/powerpoint/2010/main" val="2001244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poptávky po penězích (MD)</a:t>
            </a:r>
            <a:endParaRPr lang="cs-CZ" b="1" dirty="0"/>
          </a:p>
        </p:txBody>
      </p:sp>
      <p:pic>
        <p:nvPicPr>
          <p:cNvPr id="5" name="Picture 20"/>
          <p:cNvPicPr/>
          <p:nvPr/>
        </p:nvPicPr>
        <p:blipFill>
          <a:blip r:embed="rId3">
            <a:extLst>
              <a:ext uri="{28A0092B-C50C-407E-A947-70E740481C1C}">
                <a14:useLocalDpi xmlns:a14="http://schemas.microsoft.com/office/drawing/2010/main" val="0"/>
              </a:ext>
            </a:extLst>
          </a:blip>
          <a:stretch>
            <a:fillRect/>
          </a:stretch>
        </p:blipFill>
        <p:spPr>
          <a:xfrm>
            <a:off x="395536" y="1203598"/>
            <a:ext cx="4641552" cy="3146460"/>
          </a:xfrm>
          <a:prstGeom prst="rect">
            <a:avLst/>
          </a:prstGeom>
        </p:spPr>
      </p:pic>
    </p:spTree>
    <p:extLst>
      <p:ext uri="{BB962C8B-B14F-4D97-AF65-F5344CB8AC3E}">
        <p14:creationId xmlns:p14="http://schemas.microsoft.com/office/powerpoint/2010/main" val="2158573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Křivka poptávky po penězích (MD) – změna polohy</a:t>
            </a:r>
            <a:endParaRPr lang="cs-CZ" b="1" dirty="0"/>
          </a:p>
        </p:txBody>
      </p:sp>
      <p:pic>
        <p:nvPicPr>
          <p:cNvPr id="4" name="Picture 75"/>
          <p:cNvPicPr/>
          <p:nvPr/>
        </p:nvPicPr>
        <p:blipFill>
          <a:blip r:embed="rId3" cstate="print">
            <a:extLst>
              <a:ext uri="{28A0092B-C50C-407E-A947-70E740481C1C}">
                <a14:useLocalDpi xmlns:a14="http://schemas.microsoft.com/office/drawing/2010/main" val="0"/>
              </a:ext>
            </a:extLst>
          </a:blip>
          <a:stretch>
            <a:fillRect/>
          </a:stretch>
        </p:blipFill>
        <p:spPr>
          <a:xfrm>
            <a:off x="539552" y="1131590"/>
            <a:ext cx="4585166" cy="3312448"/>
          </a:xfrm>
          <a:prstGeom prst="rect">
            <a:avLst/>
          </a:prstGeom>
        </p:spPr>
      </p:pic>
    </p:spTree>
    <p:extLst>
      <p:ext uri="{BB962C8B-B14F-4D97-AF65-F5344CB8AC3E}">
        <p14:creationId xmlns:p14="http://schemas.microsoft.com/office/powerpoint/2010/main" val="3452441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8892480" cy="4017504"/>
          </a:xfrm>
          <a:prstGeom prst="rect">
            <a:avLst/>
          </a:prstGeom>
        </p:spPr>
        <p:txBody>
          <a:bodyPr>
            <a:noAutofit/>
          </a:bodyPr>
          <a:lstStyle/>
          <a:p>
            <a:pPr indent="0">
              <a:spcBef>
                <a:spcPts val="1800"/>
              </a:spcBef>
              <a:buNone/>
            </a:pPr>
            <a:r>
              <a:rPr lang="cs-CZ" sz="2200" u="sng" dirty="0" smtClean="0">
                <a:solidFill>
                  <a:srgbClr val="002060"/>
                </a:solidFill>
                <a:latin typeface="Times New Roman" panose="02020603050405020304" pitchFamily="18" charset="0"/>
                <a:cs typeface="Times New Roman" panose="02020603050405020304" pitchFamily="18" charset="0"/>
              </a:rPr>
              <a:t>Změna úrovně reálných důchodů</a:t>
            </a:r>
            <a:r>
              <a:rPr lang="cs-CZ" sz="2200" dirty="0" smtClean="0">
                <a:solidFill>
                  <a:srgbClr val="002060"/>
                </a:solidFill>
                <a:latin typeface="Times New Roman" panose="02020603050405020304" pitchFamily="18" charset="0"/>
                <a:cs typeface="Times New Roman" panose="02020603050405020304" pitchFamily="18" charset="0"/>
              </a:rPr>
              <a:t>:</a:t>
            </a:r>
            <a:endParaRPr lang="cs-CZ" sz="2200" dirty="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vzrostou-li příjmy ekonomických subjektů, roste jejich bohatství a jejich výdaje na nákup např. spotřebních statků rostou, na což však potřebují větší množství peněz </a:t>
            </a:r>
            <a:r>
              <a:rPr lang="cs-CZ" sz="1400" dirty="0" smtClean="0">
                <a:solidFill>
                  <a:srgbClr val="002060"/>
                </a:solidFill>
                <a:latin typeface="Times New Roman" panose="02020603050405020304" pitchFamily="18" charset="0"/>
                <a:cs typeface="Times New Roman" panose="02020603050405020304" pitchFamily="18" charset="0"/>
              </a:rPr>
              <a:t>(</a:t>
            </a:r>
            <a:r>
              <a:rPr lang="cs-CZ" sz="1400" dirty="0">
                <a:solidFill>
                  <a:srgbClr val="002060"/>
                </a:solidFill>
                <a:latin typeface="Times New Roman" panose="02020603050405020304" pitchFamily="18" charset="0"/>
                <a:cs typeface="Times New Roman" panose="02020603050405020304" pitchFamily="18" charset="0"/>
              </a:rPr>
              <a:t>zpravidla k tomu dochází při ekonomickém růstu, kdy se zvyšuje reálný HDP, rostou reálné mzdy, zisky firem, což vyvolává růst spotřebních a investičních výdajů),</a:t>
            </a:r>
            <a:endParaRPr lang="cs-CZ" sz="1400" dirty="0" smtClean="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smtClean="0">
                <a:solidFill>
                  <a:srgbClr val="002060"/>
                </a:solidFill>
                <a:latin typeface="Times New Roman" panose="02020603050405020304" pitchFamily="18" charset="0"/>
                <a:cs typeface="Times New Roman" panose="02020603050405020304" pitchFamily="18" charset="0"/>
              </a:rPr>
              <a:t>naopak </a:t>
            </a:r>
            <a:r>
              <a:rPr lang="cs-CZ" sz="1400" dirty="0">
                <a:solidFill>
                  <a:srgbClr val="002060"/>
                </a:solidFill>
                <a:latin typeface="Times New Roman" panose="02020603050405020304" pitchFamily="18" charset="0"/>
                <a:cs typeface="Times New Roman" panose="02020603050405020304" pitchFamily="18" charset="0"/>
              </a:rPr>
              <a:t>v případě poklesu příjmů ekonomických subjektů, nejčastěji vlivem ekonomické recese, se křivka poptávky po penězích posunuje směrem doleva </a:t>
            </a:r>
            <a:endParaRPr lang="cs-CZ" sz="1400" dirty="0" smtClean="0">
              <a:solidFill>
                <a:srgbClr val="002060"/>
              </a:solidFill>
              <a:latin typeface="Times New Roman" panose="02020603050405020304" pitchFamily="18" charset="0"/>
              <a:cs typeface="Times New Roman" panose="02020603050405020304" pitchFamily="18" charset="0"/>
            </a:endParaRPr>
          </a:p>
          <a:p>
            <a:pPr indent="0">
              <a:spcBef>
                <a:spcPts val="1800"/>
              </a:spcBef>
              <a:buNone/>
            </a:pPr>
            <a:r>
              <a:rPr lang="cs-CZ" sz="2200" u="sng" dirty="0" smtClean="0">
                <a:solidFill>
                  <a:srgbClr val="002060"/>
                </a:solidFill>
                <a:latin typeface="Times New Roman" panose="02020603050405020304" pitchFamily="18" charset="0"/>
                <a:cs typeface="Times New Roman" panose="02020603050405020304" pitchFamily="18" charset="0"/>
              </a:rPr>
              <a:t>Změna cenové hladiny</a:t>
            </a:r>
            <a:r>
              <a:rPr lang="cs-CZ" sz="2200" dirty="0" smtClean="0">
                <a:solidFill>
                  <a:srgbClr val="002060"/>
                </a:solidFill>
                <a:latin typeface="Times New Roman" panose="02020603050405020304" pitchFamily="18" charset="0"/>
                <a:cs typeface="Times New Roman" panose="02020603050405020304" pitchFamily="18" charset="0"/>
              </a:rPr>
              <a:t>:</a:t>
            </a:r>
            <a:endParaRPr lang="cs-CZ" sz="2200" dirty="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při růstu cenové hladiny budou ekonomické subjekty poptávat větší množství peněz na to, aby si koupily stejné množství statků a služeb, jejichž ceny vzrostly (např. stejný nákupní košík v supermarketu je oproti minulému období zkrátka dražší, na což budeme potřebovat větší množství hotovosti), což vyvolá posun křivky poptávky doprava </a:t>
            </a:r>
            <a:endParaRPr lang="cs-CZ" sz="1400" dirty="0" smtClean="0">
              <a:solidFill>
                <a:srgbClr val="002060"/>
              </a:solidFill>
              <a:latin typeface="Times New Roman" panose="02020603050405020304" pitchFamily="18" charset="0"/>
              <a:cs typeface="Times New Roman" panose="02020603050405020304" pitchFamily="18" charset="0"/>
            </a:endParaRPr>
          </a:p>
          <a:p>
            <a:pPr marL="625475" indent="179388">
              <a:spcBef>
                <a:spcPts val="600"/>
              </a:spcBef>
            </a:pPr>
            <a:r>
              <a:rPr lang="cs-CZ" sz="1400" dirty="0">
                <a:solidFill>
                  <a:srgbClr val="002060"/>
                </a:solidFill>
                <a:latin typeface="Times New Roman" panose="02020603050405020304" pitchFamily="18" charset="0"/>
                <a:cs typeface="Times New Roman" panose="02020603050405020304" pitchFamily="18" charset="0"/>
              </a:rPr>
              <a:t>Naopak snížení cenové hladiny vyvolá posun křivky po penězích směrem </a:t>
            </a:r>
            <a:r>
              <a:rPr lang="cs-CZ" sz="1400" dirty="0" smtClean="0">
                <a:solidFill>
                  <a:srgbClr val="002060"/>
                </a:solidFill>
                <a:latin typeface="Times New Roman" panose="02020603050405020304" pitchFamily="18" charset="0"/>
                <a:cs typeface="Times New Roman" panose="02020603050405020304" pitchFamily="18" charset="0"/>
              </a:rPr>
              <a:t>doleva </a:t>
            </a: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800" b="1" dirty="0" smtClean="0"/>
              <a:t>Poptávka po penězích – faktory posunů</a:t>
            </a:r>
            <a:endParaRPr lang="cs-CZ" sz="2800" b="1" dirty="0"/>
          </a:p>
        </p:txBody>
      </p:sp>
    </p:spTree>
    <p:extLst>
      <p:ext uri="{BB962C8B-B14F-4D97-AF65-F5344CB8AC3E}">
        <p14:creationId xmlns:p14="http://schemas.microsoft.com/office/powerpoint/2010/main" val="2074736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3690</TotalTime>
  <Words>2780</Words>
  <Application>Microsoft Office PowerPoint</Application>
  <PresentationFormat>Předvádění na obrazovce (16:9)</PresentationFormat>
  <Paragraphs>200</Paragraphs>
  <Slides>31</Slides>
  <Notes>29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Times New Roman</vt:lpstr>
      <vt:lpstr>SLU</vt:lpstr>
      <vt:lpstr>Vnější ekonomické prostředí   Druhý tutoriál</vt:lpstr>
      <vt:lpstr>Peníze a jejich role v ekonomice</vt:lpstr>
      <vt:lpstr>Funkce peněz</vt:lpstr>
      <vt:lpstr>Vlastnosti peněz</vt:lpstr>
      <vt:lpstr>Poptávka po penězích</vt:lpstr>
      <vt:lpstr>Poptávka po penězích  </vt:lpstr>
      <vt:lpstr>Křivka poptávky po penězích (MD)</vt:lpstr>
      <vt:lpstr>Křivka poptávky po penězích (MD) – změna polohy</vt:lpstr>
      <vt:lpstr>Poptávka po penězích – faktory posunů</vt:lpstr>
      <vt:lpstr>Nabídka peněz (MS)</vt:lpstr>
      <vt:lpstr>Činnost centrální banky (na příkladu ČNB)</vt:lpstr>
      <vt:lpstr>Komerční banky</vt:lpstr>
      <vt:lpstr>Křivka nabídky peněz (MS)</vt:lpstr>
      <vt:lpstr>Posuny křivky nabídky peněz (MS)</vt:lpstr>
      <vt:lpstr>Rovnováha na trhu peněz</vt:lpstr>
      <vt:lpstr>Rovnováha na trhu peněz</vt:lpstr>
      <vt:lpstr>Rovnováha na trhu peněz</vt:lpstr>
      <vt:lpstr>Inflace</vt:lpstr>
      <vt:lpstr>Inflace</vt:lpstr>
      <vt:lpstr>Inflace</vt:lpstr>
      <vt:lpstr>Inflace</vt:lpstr>
      <vt:lpstr>Inflace</vt:lpstr>
      <vt:lpstr>Trh práce a nezaměstnanost</vt:lpstr>
      <vt:lpstr>Trh práce – členění obyvatelstva</vt:lpstr>
      <vt:lpstr>Nezaměstnanost</vt:lpstr>
      <vt:lpstr>Nezaměstnanost - příčiny</vt:lpstr>
      <vt:lpstr>Nezaměstnanost - typy</vt:lpstr>
      <vt:lpstr>Nezaměstnanost - typy</vt:lpstr>
      <vt:lpstr>Přirozená míra nezaměstnanosti</vt:lpstr>
      <vt:lpstr>Přirozená míra nezaměstnanosti - faktory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prigo_ek@outlook.cz</cp:lastModifiedBy>
  <cp:revision>88</cp:revision>
  <dcterms:created xsi:type="dcterms:W3CDTF">2016-07-06T15:42:34Z</dcterms:created>
  <dcterms:modified xsi:type="dcterms:W3CDTF">2020-03-17T00:03:20Z</dcterms:modified>
</cp:coreProperties>
</file>