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sldIdLst>
    <p:sldId id="256" r:id="rId2"/>
    <p:sldId id="267" r:id="rId3"/>
    <p:sldId id="285" r:id="rId4"/>
    <p:sldId id="286" r:id="rId5"/>
    <p:sldId id="268" r:id="rId6"/>
    <p:sldId id="315" r:id="rId7"/>
    <p:sldId id="288" r:id="rId8"/>
    <p:sldId id="316" r:id="rId9"/>
    <p:sldId id="289" r:id="rId10"/>
    <p:sldId id="277" r:id="rId11"/>
    <p:sldId id="279" r:id="rId12"/>
    <p:sldId id="311" r:id="rId13"/>
    <p:sldId id="310" r:id="rId14"/>
    <p:sldId id="312" r:id="rId15"/>
    <p:sldId id="317" r:id="rId16"/>
    <p:sldId id="318" r:id="rId17"/>
    <p:sldId id="319" r:id="rId18"/>
    <p:sldId id="313" r:id="rId19"/>
    <p:sldId id="320" r:id="rId20"/>
    <p:sldId id="321" r:id="rId21"/>
    <p:sldId id="322" r:id="rId22"/>
    <p:sldId id="323" r:id="rId23"/>
    <p:sldId id="324" r:id="rId24"/>
    <p:sldId id="325" r:id="rId25"/>
    <p:sldId id="326" r:id="rId26"/>
    <p:sldId id="327" r:id="rId27"/>
    <p:sldId id="328" r:id="rId28"/>
    <p:sldId id="329" r:id="rId29"/>
    <p:sldId id="330" r:id="rId30"/>
    <p:sldId id="331" r:id="rId31"/>
    <p:sldId id="332" r:id="rId32"/>
    <p:sldId id="333" r:id="rId33"/>
    <p:sldId id="334" r:id="rId34"/>
    <p:sldId id="335" r:id="rId35"/>
    <p:sldId id="336" r:id="rId36"/>
    <p:sldId id="337" r:id="rId37"/>
    <p:sldId id="338" r:id="rId38"/>
    <p:sldId id="339" r:id="rId39"/>
    <p:sldId id="263" r:id="rId40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>
      <p:cViewPr varScale="1">
        <p:scale>
          <a:sx n="77" d="100"/>
          <a:sy n="77" d="100"/>
        </p:scale>
        <p:origin x="108" y="122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24.02.2022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32106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25123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51301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17289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633825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26986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365686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779610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846623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516845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73727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177627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751210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595705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150915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356379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788760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435371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952705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176041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811955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09448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948725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227206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042498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047600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971447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624961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289133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1112039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24140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95488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69491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76393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11269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36744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33194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52028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Vnější ekonomické prostředí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Čtvrtý tutoriál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444208" y="3723878"/>
            <a:ext cx="2528063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Doc. Mgr. Ing. Michal Tvrdoň, Ph.D.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ekonomie a veřejné správy</a:t>
            </a:r>
          </a:p>
          <a:p>
            <a:pPr algn="r"/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7632848" cy="4100006"/>
          </a:xfrm>
          <a:prstGeom prst="rect">
            <a:avLst/>
          </a:prstGeom>
        </p:spPr>
        <p:txBody>
          <a:bodyPr>
            <a:noAutofit/>
          </a:bodyPr>
          <a:lstStyle/>
          <a:p>
            <a:pPr indent="373063">
              <a:spcBef>
                <a:spcPts val="1800"/>
              </a:spcBef>
            </a:pP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akty členských států, kam patří primární právo a subsidiární smlouvy</a:t>
            </a:r>
          </a:p>
          <a:p>
            <a:pPr indent="373063">
              <a:spcBef>
                <a:spcPts val="1800"/>
              </a:spcBef>
            </a:pP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akty zástupců členských států</a:t>
            </a:r>
          </a:p>
          <a:p>
            <a:pPr indent="373063">
              <a:spcBef>
                <a:spcPts val="1800"/>
              </a:spcBef>
            </a:pP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subsidiární smlouvy</a:t>
            </a:r>
          </a:p>
          <a:p>
            <a:pPr indent="373063">
              <a:spcBef>
                <a:spcPts val="1800"/>
              </a:spcBef>
            </a:pP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akty orgánů EU, kam řadíme sekundární právo</a:t>
            </a:r>
          </a:p>
          <a:p>
            <a:pPr indent="373063">
              <a:spcBef>
                <a:spcPts val="1800"/>
              </a:spcBef>
            </a:pP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judikatura Soudního dvora EU</a:t>
            </a:r>
          </a:p>
          <a:p>
            <a:pPr indent="373063">
              <a:spcBef>
                <a:spcPts val="1200"/>
              </a:spcBef>
            </a:pPr>
            <a:endParaRPr 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/>
              <a:t>Členění práva EU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40448563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915566"/>
            <a:ext cx="7848872" cy="3888432"/>
          </a:xfrm>
          <a:prstGeom prst="rect">
            <a:avLst/>
          </a:prstGeom>
        </p:spPr>
        <p:txBody>
          <a:bodyPr>
            <a:noAutofit/>
          </a:bodyPr>
          <a:lstStyle/>
          <a:p>
            <a:pPr indent="373063">
              <a:spcBef>
                <a:spcPts val="1200"/>
              </a:spcBef>
            </a:pPr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 v podstatě povahu ústavního práva, vymezuje předmět, subjekty a principy evropského práva</a:t>
            </a:r>
          </a:p>
          <a:p>
            <a:pPr indent="373063">
              <a:spcBef>
                <a:spcPts val="1200"/>
              </a:spcBef>
            </a:pPr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vytvářené mezinárodními smlouvami o integraci, které uzavřely jednotlivé členské státy, hovoříme tedy o tzv. aktech členských zemí. Za nejdůležitější dokumenty primárního práva je možno pokládat např. zřizovací smlouvy (tučně) a jejich novelizace:</a:t>
            </a:r>
          </a:p>
          <a:p>
            <a:pPr marL="800100" indent="-457200">
              <a:spcBef>
                <a:spcPts val="600"/>
              </a:spcBef>
              <a:buFont typeface="+mj-lt"/>
              <a:buAutoNum type="arabicPeriod"/>
            </a:pPr>
            <a:r>
              <a:rPr lang="cs-C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Smlouvu o zřízení ESUO 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(Pařížská smlouva) – platnost do roku 2002</a:t>
            </a:r>
          </a:p>
          <a:p>
            <a:pPr marL="800100" indent="-457200">
              <a:spcBef>
                <a:spcPts val="0"/>
              </a:spcBef>
              <a:buFont typeface="+mj-lt"/>
              <a:buAutoNum type="arabicPeriod"/>
            </a:pPr>
            <a:r>
              <a:rPr lang="cs-C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Smlouvu o zřízení EHS 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(Římská smlouva) – dnešní název je </a:t>
            </a:r>
            <a:r>
              <a:rPr lang="cs-C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Smlouva o fungování Evropské unie</a:t>
            </a:r>
          </a:p>
          <a:p>
            <a:pPr marL="800100" indent="-457200">
              <a:spcBef>
                <a:spcPts val="0"/>
              </a:spcBef>
              <a:buFont typeface="+mj-lt"/>
              <a:buAutoNum type="arabicPeriod"/>
            </a:pPr>
            <a:r>
              <a:rPr lang="cs-C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Smlouvu o zřízení ESAE 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(Římská smlouva)</a:t>
            </a:r>
          </a:p>
          <a:p>
            <a:pPr marL="800100" indent="-457200">
              <a:spcBef>
                <a:spcPts val="0"/>
              </a:spcBef>
              <a:buFont typeface="+mj-lt"/>
              <a:buAutoNum type="arabicPeriod"/>
            </a:pP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Smlouvu o ustavení jediné Rady a jediné Komise Evropských  společenství</a:t>
            </a:r>
          </a:p>
          <a:p>
            <a:pPr marL="800100" indent="-457200">
              <a:spcBef>
                <a:spcPts val="0"/>
              </a:spcBef>
              <a:buFont typeface="+mj-lt"/>
              <a:buAutoNum type="arabicPeriod"/>
            </a:pP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 o jednotné Evropě </a:t>
            </a:r>
          </a:p>
          <a:p>
            <a:pPr marL="800100" indent="-457200">
              <a:spcBef>
                <a:spcPts val="0"/>
              </a:spcBef>
              <a:buFont typeface="+mj-lt"/>
              <a:buAutoNum type="arabicPeriod"/>
            </a:pPr>
            <a:r>
              <a:rPr lang="cs-C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Smlouvu o Evropské unii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800100" indent="-457200">
              <a:spcBef>
                <a:spcPts val="0"/>
              </a:spcBef>
              <a:buFont typeface="+mj-lt"/>
              <a:buAutoNum type="arabicPeriod"/>
            </a:pP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Amsterodamskou smlouvu </a:t>
            </a:r>
          </a:p>
          <a:p>
            <a:pPr marL="800100" indent="-457200">
              <a:spcBef>
                <a:spcPts val="0"/>
              </a:spcBef>
              <a:buFont typeface="+mj-lt"/>
              <a:buAutoNum type="arabicPeriod"/>
            </a:pP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Niceská smlouva</a:t>
            </a:r>
          </a:p>
          <a:p>
            <a:pPr marL="800100" indent="-457200">
              <a:spcBef>
                <a:spcPts val="0"/>
              </a:spcBef>
              <a:buFont typeface="+mj-lt"/>
              <a:buAutoNum type="arabicPeriod"/>
            </a:pP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Lisabonská smlouva</a:t>
            </a:r>
          </a:p>
          <a:p>
            <a:pPr indent="373063">
              <a:spcBef>
                <a:spcPts val="12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smlouvy o přistoupení nových členských zemí</a:t>
            </a:r>
          </a:p>
          <a:p>
            <a:pPr marL="0" indent="0">
              <a:spcBef>
                <a:spcPts val="1200"/>
              </a:spcBef>
              <a:buNone/>
            </a:pPr>
            <a:endParaRPr lang="cs-CZ" alt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/>
              <a:t>Akty členských států – primární právo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21494183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8208912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indent="373063">
              <a:spcBef>
                <a:spcPts val="1200"/>
              </a:spcBef>
            </a:pPr>
            <a:r>
              <a:rPr lang="cs-CZ" sz="16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subsidiární smlouvy </a:t>
            </a:r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daly by se označit jako podpůrné či dodatečné smlouvy jsou rovněž dohody sjednané mezi členskými státy, jejichž předmět nespadá do kompe-tencí Unie, avšak mající značnou důležitost pro zajištění její činnosti. </a:t>
            </a:r>
          </a:p>
          <a:p>
            <a:pPr indent="373063">
              <a:spcBef>
                <a:spcPts val="1200"/>
              </a:spcBef>
            </a:pPr>
            <a:r>
              <a:rPr lang="cs-CZ" sz="16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akty zástupců členských států </a:t>
            </a:r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členové Rady na některých jejích zasedáních </a:t>
            </a:r>
            <a:r>
              <a:rPr lang="cs-CZ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přijí-mací</a:t>
            </a:r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usnesení jako zástupci svých států a nikoli jako členové Rady. Přijatý akt pak není aktem Rady, nýbrž aktem těchto zástupců a bývá podle toho označován. Právní povaha těchto zemí může být různá – od mezinárodních smluv až po právně nezávazná stanoviska.</a:t>
            </a:r>
          </a:p>
          <a:p>
            <a:pPr indent="373063">
              <a:spcBef>
                <a:spcPts val="1200"/>
              </a:spcBef>
            </a:pPr>
            <a:r>
              <a:rPr lang="cs-CZ" sz="16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akty smíšené povahy</a:t>
            </a:r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mezi akty smíšené povahy řadíme mezinárodní smlouvy, které uzavírá Evropská unie se třetími zeměmi, tedy nečlenskými zeměmi, nebo </a:t>
            </a:r>
            <a:r>
              <a:rPr lang="cs-CZ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me-zinárodními</a:t>
            </a:r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organizacemi. Mezi tento druh smluv patří zejména různé obchodní dohody, kooperační dohody či asociační dohody uzavírané s kandidátskými ze-</a:t>
            </a:r>
            <a:r>
              <a:rPr lang="cs-CZ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měmi</a:t>
            </a:r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spcBef>
                <a:spcPts val="1200"/>
              </a:spcBef>
              <a:buNone/>
            </a:pPr>
            <a:endParaRPr lang="cs-CZ" alt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/>
              <a:t>Akty členských států 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37151423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8454" y="915566"/>
            <a:ext cx="7848872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indent="373063">
              <a:spcBef>
                <a:spcPts val="1200"/>
              </a:spcBef>
            </a:pP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skupina právních norem, které jsou podřízeny primárnímu.  Jinými slovy to znamená, že sekundární právo musí být v souladu s primárním právem. Jestliže primární právo je výsledkem činnosti členských států (tzv. akty členských států), potom sekundární právo je výsledkem činnosti institucí EU (tzv. akty orgánů EU). Právní akty v rámci sekundárního práva jsou vydávány na základě ustanovení zřizovacích smluv a v podstatě podrobněji upravují vztahy vymezené v primárním právu</a:t>
            </a:r>
          </a:p>
          <a:p>
            <a:pPr indent="373063">
              <a:spcBef>
                <a:spcPts val="1200"/>
              </a:spcBef>
            </a:pPr>
            <a:r>
              <a:rPr lang="pt-BR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Sekundární právo EU se dělí na dvě základní kategorie:</a:t>
            </a: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19138" indent="0">
              <a:spcBef>
                <a:spcPts val="1200"/>
              </a:spcBef>
              <a:buNone/>
            </a:pPr>
            <a:r>
              <a:rPr lang="cs-CZ" sz="1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cs-CZ" sz="1400" b="1" u="sng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závazné</a:t>
            </a:r>
            <a:r>
              <a:rPr lang="cs-CZ" sz="1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jež je tvořeno nařízeními, směrnicemi a rozhodnutími</a:t>
            </a:r>
          </a:p>
          <a:p>
            <a:pPr marL="719138" indent="0">
              <a:spcBef>
                <a:spcPts val="1200"/>
              </a:spcBef>
              <a:buNone/>
            </a:pPr>
            <a:r>
              <a:rPr lang="cs-CZ" sz="1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cs-CZ" sz="1400" b="1" u="sng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nezávazné</a:t>
            </a:r>
            <a:r>
              <a:rPr lang="cs-CZ" sz="1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jež je tvořeno doporučeními a názory</a:t>
            </a: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373063">
              <a:spcBef>
                <a:spcPts val="1200"/>
              </a:spcBef>
            </a:pPr>
            <a:endParaRPr 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/>
              <a:t>Sekundární právo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42076614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8454" y="915566"/>
            <a:ext cx="7848872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indent="373063">
              <a:spcBef>
                <a:spcPts val="12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Závazný akt normativní povahy</a:t>
            </a:r>
          </a:p>
          <a:p>
            <a:pPr indent="373063">
              <a:spcBef>
                <a:spcPts val="12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Obecně závazný jak na úrovni EU, tak na úrovni jednotlivých členských zemí</a:t>
            </a:r>
          </a:p>
          <a:p>
            <a:pPr indent="373063">
              <a:spcBef>
                <a:spcPts val="12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Zavazuje jak členské státy, tak vnitrostátní subjekty práva</a:t>
            </a:r>
          </a:p>
          <a:p>
            <a:pPr indent="373063">
              <a:spcBef>
                <a:spcPts val="12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 povahu zákona</a:t>
            </a:r>
          </a:p>
          <a:p>
            <a:pPr indent="373063">
              <a:spcBef>
                <a:spcPts val="12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Přenos do národního práva probíhá automaticky (bez recepce na vnitrostátní úrovni) tj. bezprostředně použitelný v každém členském státu</a:t>
            </a:r>
          </a:p>
          <a:p>
            <a:pPr marL="0" indent="0">
              <a:spcBef>
                <a:spcPts val="1200"/>
              </a:spcBef>
              <a:buNone/>
            </a:pPr>
            <a:endParaRPr lang="cs-CZ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/>
              <a:t>Závazné legislativní normy - NAŘÍZENÍ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37481201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8454" y="915566"/>
            <a:ext cx="7848872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indent="373063">
              <a:spcBef>
                <a:spcPts val="12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Nemá závaznost ve vztahu k jednotlivcům, zavazuje pouze členské země</a:t>
            </a:r>
          </a:p>
          <a:p>
            <a:pPr indent="373063">
              <a:spcBef>
                <a:spcPts val="12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Navíc předepisuje jen výsledek, jehož se má dosáhnout, ale formy a metody dosažení tohoto cíle ponechává na volbě členského státu</a:t>
            </a:r>
          </a:p>
          <a:p>
            <a:pPr indent="373063">
              <a:spcBef>
                <a:spcPts val="12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Zpravidla obsahují </a:t>
            </a:r>
            <a:r>
              <a:rPr lang="cs-CZ" sz="20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lhůtu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 transpozici či implementaci směrnice do národních právních systémů=&gt;nepodaří-li se to, pak hrozí členskému státu několik druhů žalob </a:t>
            </a:r>
          </a:p>
          <a:p>
            <a:pPr indent="373063">
              <a:spcBef>
                <a:spcPts val="12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Závazná je pro subjekty až po implementaci </a:t>
            </a:r>
          </a:p>
          <a:p>
            <a:pPr marL="0" indent="0">
              <a:spcBef>
                <a:spcPts val="1200"/>
              </a:spcBef>
              <a:buNone/>
            </a:pPr>
            <a:endParaRPr lang="cs-CZ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/>
              <a:t>Závazné legislativní normy - SMĚRNICE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12105914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8454" y="915566"/>
            <a:ext cx="7848872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indent="373063">
              <a:spcBef>
                <a:spcPts val="12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Zpravidla individuálním aktem zavazujícím </a:t>
            </a:r>
            <a:r>
              <a:rPr lang="cs-CZ" sz="20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pouze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subjekty, jimž je adresováno</a:t>
            </a:r>
          </a:p>
          <a:p>
            <a:pPr indent="373063">
              <a:spcBef>
                <a:spcPts val="12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Adresátem může být jak členský stát, tak i jiné subjekty</a:t>
            </a:r>
          </a:p>
          <a:p>
            <a:pPr indent="373063">
              <a:spcBef>
                <a:spcPts val="12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Typické v oblasti </a:t>
            </a:r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hospod.soutěže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(např. povolování </a:t>
            </a:r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fůzí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přípustnost státní podpory apod.)</a:t>
            </a:r>
          </a:p>
          <a:p>
            <a:pPr indent="373063">
              <a:spcBef>
                <a:spcPts val="12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Existují ale i rozhodnutí normativní povahy (např. Rozhodnutí o zřízení Soudu prvního stupně)</a:t>
            </a:r>
          </a:p>
          <a:p>
            <a:pPr marL="0" indent="0">
              <a:spcBef>
                <a:spcPts val="1200"/>
              </a:spcBef>
              <a:buNone/>
            </a:pPr>
            <a:endParaRPr lang="cs-CZ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/>
              <a:t>Závazné legislativní normy - ROZHODNUTÍ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39209956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8454" y="915566"/>
            <a:ext cx="7848872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indent="373063">
              <a:spcBef>
                <a:spcPts val="1200"/>
              </a:spcBef>
            </a:pPr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Rozhodovací činnost SD přispívá k rozvoji evropského práva</a:t>
            </a:r>
          </a:p>
          <a:p>
            <a:pPr indent="373063">
              <a:spcBef>
                <a:spcPts val="1200"/>
              </a:spcBef>
            </a:pPr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Důvodem je mnohdy nejednoznačnost příslušných ustanovení či příliš obecné formulace=&gt;SD kreativně doplňuje, precizuje jednotlivé právní instituty (např. </a:t>
            </a:r>
            <a:r>
              <a:rPr lang="cs-CZ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Dassonville</a:t>
            </a:r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indent="373063">
              <a:spcBef>
                <a:spcPts val="1200"/>
              </a:spcBef>
            </a:pPr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Někdy SD vytvoří zcela nové instituty – např. zásadu přímé použitelnosti, přímého účinku a aplikační přednosti (ve zřizovacích smlouvách nenajdeme)</a:t>
            </a:r>
          </a:p>
          <a:p>
            <a:pPr indent="373063">
              <a:spcBef>
                <a:spcPts val="1200"/>
              </a:spcBef>
            </a:pPr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Zpravidla se tak děje v rámci řízení o předběžné otázce (i když formálně SD právo pouze vykládá, de facto jej i tvoří)</a:t>
            </a:r>
          </a:p>
          <a:p>
            <a:pPr indent="373063">
              <a:spcBef>
                <a:spcPts val="1200"/>
              </a:spcBef>
            </a:pPr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SD i mění svoji předchozí judikaturu (změní názor)</a:t>
            </a:r>
          </a:p>
          <a:p>
            <a:pPr indent="373063">
              <a:spcBef>
                <a:spcPts val="1200"/>
              </a:spcBef>
            </a:pPr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Národní soudy musí respektovat judikaturu SD, která se týká případu, který rozhodují (! Není zde ale vztah nadřízenosti a podřízenosti)</a:t>
            </a:r>
          </a:p>
          <a:p>
            <a:pPr marL="0" indent="0">
              <a:spcBef>
                <a:spcPts val="1200"/>
              </a:spcBef>
              <a:buNone/>
            </a:pP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/>
              <a:t>Judikatura Soudního dvora (SD)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11403023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8454" y="915566"/>
            <a:ext cx="7848872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indent="373063">
              <a:spcBef>
                <a:spcPts val="12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Neuplatňuje se klasická dělba moci (moc soudní, legislativní a exekutivní)</a:t>
            </a:r>
          </a:p>
          <a:p>
            <a:pPr indent="373063">
              <a:spcBef>
                <a:spcPts val="12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Oddělena je pouze soudní moc (Soudní dvůr EU)</a:t>
            </a:r>
          </a:p>
          <a:p>
            <a:pPr indent="373063">
              <a:spcBef>
                <a:spcPts val="12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Legislativní moc připadá Radě, EP ale i Komisi a ECB</a:t>
            </a:r>
          </a:p>
          <a:p>
            <a:pPr indent="373063">
              <a:spcBef>
                <a:spcPts val="12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Exekutivu řídí hlavně Komise, částečně i Rada a Evropská rada</a:t>
            </a:r>
          </a:p>
          <a:p>
            <a:pPr indent="373063">
              <a:spcBef>
                <a:spcPts val="12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Někdy je tento systém dělby moci kritizován jako nelegitimní a nedemokratický </a:t>
            </a:r>
          </a:p>
          <a:p>
            <a:pPr marL="0" indent="0">
              <a:spcBef>
                <a:spcPts val="1200"/>
              </a:spcBef>
              <a:buNone/>
            </a:pPr>
            <a:endParaRPr lang="cs-CZ" alt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/>
              <a:t>Institucionální rámec EU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41140531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8454" y="915566"/>
            <a:ext cx="7848872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indent="373063">
              <a:spcBef>
                <a:spcPts val="12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Nejvyšší politický orgán EU, tzv. „evropský summit“</a:t>
            </a:r>
          </a:p>
          <a:p>
            <a:pPr indent="373063">
              <a:spcBef>
                <a:spcPts val="12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Nejvyšší představitelé členských zemí (premiéři nebo prezidenti)</a:t>
            </a:r>
          </a:p>
          <a:p>
            <a:pPr indent="373063">
              <a:spcBef>
                <a:spcPts val="12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Členem je kromě 27 nejvyšších představitelů zemí EU i stálý předseda ER</a:t>
            </a:r>
          </a:p>
          <a:p>
            <a:pPr indent="373063">
              <a:spcBef>
                <a:spcPts val="12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Plnoprávným členem je i předseda Komise (nemá ale hlasovací práva)</a:t>
            </a:r>
          </a:p>
          <a:p>
            <a:pPr indent="373063">
              <a:spcBef>
                <a:spcPts val="12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Přítomen je i vysoký představitel Unie pro ZVBP</a:t>
            </a:r>
          </a:p>
          <a:p>
            <a:pPr indent="373063">
              <a:spcBef>
                <a:spcPts val="12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Zástupci háji zájmy svých zemí</a:t>
            </a:r>
          </a:p>
          <a:p>
            <a:pPr marL="0" indent="0">
              <a:spcBef>
                <a:spcPts val="1200"/>
              </a:spcBef>
              <a:buNone/>
            </a:pPr>
            <a:endParaRPr lang="cs-CZ" alt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/>
              <a:t>Evropská rada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1961263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87574"/>
            <a:ext cx="8712968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indent="373063">
              <a:spcBef>
                <a:spcPts val="6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Ekonomická integrace představuje proces, který je výsledkem vzájemného a postupného prorůstání, propojování, následného přizpůsobování a sbližování národních ekonomik, kdy se z národních celků stávají větší nadnárodní celky</a:t>
            </a:r>
          </a:p>
          <a:p>
            <a:pPr marL="714375" indent="179388">
              <a:spcBef>
                <a:spcPts val="600"/>
              </a:spcBef>
            </a:pPr>
            <a:r>
              <a:rPr lang="cs-CZ" sz="16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Internacionalizace</a:t>
            </a:r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prorůstání ekonomik, které má převážně mikroekonomickou povahu, jejímž základem je mezinárodní dělba práce. </a:t>
            </a:r>
          </a:p>
          <a:p>
            <a:pPr marL="714375" indent="179388">
              <a:spcBef>
                <a:spcPts val="600"/>
              </a:spcBef>
            </a:pPr>
            <a:r>
              <a:rPr lang="cs-CZ" altLang="cs-CZ" sz="16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Interdependence</a:t>
            </a:r>
            <a:r>
              <a:rPr lang="cs-CZ" altLang="cs-CZ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cs-CZ" alt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vzájemná závislost národních ekonomik.  </a:t>
            </a:r>
          </a:p>
          <a:p>
            <a:pPr indent="373063">
              <a:spcBef>
                <a:spcPts val="6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jestliže internacionalizace a interdependence jsou přirozené jevy, jež se prosazují zejména na mikroekonomické úrovni, potom ekonomická integrace je čistě projev politické vůle daných států - zpravidla se tak děje pomocí dohody mezi vládami daných zemí, jež určuje na základě mezinárodní smlouvy podobu ekonomické integrace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/>
              <a:t>Mezinárodní ekonomická integrace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3781587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8454" y="915566"/>
            <a:ext cx="7848872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indent="373063">
              <a:spcBef>
                <a:spcPts val="12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Poskytuje nezbytné podnětů pro rozvoj integrace a vymezuje obecné politické směry tohoto rozvoje</a:t>
            </a:r>
          </a:p>
          <a:p>
            <a:pPr indent="373063">
              <a:spcBef>
                <a:spcPts val="12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Např. stanovení kodaňských kritérií na zasedání ER v Kodani (1993) nebo záměr dokončit JVT (Milán, 1985)</a:t>
            </a:r>
          </a:p>
          <a:p>
            <a:pPr indent="373063">
              <a:spcBef>
                <a:spcPts val="12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Finanční záležitosti – ER také rozhoduje o otázkách spojených s financováním Unie</a:t>
            </a:r>
          </a:p>
          <a:p>
            <a:pPr indent="373063">
              <a:spcBef>
                <a:spcPts val="12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SZBP – diskutují se aktuální události světové politiky, občas i speciální hosté (např. Putin)</a:t>
            </a:r>
          </a:p>
          <a:p>
            <a:pPr marL="0" indent="0">
              <a:spcBef>
                <a:spcPts val="1200"/>
              </a:spcBef>
              <a:buNone/>
            </a:pPr>
            <a:endParaRPr lang="cs-CZ" alt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/>
              <a:t>Evropská rada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14276077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8454" y="915566"/>
            <a:ext cx="7848872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indent="373063">
              <a:spcBef>
                <a:spcPts val="12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Nejvyšší orgán s legislativní funkcí</a:t>
            </a:r>
          </a:p>
          <a:p>
            <a:pPr indent="373063">
              <a:spcBef>
                <a:spcPts val="12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tvořena 27 zástupci členských států (ministři), její složení je variabilní (složení se mění dle dané problematiky)</a:t>
            </a:r>
          </a:p>
          <a:p>
            <a:pPr indent="373063">
              <a:spcBef>
                <a:spcPts val="12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Zasedá v měsíčních intervalech</a:t>
            </a:r>
          </a:p>
          <a:p>
            <a:pPr indent="373063">
              <a:spcBef>
                <a:spcPts val="12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Mezivládní charakter (jsou hájeny zájmy členských zemí)</a:t>
            </a:r>
          </a:p>
          <a:p>
            <a:pPr indent="373063">
              <a:spcBef>
                <a:spcPts val="12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Předsednictví v Radě se mění každý půlrok </a:t>
            </a:r>
            <a:endParaRPr lang="cs-CZ" alt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/>
              <a:t>Rada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29786649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8454" y="915566"/>
            <a:ext cx="7848872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indent="373063">
              <a:spcBef>
                <a:spcPts val="1200"/>
              </a:spcBef>
            </a:pPr>
            <a:r>
              <a:rPr lang="cs-CZ" sz="20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Schvalovat evropské právní předpisy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(nařízení a směrnice)– v mnohých politických oblastech spolu s Evropským parlamentem. </a:t>
            </a:r>
          </a:p>
          <a:p>
            <a:pPr indent="373063">
              <a:spcBef>
                <a:spcPts val="12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Koordinovat hlavní směry hospodářské politiky členských států.   </a:t>
            </a:r>
          </a:p>
          <a:p>
            <a:pPr indent="373063">
              <a:spcBef>
                <a:spcPts val="12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Uzavírat mezinárodní smlouvy mezi EU a dalšími zeměmi nebo mezinárodními organizacemi. </a:t>
            </a:r>
          </a:p>
          <a:p>
            <a:pPr indent="373063">
              <a:spcBef>
                <a:spcPts val="12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Spolu s Evropským parlamentem schvalovat rozpočet EU. </a:t>
            </a:r>
          </a:p>
          <a:p>
            <a:pPr indent="373063">
              <a:spcBef>
                <a:spcPts val="12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Rozvíjet společnou zahraniční a bezpečnostní politiku (SZBP) založenou na směrech stanovených Evropskou radou. </a:t>
            </a:r>
          </a:p>
          <a:p>
            <a:pPr indent="373063">
              <a:spcBef>
                <a:spcPts val="12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Koordinovat spolupráci vnitrostátních soudů a policejních složek v trestních věcech.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/>
              <a:t>Rada - poslání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34600388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8454" y="915566"/>
            <a:ext cx="8323986" cy="4032448"/>
          </a:xfrm>
          <a:prstGeom prst="rect">
            <a:avLst/>
          </a:prstGeom>
        </p:spPr>
        <p:txBody>
          <a:bodyPr>
            <a:noAutofit/>
          </a:bodyPr>
          <a:lstStyle/>
          <a:p>
            <a:pPr marL="685800">
              <a:spcBef>
                <a:spcPts val="0"/>
              </a:spcBef>
              <a:spcAft>
                <a:spcPts val="600"/>
              </a:spcAft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Rada může hlasovat několika způsoby: </a:t>
            </a:r>
          </a:p>
          <a:p>
            <a:pPr marL="719138" indent="0">
              <a:spcBef>
                <a:spcPts val="0"/>
              </a:spcBef>
              <a:buNone/>
            </a:pPr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Jednoduchá většina</a:t>
            </a:r>
          </a:p>
          <a:p>
            <a:pPr marL="719138" indent="0">
              <a:spcBef>
                <a:spcPts val="0"/>
              </a:spcBef>
              <a:buNone/>
            </a:pPr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Jednomyslnost</a:t>
            </a:r>
          </a:p>
          <a:p>
            <a:pPr marL="719138" indent="0">
              <a:spcBef>
                <a:spcPts val="0"/>
              </a:spcBef>
              <a:buNone/>
            </a:pPr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 Kvalifikovaná většina</a:t>
            </a:r>
          </a:p>
          <a:p>
            <a:pPr marL="719138" indent="0">
              <a:spcBef>
                <a:spcPts val="0"/>
              </a:spcBef>
              <a:buNone/>
            </a:pPr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d) Dvoutřetinová nebo čtyřpětinová většina </a:t>
            </a:r>
          </a:p>
          <a:p>
            <a:pPr indent="373063">
              <a:spcBef>
                <a:spcPts val="12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Hlasování na základě </a:t>
            </a:r>
            <a:r>
              <a:rPr 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jednomyslnosti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(členský stát má právo veta) přetrvává v oblasti daní, sociálního zabezpečení, zahraniční politiky, společné obrany, jazykových pravidel, policejní spolupráce a oblasti sídel institucí. </a:t>
            </a:r>
          </a:p>
          <a:p>
            <a:pPr indent="373063">
              <a:spcBef>
                <a:spcPts val="1200"/>
              </a:spcBef>
            </a:pPr>
            <a:r>
              <a:rPr lang="cs-CZ" sz="20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Blokační menšinu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mohou vytvořit minimálně 4 členové Rady (státy). Lisabonská smlouva má také přinést větší transparentnost, neboť všechna jednání a rozhodnutí Rady v legislativní oblasti se budou zveřejňovat.</a:t>
            </a:r>
            <a:b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/>
              <a:t>Rada - hlasování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22263737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8454" y="915566"/>
            <a:ext cx="8323986" cy="3960440"/>
          </a:xfrm>
          <a:prstGeom prst="rect">
            <a:avLst/>
          </a:prstGeom>
        </p:spPr>
        <p:txBody>
          <a:bodyPr>
            <a:noAutofit/>
          </a:bodyPr>
          <a:lstStyle/>
          <a:p>
            <a:pPr indent="373063">
              <a:spcBef>
                <a:spcPts val="12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Instituce stálé povahy</a:t>
            </a:r>
          </a:p>
          <a:p>
            <a:pPr indent="373063">
              <a:spcBef>
                <a:spcPts val="12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Nadstátní (</a:t>
            </a:r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supranacionální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charakter</a:t>
            </a:r>
          </a:p>
          <a:p>
            <a:pPr indent="373063">
              <a:spcBef>
                <a:spcPts val="12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Nezávislá na členských státech</a:t>
            </a:r>
          </a:p>
          <a:p>
            <a:pPr indent="373063">
              <a:spcBef>
                <a:spcPts val="12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Zastává celoevropský zájem</a:t>
            </a:r>
          </a:p>
          <a:p>
            <a:pPr indent="373063">
              <a:spcBef>
                <a:spcPts val="12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 administrativně-byrokratická, tak politická složka</a:t>
            </a:r>
          </a:p>
          <a:p>
            <a:pPr indent="373063">
              <a:spcBef>
                <a:spcPts val="12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Dvojí možný výklad pojmu „Komise“</a:t>
            </a:r>
          </a:p>
          <a:p>
            <a:pPr indent="373063">
              <a:spcBef>
                <a:spcPts val="12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Tzv. „motor integrace“</a:t>
            </a:r>
          </a:p>
          <a:p>
            <a:pPr indent="0">
              <a:spcBef>
                <a:spcPts val="1200"/>
              </a:spcBef>
              <a:buNone/>
            </a:pPr>
            <a:b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/>
              <a:t>Komise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37296432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8454" y="915566"/>
            <a:ext cx="8323986" cy="3960440"/>
          </a:xfrm>
          <a:prstGeom prst="rect">
            <a:avLst/>
          </a:prstGeom>
        </p:spPr>
        <p:txBody>
          <a:bodyPr>
            <a:noAutofit/>
          </a:bodyPr>
          <a:lstStyle/>
          <a:p>
            <a:pPr indent="373063">
              <a:spcBef>
                <a:spcPts val="12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navrhovat právní předpisy Radě a Evropskému parlamentu; </a:t>
            </a:r>
          </a:p>
          <a:p>
            <a:pPr indent="373063">
              <a:spcBef>
                <a:spcPts val="12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kontroluje dodržování hospodářské soutěže v rámci vnitřního trhu Evropské unie</a:t>
            </a:r>
          </a:p>
          <a:p>
            <a:pPr indent="373063">
              <a:spcBef>
                <a:spcPts val="12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řídit a provádět politiky EU a rozpočet EU; </a:t>
            </a:r>
          </a:p>
          <a:p>
            <a:pPr indent="373063">
              <a:spcBef>
                <a:spcPts val="12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vymáhat evropské právo (společně se Soudním dvorem); </a:t>
            </a:r>
          </a:p>
          <a:p>
            <a:pPr indent="373063">
              <a:spcBef>
                <a:spcPts val="12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zastupovat Evropskou unii na mezinárodní scéně, např. vyjednáváním dohod mezi EU a ostatními zeměmi</a:t>
            </a:r>
            <a:b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/>
              <a:t>Komise - úkoly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27395456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8454" y="915566"/>
            <a:ext cx="8323986" cy="3960440"/>
          </a:xfrm>
          <a:prstGeom prst="rect">
            <a:avLst/>
          </a:prstGeom>
        </p:spPr>
        <p:txBody>
          <a:bodyPr>
            <a:noAutofit/>
          </a:bodyPr>
          <a:lstStyle/>
          <a:p>
            <a:pPr indent="373063">
              <a:spcBef>
                <a:spcPts val="12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smlouvách není definováno</a:t>
            </a:r>
          </a:p>
          <a:p>
            <a:pPr indent="373063">
              <a:spcBef>
                <a:spcPts val="1200"/>
              </a:spcBef>
            </a:pPr>
            <a:r>
              <a:rPr lang="cs-CZ" sz="20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Důvody: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potřeba rychlé reakce na dané otázky či problémy</a:t>
            </a:r>
          </a:p>
          <a:p>
            <a:pPr indent="373063">
              <a:spcBef>
                <a:spcPts val="12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Skrze klasický legislativní proces by to ale trvalo dlouho=&gt;delegace pravomoci z Rady na Komisi (něco jako když Parlament deleguje pravomoci na vládu či ministerstva – různé nařízení či vyhlášky) </a:t>
            </a:r>
          </a:p>
          <a:p>
            <a:pPr indent="373063">
              <a:spcBef>
                <a:spcPts val="12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Takto přijaté akty tvoří většinu sekundárních právních předpisů (Komise vydá více směrnic než Rada a Parlament)</a:t>
            </a:r>
          </a:p>
          <a:p>
            <a:pPr indent="373063">
              <a:spcBef>
                <a:spcPts val="12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Většina těchto aktů je vysoce technické či administrativní povahy v oblasti zemědělství (např. změna výkupních cen), hospodářské soutěže (povolení </a:t>
            </a:r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fůze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apod.)</a:t>
            </a:r>
          </a:p>
          <a:p>
            <a:pPr indent="373063">
              <a:spcBef>
                <a:spcPts val="1200"/>
              </a:spcBef>
            </a:pPr>
            <a:b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/>
              <a:t>Komise – delegovaná legislativní pravomoc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35526260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8454" y="915566"/>
            <a:ext cx="8323986" cy="3960440"/>
          </a:xfrm>
          <a:prstGeom prst="rect">
            <a:avLst/>
          </a:prstGeom>
        </p:spPr>
        <p:txBody>
          <a:bodyPr>
            <a:noAutofit/>
          </a:bodyPr>
          <a:lstStyle/>
          <a:p>
            <a:pPr indent="373063">
              <a:spcBef>
                <a:spcPts val="12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Hlavním sídlem Evropského parlamentu je francouzský Štrasburk (ale i Brusel a Lucemburk)</a:t>
            </a:r>
          </a:p>
          <a:p>
            <a:pPr indent="373063">
              <a:spcBef>
                <a:spcPts val="12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Současný počet členů Evropského parlamentu (tj. 2022) činí nyní 705  </a:t>
            </a:r>
          </a:p>
          <a:p>
            <a:pPr indent="373063">
              <a:spcBef>
                <a:spcPts val="12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volen občany Evropské unie, aby zastupoval jejich zájmy </a:t>
            </a:r>
          </a:p>
          <a:p>
            <a:pPr indent="373063">
              <a:spcBef>
                <a:spcPts val="12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 roku 1979 jsou jeho členové voleni přímo </a:t>
            </a:r>
          </a:p>
          <a:p>
            <a:pPr indent="373063">
              <a:spcBef>
                <a:spcPts val="12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Členové Evropského parlamentu nezasedají v rámci národních bloků, nýbrž v rámci šesti celoevropských politických frakcí. </a:t>
            </a:r>
          </a:p>
          <a:p>
            <a:pPr indent="0">
              <a:spcBef>
                <a:spcPts val="1200"/>
              </a:spcBef>
              <a:buNone/>
            </a:pPr>
            <a:b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/>
              <a:t>Evropský parlament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237004383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8454" y="915566"/>
            <a:ext cx="8323986" cy="3960440"/>
          </a:xfrm>
          <a:prstGeom prst="rect">
            <a:avLst/>
          </a:prstGeom>
        </p:spPr>
        <p:txBody>
          <a:bodyPr>
            <a:noAutofit/>
          </a:bodyPr>
          <a:lstStyle/>
          <a:p>
            <a:pPr indent="0">
              <a:spcBef>
                <a:spcPts val="1200"/>
              </a:spcBef>
              <a:buNone/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Nejčastěji pomocí tzv. </a:t>
            </a:r>
            <a:r>
              <a:rPr 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řádného legislativního procesu:</a:t>
            </a:r>
          </a:p>
          <a:p>
            <a:pPr indent="373063">
              <a:spcBef>
                <a:spcPts val="1200"/>
              </a:spcBef>
            </a:pPr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stanovisko EP musí být Radou respektováno, v podstatě je EP roven Radě, obě instituce mají právo veta</a:t>
            </a:r>
          </a:p>
          <a:p>
            <a:pPr indent="373063">
              <a:spcBef>
                <a:spcPts val="1200"/>
              </a:spcBef>
            </a:pPr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Návrh je zpracován Komisí a souběžně předložen Radě a EP</a:t>
            </a:r>
          </a:p>
          <a:p>
            <a:pPr indent="373063">
              <a:spcBef>
                <a:spcPts val="1200"/>
              </a:spcBef>
            </a:pPr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 jednotlivých stanovisek se pak odvíjí poměrně složitý procedurální běh událostí</a:t>
            </a:r>
          </a:p>
          <a:p>
            <a:pPr indent="373063">
              <a:spcBef>
                <a:spcPts val="1200"/>
              </a:spcBef>
            </a:pPr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Akty schválené touto procedurou jsou vydávány pod hlavičkou EP a Rady a podepisují je předsedové obou institucí</a:t>
            </a:r>
          </a:p>
          <a:p>
            <a:pPr indent="373063">
              <a:spcBef>
                <a:spcPts val="1200"/>
              </a:spcBef>
            </a:pPr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Používá se v oblasti volného pohybu pracovníků, podnikání, služeb, vnitřního trhu, ochrany životního prostředí, ochrany spotřebitele, výzkumu a dále v oblasti kultury, vzdělávání a ochrany zdraví obyvatelstva. </a:t>
            </a:r>
          </a:p>
          <a:p>
            <a:pPr indent="0">
              <a:spcBef>
                <a:spcPts val="1200"/>
              </a:spcBef>
              <a:buNone/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Dále pomocí tzv. </a:t>
            </a:r>
            <a:r>
              <a:rPr 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zvláštního legislativního procesu</a:t>
            </a:r>
          </a:p>
          <a:p>
            <a:pPr indent="0">
              <a:spcBef>
                <a:spcPts val="1200"/>
              </a:spcBef>
              <a:buNone/>
            </a:pPr>
            <a:b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200" b="1" dirty="0"/>
              <a:t>Evropský parlament – zapojení do legislativního procesu</a:t>
            </a:r>
            <a:endParaRPr lang="cs-CZ" sz="2200" b="1" dirty="0"/>
          </a:p>
        </p:txBody>
      </p:sp>
    </p:spTree>
    <p:extLst>
      <p:ext uri="{BB962C8B-B14F-4D97-AF65-F5344CB8AC3E}">
        <p14:creationId xmlns:p14="http://schemas.microsoft.com/office/powerpoint/2010/main" val="158927669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771550"/>
            <a:ext cx="8323986" cy="3960440"/>
          </a:xfrm>
          <a:prstGeom prst="rect">
            <a:avLst/>
          </a:prstGeom>
        </p:spPr>
        <p:txBody>
          <a:bodyPr>
            <a:noAutofit/>
          </a:bodyPr>
          <a:lstStyle/>
          <a:p>
            <a:pPr indent="373063">
              <a:spcBef>
                <a:spcPts val="600"/>
              </a:spcBef>
            </a:pP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založen v roce 1952 Smlouvou o založení ESUO</a:t>
            </a:r>
          </a:p>
          <a:p>
            <a:pPr indent="373063">
              <a:spcBef>
                <a:spcPts val="600"/>
              </a:spcBef>
            </a:pP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sídlo v Lucemburku</a:t>
            </a:r>
          </a:p>
          <a:p>
            <a:pPr indent="373063">
              <a:spcBef>
                <a:spcPts val="600"/>
              </a:spcBef>
            </a:pP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přezkoumává legalitu aktů orgánů EU</a:t>
            </a:r>
          </a:p>
          <a:p>
            <a:pPr indent="373063">
              <a:spcBef>
                <a:spcPts val="600"/>
              </a:spcBef>
            </a:pP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zajišťuje, aby právní předpisy EU byly vykládány a uplatňovány ve všech zemích EU stejně (na žádost vnitrostátních soudů)</a:t>
            </a:r>
          </a:p>
          <a:p>
            <a:pPr indent="373063">
              <a:spcBef>
                <a:spcPts val="600"/>
              </a:spcBef>
            </a:pP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zajišťuje, aby členské státy a orgány EU jednaly v souladu s požadavky evropského práva</a:t>
            </a:r>
          </a:p>
          <a:p>
            <a:pPr indent="373063">
              <a:spcBef>
                <a:spcPts val="600"/>
              </a:spcBef>
            </a:pP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 pravomoc řešit právní spory mezi členskými státy EU, orgány EU, podniky i fyzickými osobami.</a:t>
            </a:r>
          </a:p>
          <a:p>
            <a:pPr indent="373063">
              <a:spcBef>
                <a:spcPts val="600"/>
              </a:spcBef>
            </a:pP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Celkem cca 15 tis. rozsudků</a:t>
            </a:r>
          </a:p>
          <a:p>
            <a:pPr indent="373063">
              <a:spcBef>
                <a:spcPts val="600"/>
              </a:spcBef>
            </a:pPr>
            <a:r>
              <a:rPr lang="cs-CZ" sz="18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Členění</a:t>
            </a: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a) Soudní dvůr; b) Tribunál; c) soudní komora Soud pro veřejnou službu</a:t>
            </a:r>
          </a:p>
          <a:p>
            <a:pPr indent="0">
              <a:spcBef>
                <a:spcPts val="1200"/>
              </a:spcBef>
              <a:buNone/>
            </a:pPr>
            <a:b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/>
              <a:t>Soudní dvůr Evropské unie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1404833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87574"/>
            <a:ext cx="8712968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indent="373063">
              <a:spcBef>
                <a:spcPts val="600"/>
              </a:spcBef>
            </a:pP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Pásmo volného obchodu</a:t>
            </a:r>
          </a:p>
          <a:p>
            <a:pPr indent="373063">
              <a:spcBef>
                <a:spcPts val="600"/>
              </a:spcBef>
            </a:pP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Celní unie</a:t>
            </a:r>
          </a:p>
          <a:p>
            <a:pPr indent="373063">
              <a:spcBef>
                <a:spcPts val="600"/>
              </a:spcBef>
            </a:pP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Společný trh</a:t>
            </a:r>
          </a:p>
          <a:p>
            <a:pPr indent="373063">
              <a:spcBef>
                <a:spcPts val="600"/>
              </a:spcBef>
            </a:pP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Primární hospodářská unie</a:t>
            </a:r>
          </a:p>
          <a:p>
            <a:pPr indent="373063">
              <a:spcBef>
                <a:spcPts val="600"/>
              </a:spcBef>
            </a:pP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Rozvinutá hospodářská unie</a:t>
            </a:r>
          </a:p>
          <a:p>
            <a:pPr indent="373063">
              <a:spcBef>
                <a:spcPts val="600"/>
              </a:spcBef>
            </a:pP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Formativní hospodářská a měnová unie</a:t>
            </a:r>
          </a:p>
          <a:p>
            <a:pPr indent="373063">
              <a:spcBef>
                <a:spcPts val="600"/>
              </a:spcBef>
            </a:pP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Hospodářská a měnová unie</a:t>
            </a:r>
          </a:p>
          <a:p>
            <a:pPr indent="373063">
              <a:spcBef>
                <a:spcPts val="600"/>
              </a:spcBef>
            </a:pP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Politická unie.</a:t>
            </a:r>
          </a:p>
          <a:p>
            <a:pPr marL="0" indent="0">
              <a:buNone/>
            </a:pP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/>
              <a:t>Stupně ekonomické integrace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328057850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771550"/>
            <a:ext cx="8323986" cy="4176464"/>
          </a:xfrm>
          <a:prstGeom prst="rect">
            <a:avLst/>
          </a:prstGeom>
        </p:spPr>
        <p:txBody>
          <a:bodyPr>
            <a:noAutofit/>
          </a:bodyPr>
          <a:lstStyle/>
          <a:p>
            <a:pPr indent="373063">
              <a:spcBef>
                <a:spcPts val="1800"/>
              </a:spcBef>
            </a:pPr>
            <a:r>
              <a:rPr lang="cs-CZ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řízení o předběžné otázce</a:t>
            </a: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národní soudy se dotazují jak interpretovat a aplikovat ustanovení evropského práva</a:t>
            </a:r>
          </a:p>
          <a:p>
            <a:pPr indent="373063">
              <a:spcBef>
                <a:spcPts val="1800"/>
              </a:spcBef>
            </a:pPr>
            <a:r>
              <a:rPr lang="cs-CZ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řízení o porušení Smlouvy</a:t>
            </a: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zpravidla proti členských státům, které neaplikovaly evropské právo </a:t>
            </a:r>
          </a:p>
          <a:p>
            <a:pPr indent="373063">
              <a:spcBef>
                <a:spcPts val="1800"/>
              </a:spcBef>
            </a:pPr>
            <a:r>
              <a:rPr lang="cs-CZ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řízení o prohlášení neplatnosti</a:t>
            </a: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zpravidla snaha o zrušení legislativního aktu (např. směrnice), který odporuje primárnímu právu nebo základním lidským právům </a:t>
            </a:r>
          </a:p>
          <a:p>
            <a:pPr indent="373063">
              <a:spcBef>
                <a:spcPts val="1800"/>
              </a:spcBef>
            </a:pPr>
            <a:r>
              <a:rPr lang="cs-CZ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řízení o nečinnosti</a:t>
            </a: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zpravidla proti institucím EU, které měly přijmout nějaké rozhodnutí, ale neučinily tak </a:t>
            </a:r>
          </a:p>
          <a:p>
            <a:pPr indent="373063">
              <a:spcBef>
                <a:spcPts val="1800"/>
              </a:spcBef>
            </a:pPr>
            <a:r>
              <a:rPr lang="cs-CZ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přímé žaloby</a:t>
            </a: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podávají jednotlivci, společnosti či organizace (kterým vznikla škoda) proti rozhodnutím EU nebo její činnosti </a:t>
            </a:r>
            <a:b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/>
              <a:t>Soudní dvůr – druhy řízení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151622451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022" y="1059582"/>
            <a:ext cx="8323986" cy="4176464"/>
          </a:xfrm>
          <a:prstGeom prst="rect">
            <a:avLst/>
          </a:prstGeom>
        </p:spPr>
        <p:txBody>
          <a:bodyPr>
            <a:noAutofit/>
          </a:bodyPr>
          <a:lstStyle/>
          <a:p>
            <a:pPr indent="0">
              <a:spcBef>
                <a:spcPts val="1800"/>
              </a:spcBef>
              <a:buNone/>
            </a:pPr>
            <a:r>
              <a:rPr lang="cs-CZ" sz="20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Zejména kauzy týkající se hospodářské soutěže:</a:t>
            </a:r>
          </a:p>
          <a:p>
            <a:pPr indent="0">
              <a:spcBef>
                <a:spcPts val="1800"/>
              </a:spcBef>
              <a:buNone/>
            </a:pPr>
            <a:endParaRPr lang="cs-CZ" sz="2000" u="sng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4863" indent="361950">
              <a:spcBef>
                <a:spcPts val="6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přímé žaloby podané fyzickými nebo právnickými osobami, které směřují proti aktům orgánů Unie</a:t>
            </a:r>
          </a:p>
          <a:p>
            <a:pPr marL="804863" indent="361950">
              <a:spcBef>
                <a:spcPts val="6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žaloby podané členskými státy proti Komisi </a:t>
            </a:r>
          </a:p>
          <a:p>
            <a:pPr marL="804863" indent="361950">
              <a:spcBef>
                <a:spcPts val="6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žaloby v oblasti státních podpor, ochranných obchodních opatření apod.</a:t>
            </a:r>
          </a:p>
          <a:p>
            <a:pPr marL="804863" indent="361950">
              <a:spcBef>
                <a:spcPts val="6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žaloby o náhradě škody</a:t>
            </a:r>
          </a:p>
          <a:p>
            <a:pPr marL="804863" indent="361950">
              <a:spcBef>
                <a:spcPts val="6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ochranné známky</a:t>
            </a:r>
          </a:p>
          <a:p>
            <a:pPr indent="0">
              <a:spcBef>
                <a:spcPts val="1800"/>
              </a:spcBef>
              <a:buNone/>
            </a:pPr>
            <a:b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/>
              <a:t>Tribunál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33813604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4519" y="963061"/>
            <a:ext cx="7650440" cy="4176464"/>
          </a:xfrm>
          <a:prstGeom prst="rect">
            <a:avLst/>
          </a:prstGeom>
        </p:spPr>
        <p:txBody>
          <a:bodyPr>
            <a:noAutofit/>
          </a:bodyPr>
          <a:lstStyle/>
          <a:p>
            <a:pPr indent="0">
              <a:spcBef>
                <a:spcPts val="1800"/>
              </a:spcBef>
              <a:buNone/>
            </a:pPr>
            <a:endParaRPr lang="cs-CZ" sz="2000" u="sng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4863" indent="361950">
              <a:spcBef>
                <a:spcPts val="6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Vznikl na základě přetíženosti Tribunálu (hlavně zaměstnanecké spory) =&gt; řeší spory mezi Unií a jejími zaměstnanci (cca 35 tis.)</a:t>
            </a:r>
          </a:p>
          <a:p>
            <a:pPr marL="804863" indent="361950">
              <a:spcBef>
                <a:spcPts val="6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možno se odvolat k Tribunálu</a:t>
            </a:r>
          </a:p>
          <a:p>
            <a:pPr marL="804863" indent="361950">
              <a:spcBef>
                <a:spcPts val="6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Spory ohledně odměňování, služební postup, přijímání, disciplinární opatření atd.</a:t>
            </a:r>
          </a:p>
          <a:p>
            <a:pPr marL="804863" indent="361950">
              <a:spcBef>
                <a:spcPts val="6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Nebo se spory týkají systému sociálního zabezpečení (nemoc, stáří, invalidita, pracovní úrazy, rodinné přídavky atd.) </a:t>
            </a:r>
          </a:p>
          <a:p>
            <a:pPr marL="804863" indent="361950">
              <a:spcBef>
                <a:spcPts val="600"/>
              </a:spcBef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spcBef>
                <a:spcPts val="1800"/>
              </a:spcBef>
              <a:buNone/>
            </a:pPr>
            <a:b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/>
              <a:t>Soud pro veřejnou službu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264458916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8454" y="915566"/>
            <a:ext cx="8323986" cy="3960440"/>
          </a:xfrm>
          <a:prstGeom prst="rect">
            <a:avLst/>
          </a:prstGeom>
        </p:spPr>
        <p:txBody>
          <a:bodyPr>
            <a:noAutofit/>
          </a:bodyPr>
          <a:lstStyle/>
          <a:p>
            <a:pPr indent="373063">
              <a:spcBef>
                <a:spcPts val="12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Základním východiskem hospodářské politiky Evropské unie je svobodný trh bez omezení (tzv. vnitřní trh), avšak s řadou pravidel, která jsou nezbytná pro hladké fungování hospodářské výměny a pro ekonomickou a sociální soudržnost ve společném hospodářském prostoru.</a:t>
            </a:r>
          </a:p>
          <a:p>
            <a:pPr indent="373063">
              <a:spcBef>
                <a:spcPts val="1200"/>
              </a:spcBef>
            </a:pPr>
            <a:r>
              <a:rPr lang="cs-CZ" sz="20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čtyři charakteristické znaky hospodářské politiky Unie:</a:t>
            </a:r>
          </a:p>
          <a:p>
            <a:pPr marL="685800" indent="209550">
              <a:spcBef>
                <a:spcPts val="1200"/>
              </a:spcBef>
              <a:buFont typeface="+mj-lt"/>
              <a:buAutoNum type="arabicPeriod"/>
            </a:pPr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jednotný vnitřní trh s volným pohybem zboží, služeb, osob a kapitálu,</a:t>
            </a:r>
          </a:p>
          <a:p>
            <a:pPr marL="685800" indent="209550">
              <a:spcBef>
                <a:spcPts val="1200"/>
              </a:spcBef>
              <a:buFont typeface="+mj-lt"/>
              <a:buAutoNum type="arabicPeriod"/>
            </a:pPr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koordinace makroekonomické politiky včetně závazných pravidel pro fiskální politiku,</a:t>
            </a:r>
          </a:p>
          <a:p>
            <a:pPr marL="685800" indent="209550">
              <a:spcBef>
                <a:spcPts val="1200"/>
              </a:spcBef>
              <a:buFont typeface="+mj-lt"/>
              <a:buAutoNum type="arabicPeriod"/>
            </a:pPr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společná politika ve prospěch strukturální adaptace a regionálního rozvoje,</a:t>
            </a:r>
          </a:p>
          <a:p>
            <a:pPr marL="685800" indent="209550">
              <a:spcBef>
                <a:spcPts val="1200"/>
              </a:spcBef>
              <a:buFont typeface="+mj-lt"/>
              <a:buAutoNum type="arabicPeriod"/>
            </a:pPr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uplatňování politiky soutěže a dalších opatření k upevňování tržních mechanismů.</a:t>
            </a:r>
          </a:p>
          <a:p>
            <a:pPr indent="0">
              <a:spcBef>
                <a:spcPts val="1200"/>
              </a:spcBef>
              <a:buNone/>
            </a:pPr>
            <a:b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/>
              <a:t>Hospodářská politika Evropské unie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348411974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-180528" y="843558"/>
            <a:ext cx="8712968" cy="4176464"/>
          </a:xfrm>
          <a:prstGeom prst="rect">
            <a:avLst/>
          </a:prstGeom>
        </p:spPr>
        <p:txBody>
          <a:bodyPr>
            <a:noAutofit/>
          </a:bodyPr>
          <a:lstStyle/>
          <a:p>
            <a:pPr indent="373063">
              <a:spcBef>
                <a:spcPts val="600"/>
              </a:spcBef>
            </a:pPr>
            <a:r>
              <a:rPr lang="cs-CZ" sz="17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podporovat mír, své hodnoty a blahobyt svých obyvatel;</a:t>
            </a:r>
          </a:p>
          <a:p>
            <a:pPr indent="373063">
              <a:spcBef>
                <a:spcPts val="600"/>
              </a:spcBef>
            </a:pPr>
            <a:r>
              <a:rPr lang="cs-CZ" sz="17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poskytovat svým občanům prostor svobody, bezpečnosti a práva bez vnitřních hranic, ve kterém je zaručen volný pohyb osob ve spojení s vhodnými opatřeními týkajícími se ochrany vnějších hranic, azylu, přistěhovalectví a přecházení a potíraní zločinnosti;</a:t>
            </a:r>
          </a:p>
          <a:p>
            <a:pPr indent="373063">
              <a:spcBef>
                <a:spcPts val="600"/>
              </a:spcBef>
            </a:pPr>
            <a:r>
              <a:rPr lang="cs-CZ" sz="17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udržitelný rozvoj Evropy, založený na vyváženém hospodářském růstu a na cenové stabilitě, vysoce konkurenceschopném sociálně tržním hospodářství směřujícím k plné zaměstnanosti a společenskému pokroku a na vysokém stupni ochrany a zlepšování kvality životního prostředí;</a:t>
            </a:r>
          </a:p>
          <a:p>
            <a:pPr indent="373063">
              <a:spcBef>
                <a:spcPts val="600"/>
              </a:spcBef>
            </a:pPr>
            <a:r>
              <a:rPr lang="cs-CZ" sz="17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podpora vědeckého a technického pokroku; </a:t>
            </a:r>
          </a:p>
          <a:p>
            <a:pPr indent="373063">
              <a:spcBef>
                <a:spcPts val="600"/>
              </a:spcBef>
            </a:pPr>
            <a:r>
              <a:rPr lang="cs-CZ" sz="17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bojovat proti sociálnímu vyloučení a diskriminaci, podporovat sociální spravedlnost a ochranu, rovnost žen a mužů, mezigenerační solidaritu a ochranu práv dítěte;</a:t>
            </a:r>
          </a:p>
          <a:p>
            <a:pPr indent="373063">
              <a:spcBef>
                <a:spcPts val="600"/>
              </a:spcBef>
            </a:pPr>
            <a:r>
              <a:rPr lang="cs-CZ" sz="17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podporovat hospodářskou, sociální a územní soudržnost a solidaritu mezi členskými státy;</a:t>
            </a:r>
          </a:p>
          <a:p>
            <a:pPr indent="373063">
              <a:spcBef>
                <a:spcPts val="600"/>
              </a:spcBef>
            </a:pPr>
            <a:r>
              <a:rPr lang="cs-CZ" sz="17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vytvoření hospodářské a měnové unie, jejíž měnou je euro.</a:t>
            </a:r>
          </a:p>
          <a:p>
            <a:pPr indent="0">
              <a:spcBef>
                <a:spcPts val="1200"/>
              </a:spcBef>
              <a:buNone/>
            </a:pPr>
            <a:b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/>
              <a:t>Hospodářská politika Evropské unie - cíle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151441084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8454" y="915566"/>
            <a:ext cx="8323986" cy="3960440"/>
          </a:xfrm>
          <a:prstGeom prst="rect">
            <a:avLst/>
          </a:prstGeom>
        </p:spPr>
        <p:txBody>
          <a:bodyPr>
            <a:noAutofit/>
          </a:bodyPr>
          <a:lstStyle/>
          <a:p>
            <a:pPr indent="373063">
              <a:spcBef>
                <a:spcPts val="12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Evropská unie je mezinárodní organizací </a:t>
            </a:r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sui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genereris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jež je založena na principu tzv. </a:t>
            </a:r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supranacionální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integrace, tj. na  přenesení výkonu určitých dílčích </a:t>
            </a:r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hospodářkých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politik na společné orgány;</a:t>
            </a:r>
          </a:p>
          <a:p>
            <a:pPr indent="373063">
              <a:spcBef>
                <a:spcPts val="12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Spektrum dílčích hospodářských politik je užší ve srovnání se státy a je definováno v zakládacích smlouvách (SFEU, SEU). Toto omezení vychází z toho, že přenesení pravomocí došlo jen u vybraných hospodářských politik, zejména těch, které jsou nezbytné k dosažení hlavních cílů, byť se seznam těchto dílčích politik v průběhu času výrazně rozšířil;</a:t>
            </a:r>
          </a:p>
          <a:p>
            <a:pPr indent="373063">
              <a:spcBef>
                <a:spcPts val="12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Orgány Unie mají při výkonu dílčích  hospodářských politik různé pravomoci (výlučné, sdílené či koordinované).</a:t>
            </a:r>
          </a:p>
          <a:p>
            <a:pPr indent="373063">
              <a:spcBef>
                <a:spcPts val="1200"/>
              </a:spcBef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spcBef>
                <a:spcPts val="1200"/>
              </a:spcBef>
              <a:buNone/>
            </a:pPr>
            <a:b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/>
              <a:t>Hospodářská politika Evropské unie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364538122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8454" y="915566"/>
            <a:ext cx="8323986" cy="3960440"/>
          </a:xfrm>
          <a:prstGeom prst="rect">
            <a:avLst/>
          </a:prstGeom>
        </p:spPr>
        <p:txBody>
          <a:bodyPr>
            <a:noAutofit/>
          </a:bodyPr>
          <a:lstStyle/>
          <a:p>
            <a:pPr indent="373063">
              <a:spcBef>
                <a:spcPts val="1200"/>
              </a:spcBef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vytvářet a přijímat právně závazné akty pouze Unie a členské státy tak mohou činit pouze tehdy, jsou-li k tomu Unií zmocněny nebo provádějí-li akty Unie. Orgány EU se při výkonu těchto pravomocí nemusejí řídit principem subsidiarity, principem proporcionality však ano:</a:t>
            </a:r>
          </a:p>
          <a:p>
            <a:pPr marL="719138" indent="357188">
              <a:spcBef>
                <a:spcPts val="1200"/>
              </a:spcBef>
            </a:pPr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Celní unie;</a:t>
            </a:r>
          </a:p>
          <a:p>
            <a:pPr marL="719138" indent="357188">
              <a:spcBef>
                <a:spcPts val="1200"/>
              </a:spcBef>
            </a:pPr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Stanovení pravidel hospodářské soutěže nezbytných pro fungování vnitřního trhu;</a:t>
            </a:r>
          </a:p>
          <a:p>
            <a:pPr marL="719138" indent="357188">
              <a:spcBef>
                <a:spcPts val="1200"/>
              </a:spcBef>
            </a:pPr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Měnová politiky pro členské státy, jejichž měnou je euro;</a:t>
            </a:r>
          </a:p>
          <a:p>
            <a:pPr marL="719138" indent="357188">
              <a:spcBef>
                <a:spcPts val="1200"/>
              </a:spcBef>
            </a:pPr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Zachování biologických mořských zdrojů v rámci společné rybářské politiky;</a:t>
            </a:r>
          </a:p>
          <a:p>
            <a:pPr marL="719138" indent="357188">
              <a:spcBef>
                <a:spcPts val="1200"/>
              </a:spcBef>
            </a:pPr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Společná obchodní politika.</a:t>
            </a:r>
          </a:p>
          <a:p>
            <a:pPr indent="373063">
              <a:spcBef>
                <a:spcPts val="1200"/>
              </a:spcBef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spcBef>
                <a:spcPts val="1200"/>
              </a:spcBef>
              <a:buNone/>
            </a:pPr>
            <a:b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/>
              <a:t>Výlučné pravomoci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17643652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8454" y="703189"/>
            <a:ext cx="8323986" cy="4244825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263525">
              <a:spcBef>
                <a:spcPts val="0"/>
              </a:spcBef>
              <a:spcAft>
                <a:spcPts val="600"/>
              </a:spcAft>
            </a:pP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pravomoci, při jejichž výkonu sdílejí tyto pravomoci orgány Unie s členskými státy (uplatňuje se tak princip komplementarity)</a:t>
            </a:r>
          </a:p>
          <a:p>
            <a:pPr marL="0" indent="263525">
              <a:spcBef>
                <a:spcPts val="0"/>
              </a:spcBef>
              <a:spcAft>
                <a:spcPts val="600"/>
              </a:spcAft>
            </a:pP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členské státy vykonávají svou pravomoc v rozsahu, v jakém ji Unie nevykonala</a:t>
            </a:r>
          </a:p>
          <a:p>
            <a:pPr marL="0" indent="263525">
              <a:spcBef>
                <a:spcPts val="0"/>
              </a:spcBef>
              <a:spcAft>
                <a:spcPts val="600"/>
              </a:spcAft>
            </a:pP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rozdíl od výlučných pravomocí musejí orgány respektovat i princip subsidiarity:</a:t>
            </a:r>
          </a:p>
          <a:p>
            <a:pPr marL="1166813" indent="-271463">
              <a:spcBef>
                <a:spcPts val="0"/>
              </a:spcBef>
              <a:buFont typeface="+mj-lt"/>
              <a:buAutoNum type="arabicPeriod"/>
            </a:pP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Vnitřní trh;</a:t>
            </a:r>
          </a:p>
          <a:p>
            <a:pPr marL="1166813" indent="-271463">
              <a:spcBef>
                <a:spcPts val="0"/>
              </a:spcBef>
              <a:buFont typeface="+mj-lt"/>
              <a:buAutoNum type="arabicPeriod"/>
            </a:pP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Sociální politika;</a:t>
            </a:r>
          </a:p>
          <a:p>
            <a:pPr marL="1166813" indent="-271463">
              <a:spcBef>
                <a:spcPts val="0"/>
              </a:spcBef>
              <a:buFont typeface="+mj-lt"/>
              <a:buAutoNum type="arabicPeriod"/>
            </a:pP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Hospodářská, sociální a územní soudržnost;</a:t>
            </a:r>
          </a:p>
          <a:p>
            <a:pPr marL="1166813" indent="-271463">
              <a:spcBef>
                <a:spcPts val="0"/>
              </a:spcBef>
              <a:buFont typeface="+mj-lt"/>
              <a:buAutoNum type="arabicPeriod"/>
            </a:pP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Zemědělství a rybolov, vyjma zachování biologických mořských zdrojů;</a:t>
            </a:r>
          </a:p>
          <a:p>
            <a:pPr marL="1166813" indent="-271463">
              <a:spcBef>
                <a:spcPts val="0"/>
              </a:spcBef>
              <a:buFont typeface="+mj-lt"/>
              <a:buAutoNum type="arabicPeriod"/>
            </a:pP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Životní prostředí;</a:t>
            </a:r>
          </a:p>
          <a:p>
            <a:pPr marL="1166813" indent="-271463">
              <a:spcBef>
                <a:spcPts val="0"/>
              </a:spcBef>
              <a:buFont typeface="+mj-lt"/>
              <a:buAutoNum type="arabicPeriod"/>
            </a:pP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Ochrana spotřebitele;</a:t>
            </a:r>
          </a:p>
          <a:p>
            <a:pPr marL="1166813" indent="-271463">
              <a:spcBef>
                <a:spcPts val="0"/>
              </a:spcBef>
              <a:buFont typeface="+mj-lt"/>
              <a:buAutoNum type="arabicPeriod"/>
            </a:pP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Doprava;</a:t>
            </a:r>
          </a:p>
          <a:p>
            <a:pPr marL="1166813" indent="-271463">
              <a:spcBef>
                <a:spcPts val="0"/>
              </a:spcBef>
              <a:buFont typeface="+mj-lt"/>
              <a:buAutoNum type="arabicPeriod"/>
            </a:pP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Transevropské sítě;</a:t>
            </a:r>
          </a:p>
          <a:p>
            <a:pPr marL="1166813" indent="-271463">
              <a:spcBef>
                <a:spcPts val="0"/>
              </a:spcBef>
              <a:buFont typeface="+mj-lt"/>
              <a:buAutoNum type="arabicPeriod"/>
            </a:pP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Energetika;</a:t>
            </a:r>
          </a:p>
          <a:p>
            <a:pPr marL="1166813" indent="-271463">
              <a:spcBef>
                <a:spcPts val="0"/>
              </a:spcBef>
              <a:buFont typeface="+mj-lt"/>
              <a:buAutoNum type="arabicPeriod"/>
            </a:pP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svobody, bezpečnosti a práva;</a:t>
            </a:r>
          </a:p>
          <a:p>
            <a:pPr marL="1166813" indent="-271463">
              <a:spcBef>
                <a:spcPts val="0"/>
              </a:spcBef>
              <a:buFont typeface="+mj-lt"/>
              <a:buAutoNum type="arabicPeriod"/>
            </a:pP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Společné otázky bezpečnosti v oblasti veřejného zdraví.</a:t>
            </a:r>
          </a:p>
          <a:p>
            <a:pPr indent="373063">
              <a:spcBef>
                <a:spcPts val="1200"/>
              </a:spcBef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spcBef>
                <a:spcPts val="1200"/>
              </a:spcBef>
              <a:buNone/>
            </a:pPr>
            <a:b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/>
              <a:t>Sdílené pravomoci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96687057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8454" y="915566"/>
            <a:ext cx="8323986" cy="3960440"/>
          </a:xfrm>
          <a:prstGeom prst="rect">
            <a:avLst/>
          </a:prstGeom>
        </p:spPr>
        <p:txBody>
          <a:bodyPr>
            <a:noAutofit/>
          </a:bodyPr>
          <a:lstStyle/>
          <a:p>
            <a:pPr indent="373063">
              <a:spcBef>
                <a:spcPts val="1200"/>
              </a:spcBef>
            </a:pP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některých oblastech naopak Unie pouze podporuje, koordinuje nebo doplňuje činnosti členských států, aniž by přitom v těchto oblastech nahrazovala jejich pravomoc. Rozhodující pravomoc si tak ponechávají členské státy:</a:t>
            </a:r>
          </a:p>
          <a:p>
            <a:pPr marL="1166813" indent="-271463">
              <a:spcBef>
                <a:spcPts val="1200"/>
              </a:spcBef>
              <a:buFont typeface="+mj-lt"/>
              <a:buAutoNum type="arabicPeriod"/>
            </a:pP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Ochrana a zlepšování lidského zdraví;</a:t>
            </a:r>
          </a:p>
          <a:p>
            <a:pPr marL="1166813" indent="-271463">
              <a:spcBef>
                <a:spcPts val="1200"/>
              </a:spcBef>
              <a:buFont typeface="+mj-lt"/>
              <a:buAutoNum type="arabicPeriod"/>
            </a:pP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Průmysl;</a:t>
            </a:r>
          </a:p>
          <a:p>
            <a:pPr marL="1166813" indent="-271463">
              <a:spcBef>
                <a:spcPts val="1200"/>
              </a:spcBef>
              <a:buFont typeface="+mj-lt"/>
              <a:buAutoNum type="arabicPeriod"/>
            </a:pP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Kultura;</a:t>
            </a:r>
          </a:p>
          <a:p>
            <a:pPr marL="1166813" indent="-271463">
              <a:spcBef>
                <a:spcPts val="1200"/>
              </a:spcBef>
              <a:buFont typeface="+mj-lt"/>
              <a:buAutoNum type="arabicPeriod"/>
            </a:pP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Cestovní ruch;</a:t>
            </a:r>
          </a:p>
          <a:p>
            <a:pPr marL="1166813" indent="-271463">
              <a:spcBef>
                <a:spcPts val="1200"/>
              </a:spcBef>
              <a:buFont typeface="+mj-lt"/>
              <a:buAutoNum type="arabicPeriod"/>
            </a:pP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Všeobecné vzdělávání, odborné vzdělávání, mládež a sport;</a:t>
            </a:r>
          </a:p>
          <a:p>
            <a:pPr marL="1166813" indent="-271463">
              <a:spcBef>
                <a:spcPts val="1200"/>
              </a:spcBef>
              <a:buFont typeface="+mj-lt"/>
              <a:buAutoNum type="arabicPeriod"/>
            </a:pP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Civilní ochrana;</a:t>
            </a:r>
          </a:p>
          <a:p>
            <a:pPr marL="1166813" indent="-271463">
              <a:spcBef>
                <a:spcPts val="1200"/>
              </a:spcBef>
              <a:buFont typeface="+mj-lt"/>
              <a:buAutoNum type="arabicPeriod"/>
            </a:pP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Správní spolupráce.</a:t>
            </a:r>
          </a:p>
          <a:p>
            <a:pPr indent="373063">
              <a:spcBef>
                <a:spcPts val="1200"/>
              </a:spcBef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spcBef>
                <a:spcPts val="1200"/>
              </a:spcBef>
              <a:buNone/>
            </a:pPr>
            <a:b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/>
              <a:t>Sdílené pravomoci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108923636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1187624" y="2139702"/>
            <a:ext cx="61206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800" b="1" i="1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4053345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87574"/>
            <a:ext cx="8712968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indent="373063">
              <a:spcBef>
                <a:spcPts val="1800"/>
              </a:spcBef>
            </a:pP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Evropská unie je jakožto mezinárodní organizace subjekt mezinárodního práva</a:t>
            </a:r>
          </a:p>
          <a:p>
            <a:pPr indent="373063">
              <a:spcBef>
                <a:spcPts val="1800"/>
              </a:spcBef>
            </a:pP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Jejími členy jsou některé evropské státy (v současnosti 27)</a:t>
            </a:r>
          </a:p>
          <a:p>
            <a:pPr indent="373063">
              <a:spcBef>
                <a:spcPts val="1800"/>
              </a:spcBef>
            </a:pP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forma integrace, na základě které byla Evropská unie vytvořena, je však odlišná od klasické metody mezistátní spolupráce a jedná se o nadstátní formu integrace, která je charakteristická částečným přenosem suverenity z národních států na tuto mezinárodní organizaci</a:t>
            </a:r>
          </a:p>
          <a:p>
            <a:pPr indent="373063">
              <a:spcBef>
                <a:spcPts val="1800"/>
              </a:spcBef>
            </a:pPr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/>
              <a:t>Vymezení Evropské unie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41055472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843558"/>
            <a:ext cx="8280920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indent="373063">
              <a:spcBef>
                <a:spcPts val="1200"/>
              </a:spcBef>
            </a:pP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založena mezinárodní smlouvou mezi zakládajícími členy,</a:t>
            </a:r>
          </a:p>
          <a:p>
            <a:pPr indent="373063">
              <a:spcBef>
                <a:spcPts val="1200"/>
              </a:spcBef>
            </a:pP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svrchovaná rovnost států, což se projevuje zejména u hlasování, kdy zpravidla platí, že každý stát mívá jeden hlas, a to bez ohledu na jeho velikost,</a:t>
            </a:r>
          </a:p>
          <a:p>
            <a:pPr indent="373063">
              <a:spcBef>
                <a:spcPts val="1200"/>
              </a:spcBef>
            </a:pP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disponuje dvěma typy orgánů – (i) rozhodovací – v těch jsou zastoupeny členské státy a kde se vytvářejí zásadní rozhodnutí o dalším směřovaní dané mezinárodní organizace (</a:t>
            </a:r>
            <a:r>
              <a:rPr lang="cs-CZ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výkonné, jež v praxi realizují rozhodnutí schválená v rozhodovacích orgánech,</a:t>
            </a:r>
          </a:p>
          <a:p>
            <a:pPr indent="373063">
              <a:spcBef>
                <a:spcPts val="1200"/>
              </a:spcBef>
            </a:pP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nemůže sama o sobě právně zavazovat své členské země proti jejich vůli a přijímací se zpravidla pouze nezávazné deklarace či prohlášení, může však vzniknout i mezi-národní smlouva ale je závazná jen pro ty, kteří ji podepíší,</a:t>
            </a:r>
          </a:p>
          <a:p>
            <a:pPr indent="373063">
              <a:spcBef>
                <a:spcPts val="1200"/>
              </a:spcBef>
            </a:pP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financování aktivit závisí na vůli členských států, zpravidla na příspěvcích.</a:t>
            </a:r>
          </a:p>
          <a:p>
            <a:pPr indent="373063">
              <a:spcBef>
                <a:spcPts val="1200"/>
              </a:spcBef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200"/>
              </a:spcBef>
            </a:pP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1200"/>
              </a:spcBef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/>
              <a:t>Mezinárodní organizace klasického typu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26975938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/>
              <a:t>Specifika Evropské unie</a:t>
            </a:r>
            <a:endParaRPr lang="cs-CZ" sz="2800" b="1" dirty="0"/>
          </a:p>
        </p:txBody>
      </p:sp>
      <p:graphicFrame>
        <p:nvGraphicFramePr>
          <p:cNvPr id="4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5268671"/>
              </p:ext>
            </p:extLst>
          </p:nvPr>
        </p:nvGraphicFramePr>
        <p:xfrm>
          <a:off x="251520" y="771550"/>
          <a:ext cx="7869560" cy="40671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347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347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34430">
                <a:tc>
                  <a:txBody>
                    <a:bodyPr/>
                    <a:lstStyle/>
                    <a:p>
                      <a:r>
                        <a:rPr lang="cs-CZ" sz="1400" dirty="0"/>
                        <a:t>Klasická mezinárodní organizace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Evropská unie – specifický typ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2408">
                <a:tc>
                  <a:txBody>
                    <a:bodyPr/>
                    <a:lstStyle/>
                    <a:p>
                      <a:r>
                        <a:rPr lang="cs-CZ" sz="1400" dirty="0"/>
                        <a:t>Založena mezinárodní smlouvou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Založena mezinárodní smlouvou (viz</a:t>
                      </a:r>
                      <a:r>
                        <a:rPr lang="cs-CZ" sz="1400" baseline="0" dirty="0"/>
                        <a:t> smlouvy z let 1952, 1958)</a:t>
                      </a:r>
                      <a:endParaRPr lang="cs-CZ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altLang="cs-CZ" sz="1400" dirty="0"/>
                        <a:t>Svrchovaná rovnost států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Neplatí u všech oblastí, v mnoha</a:t>
                      </a:r>
                      <a:r>
                        <a:rPr lang="cs-CZ" sz="1400" baseline="0" dirty="0"/>
                        <a:t> oblastech může být členský stát přehlasován</a:t>
                      </a:r>
                      <a:endParaRPr lang="cs-CZ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3968">
                <a:tc>
                  <a:txBody>
                    <a:bodyPr/>
                    <a:lstStyle/>
                    <a:p>
                      <a:r>
                        <a:rPr lang="cs-CZ" sz="1400" dirty="0"/>
                        <a:t>Rozpočet je malý a založen</a:t>
                      </a:r>
                      <a:r>
                        <a:rPr lang="cs-CZ" sz="1400" baseline="0" dirty="0"/>
                        <a:t> na členských příspěvcích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/>
                        <a:t>Rozpočet je výrazně</a:t>
                      </a:r>
                      <a:r>
                        <a:rPr lang="cs-CZ" sz="1400" baseline="0" dirty="0"/>
                        <a:t> větší</a:t>
                      </a:r>
                      <a:r>
                        <a:rPr lang="cs-CZ" sz="1400" dirty="0"/>
                        <a:t> a kromě</a:t>
                      </a:r>
                      <a:r>
                        <a:rPr lang="cs-CZ" sz="1400" baseline="0" dirty="0"/>
                        <a:t> členských příspěvků existují i vlastní zdroje (cla apod.)</a:t>
                      </a:r>
                      <a:endParaRPr lang="cs-CZ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r>
                        <a:rPr lang="cs-CZ" sz="1400" dirty="0"/>
                        <a:t>Neexistuje vlastní právní řád –</a:t>
                      </a:r>
                      <a:r>
                        <a:rPr lang="cs-CZ" sz="1400" baseline="0" dirty="0"/>
                        <a:t> vše se řídí mezinárodním právem veřejným, pouze deklarace, rezoluce či charty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Existuje vlastní právní</a:t>
                      </a:r>
                      <a:r>
                        <a:rPr lang="cs-CZ" sz="1400" baseline="0" dirty="0"/>
                        <a:t> systém, který může zavazovat i fyzické a právnické osoby v EU </a:t>
                      </a:r>
                      <a:endParaRPr lang="cs-CZ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96672">
                <a:tc>
                  <a:txBody>
                    <a:bodyPr/>
                    <a:lstStyle/>
                    <a:p>
                      <a:r>
                        <a:rPr lang="cs-CZ" sz="1400" dirty="0"/>
                        <a:t>Členské</a:t>
                      </a:r>
                      <a:r>
                        <a:rPr lang="cs-CZ" sz="1400" baseline="0" dirty="0"/>
                        <a:t> státy nepřenášejí na o</a:t>
                      </a:r>
                      <a:r>
                        <a:rPr lang="cs-CZ" sz="1400" dirty="0"/>
                        <a:t>rgány</a:t>
                      </a:r>
                      <a:r>
                        <a:rPr lang="cs-CZ" sz="1400" baseline="0" dirty="0"/>
                        <a:t> své pravomoci - </a:t>
                      </a:r>
                      <a:r>
                        <a:rPr lang="cs-CZ" sz="1400" dirty="0"/>
                        <a:t>rozhodovací (např. valné shromáždění) a výkonné</a:t>
                      </a:r>
                      <a:r>
                        <a:rPr lang="cs-CZ" sz="1400" baseline="0" dirty="0"/>
                        <a:t> (např. generální sekretariát)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Členské</a:t>
                      </a:r>
                      <a:r>
                        <a:rPr lang="cs-CZ" sz="1400" baseline="0" dirty="0"/>
                        <a:t> státy přenášejí na o</a:t>
                      </a:r>
                      <a:r>
                        <a:rPr lang="cs-CZ" sz="1400" dirty="0"/>
                        <a:t>rgány EU část</a:t>
                      </a:r>
                      <a:r>
                        <a:rPr lang="cs-CZ" sz="1400" baseline="0" dirty="0"/>
                        <a:t> svých pravomocí (např. měnová politika, obchodní politika), orgány s pravomocí legislativní, soudní i výkonné</a:t>
                      </a:r>
                      <a:endParaRPr lang="cs-CZ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41901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87574"/>
            <a:ext cx="8280920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indent="373063">
              <a:spcBef>
                <a:spcPts val="1200"/>
              </a:spcBef>
            </a:pPr>
            <a:r>
              <a:rPr lang="cs-CZ" sz="18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Schopnost orgánů EU tvořit pr</a:t>
            </a: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ávo=&gt;vytvářejí tak vlastní právní řád</a:t>
            </a:r>
          </a:p>
          <a:p>
            <a:pPr indent="373063">
              <a:spcBef>
                <a:spcPts val="1200"/>
              </a:spcBef>
            </a:pPr>
            <a:r>
              <a:rPr lang="cs-CZ" sz="18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Omezení suverénních práv členských států </a:t>
            </a: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(prvek nadstátnosti) spočívající v přenesení části suverénních práv států na nadnárodní entity</a:t>
            </a:r>
          </a:p>
          <a:p>
            <a:pPr indent="373063">
              <a:spcBef>
                <a:spcPts val="1200"/>
              </a:spcBef>
            </a:pP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Právo EU je právním řádem </a:t>
            </a:r>
            <a:r>
              <a:rPr lang="cs-CZ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sui</a:t>
            </a: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generis</a:t>
            </a: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právo svého druhu, jež kombinuje prvky práva mezinárodního, komunitárního a vnitrostátního</a:t>
            </a:r>
          </a:p>
          <a:p>
            <a:pPr indent="373063">
              <a:spcBef>
                <a:spcPts val="1200"/>
              </a:spcBef>
            </a:pPr>
            <a:r>
              <a:rPr lang="cs-CZ" sz="18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Bezprostřední aplikovatelnost evropského práva </a:t>
            </a: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plná a jednotná použitelnost ve všech členských státech a současně možnost ukládat povinnosti a zakládat práva jak státům, tak i osobám (PO, FO) </a:t>
            </a:r>
          </a:p>
          <a:p>
            <a:pPr indent="373063">
              <a:spcBef>
                <a:spcPts val="1200"/>
              </a:spcBef>
            </a:pPr>
            <a:r>
              <a:rPr lang="cs-CZ" sz="18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Přednost evropského práva </a:t>
            </a: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nemůže být národním právem ani zrušeno, ani změněno a v případě kolize národního práva s evropským má evropské právo přednost	</a:t>
            </a:r>
          </a:p>
          <a:p>
            <a:pPr indent="373063">
              <a:spcBef>
                <a:spcPts val="1200"/>
              </a:spcBef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800"/>
              </a:spcBef>
            </a:pPr>
            <a:endParaRPr 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/>
              <a:t>Právo Evropské unie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16779739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87574"/>
            <a:ext cx="8280920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indent="373063">
              <a:spcBef>
                <a:spcPts val="1200"/>
              </a:spcBef>
            </a:pP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Závaznost některých rozhodnutí orgánu EU i přes nesouhlas členských států (v případě hlasování na principu kvalifikované většiny nebo dvojí většiny), což výrazně narušuje zásadu svrchované rovnosti států</a:t>
            </a:r>
          </a:p>
          <a:p>
            <a:pPr indent="373063">
              <a:spcBef>
                <a:spcPts val="1200"/>
              </a:spcBef>
            </a:pP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Dvojí systém soudní ochrany (jak na úrovni komunitární (unijní), tak vnitrostátní) při aplikaci práva EU</a:t>
            </a:r>
          </a:p>
          <a:p>
            <a:pPr indent="373063">
              <a:spcBef>
                <a:spcPts val="1200"/>
              </a:spcBef>
            </a:pP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 dopad na postupnou harmonizaci, unifikaci či europeizaci právních systémů členských zemí</a:t>
            </a:r>
          </a:p>
          <a:p>
            <a:pPr indent="373063">
              <a:spcBef>
                <a:spcPts val="1200"/>
              </a:spcBef>
            </a:pP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Právo EU je: i) otevřené; </a:t>
            </a:r>
            <a:r>
              <a:rPr lang="cs-CZ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pragmatické; a </a:t>
            </a:r>
            <a:r>
              <a:rPr lang="cs-CZ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</a:t>
            </a: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fragmentární povahy	</a:t>
            </a:r>
          </a:p>
          <a:p>
            <a:pPr indent="373063">
              <a:spcBef>
                <a:spcPts val="1200"/>
              </a:spcBef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800"/>
              </a:spcBef>
            </a:pPr>
            <a:endParaRPr 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/>
              <a:t>Právo Evropské unie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36737756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/>
              <a:t>Srovnání vnitrostátního práva a práva EU</a:t>
            </a:r>
            <a:endParaRPr lang="cs-CZ" sz="2800" b="1" dirty="0"/>
          </a:p>
        </p:txBody>
      </p:sp>
      <p:graphicFrame>
        <p:nvGraphicFramePr>
          <p:cNvPr id="4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2939160"/>
              </p:ext>
            </p:extLst>
          </p:nvPr>
        </p:nvGraphicFramePr>
        <p:xfrm>
          <a:off x="251520" y="740072"/>
          <a:ext cx="8229600" cy="4221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9606">
                <a:tc>
                  <a:txBody>
                    <a:bodyPr/>
                    <a:lstStyle/>
                    <a:p>
                      <a:r>
                        <a:rPr lang="cs-CZ" sz="1400" dirty="0"/>
                        <a:t>Vnitrostátní</a:t>
                      </a:r>
                      <a:r>
                        <a:rPr lang="cs-CZ" sz="1400" baseline="0" dirty="0"/>
                        <a:t> právo (např. ČR)</a:t>
                      </a:r>
                      <a:endParaRPr lang="cs-CZ" sz="14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Evropská unie – specifický právní řád</a:t>
                      </a:r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42989">
                <a:tc>
                  <a:txBody>
                    <a:bodyPr/>
                    <a:lstStyle/>
                    <a:p>
                      <a:r>
                        <a:rPr lang="cs-CZ" sz="1400" dirty="0"/>
                        <a:t>1.Ústava a ústavní zákony + LZPS</a:t>
                      </a:r>
                    </a:p>
                    <a:p>
                      <a:r>
                        <a:rPr lang="cs-CZ" sz="1400" dirty="0"/>
                        <a:t>2.Zákony</a:t>
                      </a:r>
                    </a:p>
                    <a:p>
                      <a:r>
                        <a:rPr lang="cs-CZ" sz="1400" dirty="0"/>
                        <a:t>3.Vyhlášky</a:t>
                      </a:r>
                      <a:r>
                        <a:rPr lang="cs-CZ" sz="1400" baseline="0" dirty="0"/>
                        <a:t> a další normy obcí či krajů</a:t>
                      </a:r>
                    </a:p>
                    <a:p>
                      <a:endParaRPr lang="cs-CZ" sz="1400" baseline="0" dirty="0"/>
                    </a:p>
                    <a:p>
                      <a:r>
                        <a:rPr lang="cs-CZ" sz="1400" baseline="0" dirty="0"/>
                        <a:t>+ ČR podepisuje celou řadu mezinárodních smluv</a:t>
                      </a:r>
                      <a:endParaRPr lang="cs-CZ" sz="14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1.Mezinárodní smlouvy + LZP EU=primární právo</a:t>
                      </a:r>
                    </a:p>
                    <a:p>
                      <a:r>
                        <a:rPr lang="cs-CZ" sz="1400" dirty="0"/>
                        <a:t>2.Legislativní</a:t>
                      </a:r>
                      <a:r>
                        <a:rPr lang="cs-CZ" sz="1400" baseline="0" dirty="0"/>
                        <a:t> akty orgánů EU – nařízení, směrnice či rozhodnutí=sekundární právo</a:t>
                      </a:r>
                      <a:endParaRPr lang="cs-CZ" sz="1400" dirty="0"/>
                    </a:p>
                    <a:p>
                      <a:r>
                        <a:rPr lang="cs-CZ" sz="1400" dirty="0"/>
                        <a:t>3.Judikatura Soudního</a:t>
                      </a:r>
                      <a:r>
                        <a:rPr lang="cs-CZ" sz="1400" baseline="0" dirty="0"/>
                        <a:t> dvora EU</a:t>
                      </a:r>
                    </a:p>
                    <a:p>
                      <a:endParaRPr lang="cs-CZ" sz="1400" baseline="0" dirty="0"/>
                    </a:p>
                    <a:p>
                      <a:r>
                        <a:rPr lang="cs-CZ" sz="1400" baseline="0" dirty="0"/>
                        <a:t>+ EU podepisuje celou řadu mezinárodních smluv</a:t>
                      </a:r>
                      <a:endParaRPr lang="cs-CZ" sz="1400" dirty="0"/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2969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altLang="cs-CZ" sz="1400" b="1" u="sng" dirty="0"/>
                        <a:t>Soudní systém</a:t>
                      </a:r>
                      <a:r>
                        <a:rPr lang="cs-CZ" altLang="cs-CZ" sz="1400" dirty="0"/>
                        <a:t>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altLang="cs-CZ" sz="1400" dirty="0"/>
                        <a:t>1.Ústavní</a:t>
                      </a:r>
                      <a:r>
                        <a:rPr lang="cs-CZ" altLang="cs-CZ" sz="1400" baseline="0" dirty="0"/>
                        <a:t> soud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altLang="cs-CZ" sz="1400" baseline="0" dirty="0"/>
                        <a:t>2. Nejvyšší soud, Vrchní soud…okresní soud</a:t>
                      </a:r>
                      <a:endParaRPr lang="cs-CZ" altLang="cs-CZ" sz="14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cs-CZ" sz="1400" b="1" u="sng" dirty="0"/>
                        <a:t>Soudní systém EU</a:t>
                      </a:r>
                      <a:r>
                        <a:rPr lang="cs-CZ" sz="1400" dirty="0"/>
                        <a:t>:</a:t>
                      </a:r>
                    </a:p>
                    <a:p>
                      <a:pPr marL="0" indent="0">
                        <a:buNone/>
                      </a:pPr>
                      <a:r>
                        <a:rPr lang="cs-CZ" sz="1400" dirty="0"/>
                        <a:t>1.Soudní dvůr</a:t>
                      </a:r>
                    </a:p>
                    <a:p>
                      <a:pPr marL="0" indent="0">
                        <a:buNone/>
                      </a:pPr>
                      <a:r>
                        <a:rPr lang="cs-CZ" sz="1400" dirty="0"/>
                        <a:t>2. Tribunál</a:t>
                      </a:r>
                    </a:p>
                    <a:p>
                      <a:pPr marL="0" indent="0">
                        <a:buNone/>
                      </a:pPr>
                      <a:r>
                        <a:rPr lang="cs-CZ" sz="1400" dirty="0"/>
                        <a:t>3. Soud pro veřejnou službu</a:t>
                      </a:r>
                    </a:p>
                    <a:p>
                      <a:pPr marL="0" indent="0">
                        <a:buNone/>
                      </a:pPr>
                      <a:endParaRPr lang="cs-CZ" sz="1400" dirty="0"/>
                    </a:p>
                    <a:p>
                      <a:pPr marL="0" indent="0">
                        <a:buNone/>
                      </a:pPr>
                      <a:r>
                        <a:rPr lang="cs-CZ" sz="1400" dirty="0"/>
                        <a:t>+n</a:t>
                      </a:r>
                      <a:r>
                        <a:rPr lang="cs-CZ" sz="1400" baseline="0" dirty="0"/>
                        <a:t>a aplikaci evropského práva se podílejí i národní soudy členských zemí</a:t>
                      </a:r>
                      <a:endParaRPr lang="cs-CZ" sz="1400" dirty="0"/>
                    </a:p>
                    <a:p>
                      <a:pPr marL="342900" indent="-342900">
                        <a:buAutoNum type="arabicPeriod"/>
                      </a:pPr>
                      <a:endParaRPr lang="cs-CZ" sz="1400" dirty="0"/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9264">
                <a:tc>
                  <a:txBody>
                    <a:bodyPr/>
                    <a:lstStyle/>
                    <a:p>
                      <a:r>
                        <a:rPr lang="cs-CZ" sz="1400" dirty="0"/>
                        <a:t>Aby byla norma mezinárodního práva závazná pro fyzické i právnické</a:t>
                      </a:r>
                      <a:r>
                        <a:rPr lang="cs-CZ" sz="1400" baseline="0" dirty="0"/>
                        <a:t> osoby je nutná změna vnitrostátního práva v duchu této normy</a:t>
                      </a:r>
                      <a:endParaRPr lang="cs-CZ" sz="14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/>
                        <a:t>Toto</a:t>
                      </a:r>
                      <a:r>
                        <a:rPr lang="cs-CZ" sz="1400" baseline="0" dirty="0"/>
                        <a:t> není u všech norem nutné (viz např. směrnice vs. nařízení)</a:t>
                      </a:r>
                      <a:endParaRPr lang="cs-CZ" sz="1400" dirty="0"/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2836631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5240</TotalTime>
  <Words>3366</Words>
  <Application>Microsoft Office PowerPoint</Application>
  <PresentationFormat>Předvádění na obrazovce (16:9)</PresentationFormat>
  <Paragraphs>374</Paragraphs>
  <Slides>39</Slides>
  <Notes>37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39</vt:i4>
      </vt:variant>
    </vt:vector>
  </HeadingPairs>
  <TitlesOfParts>
    <vt:vector size="43" baseType="lpstr">
      <vt:lpstr>Arial</vt:lpstr>
      <vt:lpstr>Calibri</vt:lpstr>
      <vt:lpstr>Times New Roman</vt:lpstr>
      <vt:lpstr>SLU</vt:lpstr>
      <vt:lpstr>Vnější ekonomické prostředí   Čtvrtý tutoriál</vt:lpstr>
      <vt:lpstr>Mezinárodní ekonomická integrace</vt:lpstr>
      <vt:lpstr>Stupně ekonomické integrace</vt:lpstr>
      <vt:lpstr>Vymezení Evropské unie</vt:lpstr>
      <vt:lpstr>Mezinárodní organizace klasického typu</vt:lpstr>
      <vt:lpstr>Specifika Evropské unie</vt:lpstr>
      <vt:lpstr>Právo Evropské unie</vt:lpstr>
      <vt:lpstr>Právo Evropské unie</vt:lpstr>
      <vt:lpstr>Srovnání vnitrostátního práva a práva EU</vt:lpstr>
      <vt:lpstr>Členění práva EU</vt:lpstr>
      <vt:lpstr>Akty členských států – primární právo</vt:lpstr>
      <vt:lpstr>Akty členských států </vt:lpstr>
      <vt:lpstr>Sekundární právo</vt:lpstr>
      <vt:lpstr>Závazné legislativní normy - NAŘÍZENÍ</vt:lpstr>
      <vt:lpstr>Závazné legislativní normy - SMĚRNICE</vt:lpstr>
      <vt:lpstr>Závazné legislativní normy - ROZHODNUTÍ</vt:lpstr>
      <vt:lpstr>Judikatura Soudního dvora (SD)</vt:lpstr>
      <vt:lpstr>Institucionální rámec EU</vt:lpstr>
      <vt:lpstr>Evropská rada</vt:lpstr>
      <vt:lpstr>Evropská rada</vt:lpstr>
      <vt:lpstr>Rada</vt:lpstr>
      <vt:lpstr>Rada - poslání</vt:lpstr>
      <vt:lpstr>Rada - hlasování</vt:lpstr>
      <vt:lpstr>Komise</vt:lpstr>
      <vt:lpstr>Komise - úkoly</vt:lpstr>
      <vt:lpstr>Komise – delegovaná legislativní pravomoc</vt:lpstr>
      <vt:lpstr>Evropský parlament</vt:lpstr>
      <vt:lpstr>Evropský parlament – zapojení do legislativního procesu</vt:lpstr>
      <vt:lpstr>Soudní dvůr Evropské unie</vt:lpstr>
      <vt:lpstr>Soudní dvůr – druhy řízení</vt:lpstr>
      <vt:lpstr>Tribunál</vt:lpstr>
      <vt:lpstr>Soud pro veřejnou službu</vt:lpstr>
      <vt:lpstr>Hospodářská politika Evropské unie</vt:lpstr>
      <vt:lpstr>Hospodářská politika Evropské unie - cíle</vt:lpstr>
      <vt:lpstr>Hospodářská politika Evropské unie</vt:lpstr>
      <vt:lpstr>Výlučné pravomoci</vt:lpstr>
      <vt:lpstr>Sdílené pravomoci</vt:lpstr>
      <vt:lpstr>Sdílené pravomoci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kot0005</cp:lastModifiedBy>
  <cp:revision>105</cp:revision>
  <dcterms:created xsi:type="dcterms:W3CDTF">2016-07-06T15:42:34Z</dcterms:created>
  <dcterms:modified xsi:type="dcterms:W3CDTF">2022-02-24T10:05:28Z</dcterms:modified>
</cp:coreProperties>
</file>