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4" r:id="rId4"/>
    <p:sldId id="278" r:id="rId5"/>
    <p:sldId id="279" r:id="rId6"/>
    <p:sldId id="295" r:id="rId7"/>
    <p:sldId id="280" r:id="rId8"/>
    <p:sldId id="281" r:id="rId9"/>
    <p:sldId id="282" r:id="rId10"/>
    <p:sldId id="296" r:id="rId11"/>
    <p:sldId id="297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68" r:id="rId2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07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835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422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230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484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36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571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013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357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1894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704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343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499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06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982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150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45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054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46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902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60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57422" y="207167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Typické modelové </a:t>
            </a:r>
            <a:r>
              <a:rPr lang="cs-CZ" sz="6000" dirty="0" err="1" smtClean="0">
                <a:solidFill>
                  <a:schemeClr val="tx1"/>
                </a:solidFill>
              </a:rPr>
              <a:t>koncpepty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6000" dirty="0" err="1" smtClean="0">
                <a:solidFill>
                  <a:schemeClr val="tx1"/>
                </a:solidFill>
              </a:rPr>
              <a:t>php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PHP v USA – B. Clinton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972452" cy="5402406"/>
          </a:xfrm>
        </p:spPr>
        <p:txBody>
          <a:bodyPr>
            <a:normAutofit/>
          </a:bodyPr>
          <a:lstStyle/>
          <a:p>
            <a:r>
              <a:rPr lang="cs-CZ" b="1" i="1" u="sng" dirty="0" smtClean="0"/>
              <a:t>90. léta 20. století – </a:t>
            </a:r>
            <a:r>
              <a:rPr lang="cs-CZ" b="1" i="1" u="sng" dirty="0" err="1" smtClean="0"/>
              <a:t>pezident</a:t>
            </a:r>
            <a:r>
              <a:rPr lang="cs-CZ" b="1" i="1" u="sng" dirty="0" smtClean="0"/>
              <a:t> B. Clinton</a:t>
            </a:r>
            <a:r>
              <a:rPr lang="cs-CZ" dirty="0" smtClean="0"/>
              <a:t>, jeho program byl zaměřen na řešení: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Deficitu federálního rozpočtu, jehož vznik je spojován s počátkem Reaganova období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Deficit obchodní a platební bilance, který je důsledkem nižší konkurenceschopnosti </a:t>
            </a:r>
            <a:r>
              <a:rPr lang="cs-CZ" dirty="0" err="1" smtClean="0"/>
              <a:t>am</a:t>
            </a:r>
            <a:r>
              <a:rPr lang="cs-CZ" dirty="0" smtClean="0"/>
              <a:t>. zboží na zahraničních trzích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Doznívání cyklického poklesu přelomu 80. a 90. let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V</a:t>
            </a:r>
            <a:r>
              <a:rPr lang="cs-CZ" b="1" i="1" u="sng" dirty="0"/>
              <a:t>olební </a:t>
            </a:r>
            <a:r>
              <a:rPr lang="cs-CZ" b="1" i="1" u="sng" dirty="0" smtClean="0"/>
              <a:t>program B. </a:t>
            </a:r>
            <a:r>
              <a:rPr lang="cs-CZ" b="1" i="1" u="sng" dirty="0"/>
              <a:t>Clintona = „strategie změny</a:t>
            </a:r>
            <a:r>
              <a:rPr lang="cs-CZ" b="1" i="1" u="sng" dirty="0" smtClean="0"/>
              <a:t>“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Zajištění makroekonomické </a:t>
            </a:r>
            <a:r>
              <a:rPr lang="cs-CZ" dirty="0" smtClean="0"/>
              <a:t>stability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Reforma vzdělávacího systému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Reforma zdravotnictví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42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PHP v USA – G. W. Bush jr.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972452" cy="5402406"/>
          </a:xfrm>
        </p:spPr>
        <p:txBody>
          <a:bodyPr>
            <a:normAutofit/>
          </a:bodyPr>
          <a:lstStyle/>
          <a:p>
            <a:r>
              <a:rPr lang="cs-CZ" dirty="0" smtClean="0"/>
              <a:t>Vítězí ve volbách v roce 2001</a:t>
            </a:r>
          </a:p>
          <a:p>
            <a:pPr algn="just"/>
            <a:r>
              <a:rPr lang="cs-CZ" dirty="0" err="1" smtClean="0"/>
              <a:t>Ek</a:t>
            </a:r>
            <a:r>
              <a:rPr lang="cs-CZ" dirty="0" smtClean="0"/>
              <a:t>. Program zaměřený na daňovou reformu (snížení nejvyšších daňových sazeb u nejbohatších obyvatel USA)</a:t>
            </a:r>
          </a:p>
          <a:p>
            <a:pPr algn="just"/>
            <a:r>
              <a:rPr lang="cs-CZ" dirty="0" err="1" smtClean="0"/>
              <a:t>Ek</a:t>
            </a:r>
            <a:r>
              <a:rPr lang="cs-CZ" dirty="0" smtClean="0"/>
              <a:t>. Program narušen událostmi 11. 9. 2001 a následným posilováním zbrojení</a:t>
            </a:r>
          </a:p>
          <a:p>
            <a:pPr algn="just"/>
            <a:r>
              <a:rPr lang="cs-CZ" b="1" u="sng" dirty="0" smtClean="0"/>
              <a:t>Priority po roce 2004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Učinit USA bezpečnější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Udržet USA na dráze </a:t>
            </a:r>
            <a:r>
              <a:rPr lang="cs-CZ" dirty="0" smtClean="0"/>
              <a:t>prosperity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Řešení zdravotní péče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Lepší a soucitnější Amerika pro všechny</a:t>
            </a:r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8240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Indikativní plánování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115328" cy="540240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Podstatou je státní </a:t>
            </a:r>
            <a:r>
              <a:rPr lang="cs-CZ" dirty="0" err="1" smtClean="0"/>
              <a:t>intervencionismus</a:t>
            </a:r>
            <a:r>
              <a:rPr lang="cs-CZ" dirty="0" smtClean="0"/>
              <a:t> s vysokou mírou plánování při zachování soukromého vlastnictví výrobních prostředků</a:t>
            </a:r>
          </a:p>
          <a:p>
            <a:r>
              <a:rPr lang="cs-CZ" dirty="0" smtClean="0"/>
              <a:t>Je sice intervencionistického charakteru, ale na rozdíl od </a:t>
            </a:r>
            <a:r>
              <a:rPr lang="cs-CZ" dirty="0" err="1" smtClean="0"/>
              <a:t>keynesiánství</a:t>
            </a:r>
            <a:r>
              <a:rPr lang="cs-CZ" dirty="0" smtClean="0"/>
              <a:t> upřednostňuje nabídkovou stranu ekonomiky</a:t>
            </a:r>
          </a:p>
          <a:p>
            <a:r>
              <a:rPr lang="cs-CZ" dirty="0" smtClean="0"/>
              <a:t>Nevychází přímo z ekonomické teorie, ale je založeno na praktických zkušenostech s HP</a:t>
            </a:r>
          </a:p>
          <a:p>
            <a:r>
              <a:rPr lang="cs-CZ" b="1" i="1" u="sng" dirty="0" smtClean="0"/>
              <a:t>Hlavní stimulační prostředky státu: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Státní rozpočet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Pomoc při investování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Pomoc při přeškolování pracovní síly</a:t>
            </a:r>
          </a:p>
          <a:p>
            <a:r>
              <a:rPr lang="cs-CZ" dirty="0" smtClean="0"/>
              <a:t>Odlišné od národohospodářského plánování CPE</a:t>
            </a:r>
          </a:p>
          <a:p>
            <a:r>
              <a:rPr lang="cs-CZ" dirty="0" smtClean="0"/>
              <a:t>Uplatňovalo se v Japonsku nebo Nizozemí, nejčistším příkladem je Francie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Indikativní plánování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186766" cy="540240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Ex ante </a:t>
            </a:r>
            <a:r>
              <a:rPr lang="cs-CZ" dirty="0" err="1" smtClean="0"/>
              <a:t>koordionovaná</a:t>
            </a:r>
            <a:r>
              <a:rPr lang="cs-CZ" dirty="0" smtClean="0"/>
              <a:t> ekonomika</a:t>
            </a:r>
          </a:p>
          <a:p>
            <a:r>
              <a:rPr lang="cs-CZ" dirty="0" smtClean="0"/>
              <a:t>Propagátory J. </a:t>
            </a:r>
            <a:r>
              <a:rPr lang="cs-CZ" dirty="0" err="1" smtClean="0"/>
              <a:t>Tinbergen</a:t>
            </a:r>
            <a:r>
              <a:rPr lang="cs-CZ" dirty="0" smtClean="0"/>
              <a:t> a R. </a:t>
            </a:r>
            <a:r>
              <a:rPr lang="cs-CZ" dirty="0" err="1" smtClean="0"/>
              <a:t>Frisch</a:t>
            </a:r>
            <a:endParaRPr lang="cs-CZ" dirty="0" smtClean="0"/>
          </a:p>
          <a:p>
            <a:r>
              <a:rPr lang="cs-CZ" b="1" i="1" u="sng" dirty="0" smtClean="0"/>
              <a:t>Dva efekty: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Informační efekt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Kooperativní efekt</a:t>
            </a:r>
          </a:p>
          <a:p>
            <a:pPr>
              <a:spcAft>
                <a:spcPts val="600"/>
              </a:spcAft>
            </a:pPr>
            <a:r>
              <a:rPr lang="cs-CZ" b="1" i="1" u="sng" dirty="0" smtClean="0"/>
              <a:t>Francouzské plánování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Začalo v roce 1947 (sestaven 4-</a:t>
            </a:r>
            <a:r>
              <a:rPr lang="cs-CZ" dirty="0" err="1" smtClean="0"/>
              <a:t>letý</a:t>
            </a:r>
            <a:r>
              <a:rPr lang="cs-CZ" dirty="0" smtClean="0"/>
              <a:t> plán)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Ústředním  plánovacím orgánem Generální komisariát pro plánování + Ekonomická a sociální rada a Nejvyšší rada pro plánování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Hlavním nástrojem bylo financování investičních programů z prostředků státního rozpočtu = fiskální dohody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Indikativní plánování ve francii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043890" cy="5402406"/>
          </a:xfrm>
        </p:spPr>
        <p:txBody>
          <a:bodyPr/>
          <a:lstStyle/>
          <a:p>
            <a:r>
              <a:rPr lang="cs-CZ" dirty="0" smtClean="0"/>
              <a:t>Plány 1947 – 1961 – období rekonstrukce s prioritou investic</a:t>
            </a:r>
          </a:p>
          <a:p>
            <a:r>
              <a:rPr lang="cs-CZ" dirty="0" smtClean="0"/>
              <a:t>Období 60. let – zlaté období – indikativní plánování na vrcholu</a:t>
            </a:r>
          </a:p>
          <a:p>
            <a:r>
              <a:rPr lang="cs-CZ" dirty="0" smtClean="0"/>
              <a:t>70. léta – vnitřní i vnější hospodářské poruchy –upuštěno od kvantifikace cílů</a:t>
            </a:r>
          </a:p>
          <a:p>
            <a:r>
              <a:rPr lang="cs-CZ" dirty="0" smtClean="0"/>
              <a:t>1. polovina 80. let – modernizace Francie – 12 prioritních programů, které měly zajistit technologický a kvalifikační pokrok a rozvoj nevýrobní sféry</a:t>
            </a:r>
          </a:p>
          <a:p>
            <a:r>
              <a:rPr lang="cs-CZ" dirty="0" smtClean="0"/>
              <a:t>Rok 1986 obrat v politice ke konzervatismu, nový 10. plán odpovídající prioritám nové vlády – příprava země na vstup do jednotného vnitřního trhu Evropy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Japonský hospodářský zázrak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 2. světové válce silně narušené hospodářství</a:t>
            </a:r>
          </a:p>
          <a:p>
            <a:r>
              <a:rPr lang="cs-CZ" dirty="0" smtClean="0"/>
              <a:t>Hospodářský vývoj rozdělujeme na </a:t>
            </a:r>
            <a:r>
              <a:rPr lang="cs-CZ" b="1" i="1" u="sng" dirty="0" smtClean="0"/>
              <a:t>tři etapy: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50. – 60. léta- poválečná obnova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70. a 80. léta – významná úloha spotřebního průmyslu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90. léta – exportně determinované strategie</a:t>
            </a:r>
          </a:p>
          <a:p>
            <a:pPr>
              <a:spcAft>
                <a:spcPts val="600"/>
              </a:spcAft>
            </a:pPr>
            <a:r>
              <a:rPr lang="cs-CZ" b="1" i="1" u="sng" dirty="0" smtClean="0"/>
              <a:t>Japonsko se vyznačuje a odlišuje: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Výraznou závislostí na dovozu surovin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Pracovní silou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Organizací řízení (</a:t>
            </a:r>
            <a:r>
              <a:rPr lang="cs-CZ" dirty="0" err="1" smtClean="0"/>
              <a:t>keiretsu</a:t>
            </a:r>
            <a:r>
              <a:rPr lang="cs-CZ" dirty="0" smtClean="0"/>
              <a:t>, personální unie)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Akumulací kapitálu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Hospodářskou politikou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japonska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6021288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 smtClean="0"/>
              <a:t>Intervencionistická, zároveň úsporná</a:t>
            </a:r>
          </a:p>
          <a:p>
            <a:r>
              <a:rPr lang="cs-CZ" sz="2600" b="1" i="1" u="sng" dirty="0" smtClean="0"/>
              <a:t>Hlavní zásady HP</a:t>
            </a:r>
            <a:r>
              <a:rPr lang="cs-CZ" sz="2600" dirty="0" smtClean="0"/>
              <a:t>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Indikativní plánování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Vládní průmyslová politika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Proexportní politika</a:t>
            </a:r>
          </a:p>
          <a:p>
            <a:pPr>
              <a:spcAft>
                <a:spcPts val="600"/>
              </a:spcAft>
            </a:pPr>
            <a:r>
              <a:rPr lang="cs-CZ" sz="2600" b="1" i="1" u="sng" dirty="0" smtClean="0"/>
              <a:t>Indikativní plánování (EPA)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krátkodobé , střednědobé a dlouhodobé plány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Systém klouzavých plánů</a:t>
            </a:r>
          </a:p>
          <a:p>
            <a:pPr>
              <a:spcAft>
                <a:spcPts val="600"/>
              </a:spcAft>
            </a:pPr>
            <a:r>
              <a:rPr lang="cs-CZ" sz="2600" b="1" i="1" u="sng" dirty="0" smtClean="0"/>
              <a:t>Vládní průmyslová politika (MITI)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Prognózy a formulace strukturální politiky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Přidělování prostředků jednotlivým odvětvím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Selektivní daňová politika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Kontrola ZO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Podpora vědeckotechnického rozvoje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Příprava programů pro útlumová odvětví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Příprava strategie pro podporu drobného a středního podnikání</a:t>
            </a:r>
          </a:p>
          <a:p>
            <a:pPr>
              <a:spcAft>
                <a:spcPts val="600"/>
              </a:spcAft>
            </a:pPr>
            <a:endParaRPr lang="cs-CZ" b="1" i="1" u="sng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japonska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277200"/>
          </a:xfrm>
        </p:spPr>
        <p:txBody>
          <a:bodyPr>
            <a:normAutofit/>
          </a:bodyPr>
          <a:lstStyle/>
          <a:p>
            <a:r>
              <a:rPr lang="cs-CZ" sz="2800" b="1" i="1" u="sng" dirty="0" smtClean="0"/>
              <a:t>Proexportní politika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Základní povinnost MITI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Realizace vývozu za dumpingové ceny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Japonská organizace pojišťování obchodu a investic</a:t>
            </a:r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pPr>
              <a:spcAft>
                <a:spcPts val="600"/>
              </a:spcAft>
            </a:pPr>
            <a:r>
              <a:rPr lang="cs-CZ" sz="2800" dirty="0" smtClean="0"/>
              <a:t>V období 50. a 60. let dosahovala japonská ekonomika vysokých temp růstu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Na počátku 90. let došlo ke zpomalení růstu → recese → krize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Německé sociálně-tržní hospodářství a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ordoliberalismus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Německo po válce: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zdevastované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rozdělené do  4 vojenských pásem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existence přídělového systému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výroba přerušena</a:t>
            </a:r>
          </a:p>
          <a:p>
            <a:r>
              <a:rPr lang="cs-CZ" sz="2600" b="1" dirty="0" smtClean="0"/>
              <a:t>Rok 1948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Provedena měnová reforma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Transformace na územích ovládaných USA, VB a Francií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Mezinárodní pomoc prostřednictvím </a:t>
            </a:r>
            <a:r>
              <a:rPr lang="cs-CZ" sz="2600" dirty="0" err="1" smtClean="0"/>
              <a:t>Marshallova</a:t>
            </a:r>
            <a:r>
              <a:rPr lang="cs-CZ" sz="2600" dirty="0" smtClean="0"/>
              <a:t> plánu</a:t>
            </a:r>
          </a:p>
          <a:p>
            <a:r>
              <a:rPr lang="cs-CZ" sz="2600" dirty="0" smtClean="0"/>
              <a:t>Duchovním otcem transformace  je L. </a:t>
            </a:r>
            <a:r>
              <a:rPr lang="cs-CZ" sz="2600" dirty="0" err="1" smtClean="0"/>
              <a:t>Erhard</a:t>
            </a:r>
            <a:r>
              <a:rPr lang="cs-CZ" sz="2600" dirty="0" smtClean="0"/>
              <a:t>, který se inspiroval </a:t>
            </a:r>
            <a:r>
              <a:rPr lang="cs-CZ" sz="2600" dirty="0" err="1" smtClean="0"/>
              <a:t>ordoliberalismem</a:t>
            </a:r>
            <a:endParaRPr lang="cs-CZ" sz="2600" dirty="0" smtClean="0"/>
          </a:p>
          <a:p>
            <a:pPr>
              <a:buNone/>
            </a:pPr>
            <a:endParaRPr lang="cs-CZ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u="sng" dirty="0" smtClean="0">
                <a:solidFill>
                  <a:schemeClr val="tx1"/>
                </a:solidFill>
              </a:rPr>
              <a:t>Německé sociálně-tržní hospodářství a </a:t>
            </a:r>
            <a:r>
              <a:rPr lang="cs-CZ" sz="3200" b="1" u="sng" dirty="0" err="1" smtClean="0">
                <a:solidFill>
                  <a:schemeClr val="tx1"/>
                </a:solidFill>
              </a:rPr>
              <a:t>ordoliberalismus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b="1" dirty="0" smtClean="0"/>
              <a:t>HP má v rámci </a:t>
            </a:r>
            <a:r>
              <a:rPr lang="cs-CZ" b="1" dirty="0" err="1" smtClean="0"/>
              <a:t>ordoliberalismu</a:t>
            </a:r>
            <a:r>
              <a:rPr lang="cs-CZ" b="1" dirty="0" smtClean="0"/>
              <a:t> zajišťovat</a:t>
            </a:r>
            <a:r>
              <a:rPr lang="cs-CZ" dirty="0" smtClean="0"/>
              <a:t>: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Vytvoření nutného právního rámce fungování ekonomiky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Konkurenční prostředí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Stabilitu měny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Zachování sociálního konsensu ve společnosti</a:t>
            </a:r>
          </a:p>
          <a:p>
            <a:r>
              <a:rPr lang="cs-CZ" b="1" dirty="0" smtClean="0"/>
              <a:t>HP v období 50. let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Měla </a:t>
            </a:r>
            <a:r>
              <a:rPr lang="cs-CZ" dirty="0" err="1" smtClean="0"/>
              <a:t>proinvestiční</a:t>
            </a:r>
            <a:r>
              <a:rPr lang="cs-CZ" dirty="0" smtClean="0"/>
              <a:t> charakter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Byla zaměřena proexportně </a:t>
            </a:r>
            <a:r>
              <a:rPr lang="cs-CZ" smtClean="0"/>
              <a:t>a protiinflačně</a:t>
            </a:r>
            <a:endParaRPr lang="cs-CZ" dirty="0" smtClean="0"/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Obsahovala řadu sociálně politických opatření</a:t>
            </a:r>
          </a:p>
          <a:p>
            <a:r>
              <a:rPr lang="cs-CZ" b="1" dirty="0" smtClean="0"/>
              <a:t>60. léta </a:t>
            </a:r>
            <a:r>
              <a:rPr lang="cs-CZ" dirty="0" smtClean="0"/>
              <a:t>= obrat v hospodářské politice ke keynesiánské strategii, hlavním nástrojem se stává rozpočtová politika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endParaRPr lang="cs-CZ" sz="2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HP vychází z 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Historického vývoje dané země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Geografické polohy země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Vývoje politického systému země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Demokratických tradic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Národních zvyků a tradic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sz="2800" dirty="0" smtClean="0"/>
              <a:t>Kulturních, náboženských a etických zvyklostí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340768"/>
          </a:xfrm>
        </p:spPr>
        <p:txBody>
          <a:bodyPr>
            <a:normAutofit/>
          </a:bodyPr>
          <a:lstStyle/>
          <a:p>
            <a:pPr algn="ctr"/>
            <a:r>
              <a:rPr lang="cs-CZ" sz="3200" b="1" u="sng" dirty="0" smtClean="0">
                <a:solidFill>
                  <a:schemeClr val="tx1"/>
                </a:solidFill>
              </a:rPr>
              <a:t>Německé sociálně-tržní hospodářství a </a:t>
            </a:r>
            <a:r>
              <a:rPr lang="cs-CZ" sz="3200" b="1" u="sng" dirty="0" err="1" smtClean="0">
                <a:solidFill>
                  <a:schemeClr val="tx1"/>
                </a:solidFill>
              </a:rPr>
              <a:t>ordoliberalismus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445224"/>
          </a:xfrm>
        </p:spPr>
        <p:txBody>
          <a:bodyPr/>
          <a:lstStyle/>
          <a:p>
            <a:r>
              <a:rPr lang="cs-CZ" b="1" dirty="0" smtClean="0"/>
              <a:t>60. léta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Zákon o stabilitě a růstu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Zřízena poradní skupina, která posuzovala stav hospodářství a navrhovala odpovídající strategii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Globální regulování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endParaRPr lang="cs-CZ" dirty="0" smtClean="0"/>
          </a:p>
          <a:p>
            <a:r>
              <a:rPr lang="cs-CZ" b="1" dirty="0" smtClean="0"/>
              <a:t>70. léta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Ropné šoky a inflační tlaky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Díky sociálním programům roste rozpočtový deficit i veřejný sektor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CB však stále provádí protiinflační politiku</a:t>
            </a:r>
          </a:p>
          <a:p>
            <a:r>
              <a:rPr lang="cs-CZ" b="1" dirty="0" smtClean="0"/>
              <a:t>80. léta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Vláda H. </a:t>
            </a:r>
            <a:r>
              <a:rPr lang="cs-CZ" dirty="0" err="1" smtClean="0"/>
              <a:t>Kohla</a:t>
            </a:r>
            <a:r>
              <a:rPr lang="cs-CZ" dirty="0" smtClean="0"/>
              <a:t> – konzervativní obrat v HP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Návrat k sociálně tržnímu hospodářství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Švédský stát blahobytu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/>
          <a:lstStyle/>
          <a:p>
            <a:r>
              <a:rPr lang="cs-CZ" dirty="0" smtClean="0"/>
              <a:t>Koncepci státu blahobytu aplikovalo Švédsko jako první na světě</a:t>
            </a:r>
          </a:p>
          <a:p>
            <a:r>
              <a:rPr lang="cs-CZ" dirty="0" smtClean="0"/>
              <a:t>Pokus o nalezení „třetí cesty“ mezi liberální tržní a centrálně řízenou ekonomikou</a:t>
            </a:r>
          </a:p>
          <a:p>
            <a:r>
              <a:rPr lang="cs-CZ" dirty="0" smtClean="0"/>
              <a:t>Tento model se začal využívat ve 30. letech 20. století</a:t>
            </a:r>
          </a:p>
          <a:p>
            <a:r>
              <a:rPr lang="cs-CZ" b="1" i="1" u="sng" dirty="0" smtClean="0"/>
              <a:t>Úspěchy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dirty="0" smtClean="0"/>
              <a:t>Švédsko má jedno z nejvyšších HDP na obyvatele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Odstraněna chudoba a sociální konflikty</a:t>
            </a:r>
          </a:p>
          <a:p>
            <a:r>
              <a:rPr lang="cs-CZ" b="1" i="1" u="sng" dirty="0" smtClean="0"/>
              <a:t>Problémy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Vysoké daně nemotivují k vyšší pracovní aktivitě a vedou k odlivu kapitálu ze země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Hlavním znakem modelu je </a:t>
            </a:r>
            <a:r>
              <a:rPr lang="cs-CZ" b="1" i="1" u="sng" dirty="0" smtClean="0"/>
              <a:t>negociační ekonomika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Švédský stát blahobytu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/>
          <a:lstStyle/>
          <a:p>
            <a:r>
              <a:rPr lang="cs-CZ" b="1" i="1" u="sng" dirty="0" smtClean="0"/>
              <a:t>Negociační ekonomika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Prostřednictvím jednání se předchází vzniku konfliktů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Decentralizace veřejné moci, delegace státní moci na množství institucí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Nejdříve probíhá na trhu práce a postupně se rozšiřuje do dalších oblastí</a:t>
            </a:r>
          </a:p>
          <a:p>
            <a:pPr>
              <a:spcAft>
                <a:spcPts val="600"/>
              </a:spcAft>
            </a:pPr>
            <a:r>
              <a:rPr lang="cs-CZ" b="1" i="1" u="sng" dirty="0" smtClean="0"/>
              <a:t>Švédský stát blahobytu sleduje 3 priority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Zabezpečení plné zaměstnanosti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Dosažení optimální sociální rovnosti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Vybudování </a:t>
            </a:r>
            <a:r>
              <a:rPr lang="cs-CZ" dirty="0" err="1" smtClean="0"/>
              <a:t>systémeu</a:t>
            </a:r>
            <a:r>
              <a:rPr lang="cs-CZ" dirty="0" smtClean="0"/>
              <a:t> </a:t>
            </a:r>
            <a:r>
              <a:rPr lang="cs-CZ" dirty="0" err="1" smtClean="0"/>
              <a:t>soc</a:t>
            </a:r>
            <a:r>
              <a:rPr lang="cs-CZ" dirty="0" smtClean="0"/>
              <a:t>. a zdrav. Zabezpečení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Makroekonomická stabilizační politika je orientována na udržení vysoké konkurenceschopnosti domácích výrobců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Švédský stát blahobytu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/>
          <a:lstStyle/>
          <a:p>
            <a:r>
              <a:rPr lang="cs-CZ" b="1" i="1" u="sng" dirty="0" smtClean="0"/>
              <a:t>Systém rezervních investičních fondů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Nástroj makroekonomické politiky sloužící ke stabilizaci investičního procesu</a:t>
            </a:r>
          </a:p>
          <a:p>
            <a:pPr>
              <a:spcAft>
                <a:spcPts val="600"/>
              </a:spcAft>
            </a:pPr>
            <a:r>
              <a:rPr lang="cs-CZ" b="1" i="1" u="sng" dirty="0" smtClean="0"/>
              <a:t>3 etapy vývoje švédského státu blahobytu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1932 – 1955 – počáteční etapa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1955 – 1973 – fáze rozkvětu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1973 – do současnosti – období krize modelu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Největším problémem je vysoké zdanění (nivelizace příjmů)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Benevolentní </a:t>
            </a:r>
            <a:r>
              <a:rPr lang="cs-CZ" smtClean="0"/>
              <a:t>pracovní zákonodárství</a:t>
            </a: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01056" cy="928694"/>
          </a:xfrm>
        </p:spPr>
        <p:txBody>
          <a:bodyPr>
            <a:noAutofit/>
          </a:bodyPr>
          <a:lstStyle/>
          <a:p>
            <a:r>
              <a:rPr lang="cs-CZ" sz="4000" b="1" u="sng" dirty="0" err="1" smtClean="0">
                <a:solidFill>
                  <a:schemeClr val="tx1"/>
                </a:solidFill>
              </a:rPr>
              <a:t>Intervenicionistický</a:t>
            </a:r>
            <a:r>
              <a:rPr lang="cs-CZ" sz="4000" b="1" u="sng" dirty="0" smtClean="0">
                <a:solidFill>
                  <a:schemeClr val="tx1"/>
                </a:solidFill>
              </a:rPr>
              <a:t> stop</a:t>
            </a:r>
            <a:r>
              <a:rPr lang="en-US" sz="4000" b="1" u="sng" dirty="0" smtClean="0">
                <a:solidFill>
                  <a:schemeClr val="tx1"/>
                </a:solidFill>
              </a:rPr>
              <a:t>&amp;go p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řístup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Hlavním nástrojem je fiskální politika</a:t>
            </a:r>
          </a:p>
          <a:p>
            <a:pPr algn="just"/>
            <a:r>
              <a:rPr lang="cs-CZ" sz="2800" dirty="0" smtClean="0"/>
              <a:t>Rozmach státního </a:t>
            </a:r>
            <a:r>
              <a:rPr lang="cs-CZ" sz="2800" dirty="0" err="1" smtClean="0"/>
              <a:t>intervencionismu</a:t>
            </a:r>
            <a:endParaRPr lang="cs-CZ" sz="2800" dirty="0" smtClean="0"/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K nejznámějším patří </a:t>
            </a:r>
            <a:r>
              <a:rPr lang="cs-CZ" sz="2800" b="1" i="1" u="sng" dirty="0" smtClean="0"/>
              <a:t>britský </a:t>
            </a:r>
            <a:r>
              <a:rPr lang="cs-CZ" sz="2800" b="1" i="1" u="sng" dirty="0" err="1" smtClean="0"/>
              <a:t>intervencionismus</a:t>
            </a:r>
            <a:r>
              <a:rPr lang="cs-CZ" sz="2800" dirty="0" smtClean="0"/>
              <a:t>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err="1" smtClean="0"/>
              <a:t>Beveridgeova</a:t>
            </a:r>
            <a:r>
              <a:rPr lang="cs-CZ" sz="2800" dirty="0" smtClean="0"/>
              <a:t> zpráva – Plná zaměstnanost ve svobodné společnosti (1942)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Bílá kniha o politice zaměstnanosti (1944)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Tato HP uskutečňována až do  konce 70. let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Krátkodobá stabilizační politika (semaforová, stop </a:t>
            </a:r>
            <a:r>
              <a:rPr lang="en-US" sz="2800" dirty="0" smtClean="0"/>
              <a:t>&amp;</a:t>
            </a:r>
            <a:r>
              <a:rPr lang="cs-CZ" sz="2800" dirty="0" smtClean="0"/>
              <a:t>go </a:t>
            </a:r>
            <a:r>
              <a:rPr lang="cs-CZ" sz="2800" dirty="0" err="1" smtClean="0"/>
              <a:t>policy</a:t>
            </a:r>
            <a:r>
              <a:rPr lang="cs-CZ" sz="2800" dirty="0" smtClean="0"/>
              <a:t>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dirty="0" smtClean="0"/>
          </a:p>
          <a:p>
            <a:pPr algn="just"/>
            <a:endParaRPr lang="cs-CZ" b="1" u="sng" dirty="0" smtClean="0"/>
          </a:p>
          <a:p>
            <a:pPr algn="just">
              <a:spcAft>
                <a:spcPts val="600"/>
              </a:spcAft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43932" cy="71438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Britská stop</a:t>
            </a:r>
            <a:r>
              <a:rPr lang="en-US" sz="3600" b="1" u="sng" dirty="0" smtClean="0">
                <a:solidFill>
                  <a:schemeClr val="tx1"/>
                </a:solidFill>
              </a:rPr>
              <a:t>&amp;</a:t>
            </a:r>
            <a:r>
              <a:rPr lang="cs-CZ" sz="3600" b="1" u="sng" dirty="0" smtClean="0">
                <a:solidFill>
                  <a:schemeClr val="tx1"/>
                </a:solidFill>
              </a:rPr>
              <a:t>go politika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043890" cy="5715040"/>
          </a:xfrm>
        </p:spPr>
        <p:txBody>
          <a:bodyPr>
            <a:normAutofit/>
          </a:bodyPr>
          <a:lstStyle/>
          <a:p>
            <a:r>
              <a:rPr lang="cs-CZ" dirty="0" smtClean="0"/>
              <a:t>Úloha vlády byla následující: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 případě nedostatečné poptávky je  třeba uplatnit fázi GO (expanzivní HP)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 případě hrozby přehřátí ekonomiky přichází fáze STOP (restriktivní HP)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Byly využívány jak automatické stabilizátory tak  diskrétní opatření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Ekonomika byla neustále „dolaďována“ k optimu (politika jemného ladění)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Přes počáteční úspěchy se projevily nedostatky a Velká Británie byla v 50. – 70. letech nejslabší ekonomikou mezi vyspělými zeměmi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„britská nemoc“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79690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Britská stop</a:t>
            </a:r>
            <a:r>
              <a:rPr lang="en-US" sz="3600" b="1" u="sng" dirty="0" smtClean="0">
                <a:solidFill>
                  <a:schemeClr val="tx1"/>
                </a:solidFill>
              </a:rPr>
              <a:t>&amp;</a:t>
            </a:r>
            <a:r>
              <a:rPr lang="cs-CZ" sz="3600" b="1" u="sng" dirty="0" smtClean="0">
                <a:solidFill>
                  <a:schemeClr val="tx1"/>
                </a:solidFill>
              </a:rPr>
              <a:t>go politika,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thatcherismus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829576" cy="535785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Na počátku 70. let se krize ještě prohloubila: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Vnitřní a vnější nerovnováha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Rostoucí nezaměstnanost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Strukturální krize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Řešení</a:t>
            </a:r>
            <a:r>
              <a:rPr lang="cs-CZ" sz="2600" dirty="0" smtClean="0"/>
              <a:t>: zestátnění postižených podniků →vyšší státní výdaje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Ekonomický program </a:t>
            </a:r>
            <a:r>
              <a:rPr lang="cs-CZ" sz="2600" b="1" u="sng" dirty="0" smtClean="0"/>
              <a:t>M. </a:t>
            </a:r>
            <a:r>
              <a:rPr lang="cs-CZ" sz="2600" b="1" u="sng" dirty="0" err="1" smtClean="0"/>
              <a:t>Thatcherové</a:t>
            </a:r>
            <a:r>
              <a:rPr lang="cs-CZ" sz="2600" b="1" u="sng" dirty="0" smtClean="0"/>
              <a:t> </a:t>
            </a:r>
            <a:r>
              <a:rPr lang="cs-CZ" sz="2600" dirty="0" smtClean="0"/>
              <a:t>přináší výraznou změnu: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Prosazuje politiku strany nabídky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Rozšíření úlohy trhu a snížení vysokých úrokových sazeb (vychází z monetarismu)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Krátkodobé snížení vládních výdajů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Privatizace (oslabení odborů)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796908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HP Velké Británie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829576" cy="5357850"/>
          </a:xfrm>
        </p:spPr>
        <p:txBody>
          <a:bodyPr>
            <a:normAutofit/>
          </a:bodyPr>
          <a:lstStyle/>
          <a:p>
            <a:r>
              <a:rPr lang="cs-CZ" sz="2600" dirty="0" smtClean="0"/>
              <a:t>I přes realizace thatcherismu se nepodařilo snížit nezaměstnanost a odstranit minulé státní deficity</a:t>
            </a:r>
          </a:p>
          <a:p>
            <a:r>
              <a:rPr lang="cs-CZ" sz="2600" dirty="0" smtClean="0"/>
              <a:t>ALE!!! Britská ekonomika začala prosperovat v podmínkách stabilizované a nízké inflace</a:t>
            </a:r>
          </a:p>
          <a:p>
            <a:r>
              <a:rPr lang="cs-CZ" sz="2600" dirty="0"/>
              <a:t> </a:t>
            </a:r>
            <a:r>
              <a:rPr lang="cs-CZ" sz="2600" b="1" u="sng" dirty="0" smtClean="0"/>
              <a:t>rok 1997</a:t>
            </a:r>
          </a:p>
          <a:p>
            <a:pPr marL="898525" indent="-3524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Ministerským </a:t>
            </a:r>
            <a:r>
              <a:rPr lang="cs-CZ" dirty="0" smtClean="0"/>
              <a:t>předsedou </a:t>
            </a:r>
            <a:r>
              <a:rPr lang="cs-CZ" dirty="0"/>
              <a:t>se  stává Tony </a:t>
            </a:r>
            <a:r>
              <a:rPr lang="cs-CZ" dirty="0" smtClean="0"/>
              <a:t>Blair</a:t>
            </a:r>
          </a:p>
          <a:p>
            <a:pPr marL="898525" indent="-3524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Koncepce státu blahobytu spojená s </a:t>
            </a:r>
            <a:r>
              <a:rPr lang="cs-CZ" dirty="0" err="1" smtClean="0"/>
              <a:t>protržními</a:t>
            </a:r>
            <a:r>
              <a:rPr lang="cs-CZ" dirty="0" smtClean="0"/>
              <a:t> reformami (tzv. třetí cesta)</a:t>
            </a:r>
          </a:p>
          <a:p>
            <a:pPr marL="898525" indent="-3524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Zajištění makroekonomické stability</a:t>
            </a:r>
          </a:p>
          <a:p>
            <a:pPr marL="898525" indent="-3524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Produktivní změny (podpora konkurence, inovací, investic, zvýšení vzdělávání)</a:t>
            </a:r>
          </a:p>
          <a:p>
            <a:pPr marL="898525" indent="-3524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Zavedení minimální mzdy, pomoc soc. slabým</a:t>
            </a:r>
          </a:p>
          <a:p>
            <a:pPr marL="898525" indent="-3524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Ochrana ŽP</a:t>
            </a:r>
            <a:endParaRPr lang="cs-CZ" dirty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4469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Intervencionistický přístup v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usa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188092"/>
          </a:xfrm>
        </p:spPr>
        <p:txBody>
          <a:bodyPr/>
          <a:lstStyle/>
          <a:p>
            <a:r>
              <a:rPr lang="cs-CZ" dirty="0" smtClean="0"/>
              <a:t>v době velké krize klesá HDP v USA o 40% a nezaměstnanost dosahuje 25 %</a:t>
            </a:r>
          </a:p>
          <a:p>
            <a:r>
              <a:rPr lang="cs-CZ" dirty="0" smtClean="0"/>
              <a:t>Intervencionistický program </a:t>
            </a:r>
            <a:r>
              <a:rPr lang="cs-CZ" b="1" u="sng" dirty="0" smtClean="0"/>
              <a:t>New </a:t>
            </a:r>
            <a:r>
              <a:rPr lang="cs-CZ" b="1" u="sng" dirty="0" err="1" smtClean="0"/>
              <a:t>Deal</a:t>
            </a:r>
            <a:r>
              <a:rPr lang="cs-CZ" b="1" u="sng" dirty="0" smtClean="0"/>
              <a:t> </a:t>
            </a:r>
            <a:r>
              <a:rPr lang="cs-CZ" dirty="0" smtClean="0"/>
              <a:t>(Roosevelt):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teoretickým zdrojem </a:t>
            </a:r>
            <a:r>
              <a:rPr lang="cs-CZ" dirty="0" err="1" smtClean="0"/>
              <a:t>institucionalismus</a:t>
            </a:r>
            <a:endParaRPr lang="cs-CZ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nezaměstnanost snižována prostřednictvím veřejných prací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Oživení průmyslu, zemědělství, reorganizace státních financí a bankovnictví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Zavedena kategorie minimální mzdy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Stát se v tržní ekonomice stává aktivním činitelem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Dlouhodobá práce s deficitem státního rozpočtu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Hospodářskému poklesu  bráněnou podporou AD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Intervencionistický přístup a neoklasická syntéza v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usa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829576" cy="535785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roce1946 přijat </a:t>
            </a:r>
            <a:r>
              <a:rPr lang="cs-CZ" b="1" u="sng" dirty="0" smtClean="0"/>
              <a:t>Zákon o plné zaměstnanosti</a:t>
            </a:r>
          </a:p>
          <a:p>
            <a:r>
              <a:rPr lang="cs-CZ" dirty="0" smtClean="0"/>
              <a:t>Zřízena Rada ekonomických poradců</a:t>
            </a:r>
          </a:p>
          <a:p>
            <a:r>
              <a:rPr lang="cs-CZ" dirty="0" smtClean="0"/>
              <a:t>do konce 50. let se prosazovala krátkodobá stabilizační politika</a:t>
            </a:r>
          </a:p>
          <a:p>
            <a:r>
              <a:rPr lang="cs-CZ" dirty="0" smtClean="0"/>
              <a:t>Od 60. let snahy o dlouhodobou stabilizační HP (neoklasická syntéza, využití jak fiskální tak monetární politiky)</a:t>
            </a:r>
          </a:p>
          <a:p>
            <a:r>
              <a:rPr lang="cs-CZ" b="1" u="sng" dirty="0" smtClean="0"/>
              <a:t>New </a:t>
            </a:r>
            <a:r>
              <a:rPr lang="cs-CZ" b="1" u="sng" dirty="0" err="1" smtClean="0"/>
              <a:t>Economics</a:t>
            </a:r>
            <a:endParaRPr lang="cs-CZ" b="1" u="sng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Realizován za prezidenta </a:t>
            </a:r>
            <a:r>
              <a:rPr lang="cs-CZ" dirty="0" err="1" smtClean="0"/>
              <a:t>Kennedyho</a:t>
            </a:r>
            <a:r>
              <a:rPr lang="cs-CZ" dirty="0" smtClean="0"/>
              <a:t> a L. B. </a:t>
            </a:r>
            <a:r>
              <a:rPr lang="cs-CZ" dirty="0" err="1" smtClean="0"/>
              <a:t>Johnsona</a:t>
            </a:r>
            <a:endParaRPr lang="cs-CZ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Odstranění recesní mezery a změna požadavků na vyrovnanost SR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Využívat MP v souladu s FP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Rozvíjet nabídkovou strany ekonomiky a realizovat přerozdělování národního důchodu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PHP v USA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972452" cy="5402406"/>
          </a:xfrm>
        </p:spPr>
        <p:txBody>
          <a:bodyPr/>
          <a:lstStyle/>
          <a:p>
            <a:r>
              <a:rPr lang="cs-CZ" dirty="0" smtClean="0"/>
              <a:t>Problémy z </a:t>
            </a:r>
            <a:r>
              <a:rPr lang="cs-CZ" dirty="0" err="1" smtClean="0"/>
              <a:t>poč</a:t>
            </a:r>
            <a:r>
              <a:rPr lang="cs-CZ" dirty="0" smtClean="0"/>
              <a:t>. 70. let vedly ke změně HP koncepce</a:t>
            </a:r>
          </a:p>
          <a:p>
            <a:r>
              <a:rPr lang="cs-CZ" b="1" i="1" u="sng" dirty="0" smtClean="0"/>
              <a:t>Vláda prezidenta </a:t>
            </a:r>
            <a:r>
              <a:rPr lang="cs-CZ" b="1" i="1" u="sng" dirty="0" err="1" smtClean="0"/>
              <a:t>Cartera</a:t>
            </a:r>
            <a:endParaRPr lang="cs-CZ" b="1" i="1" u="sng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Deregulace a kontrola celkové peněžní nabídky CB</a:t>
            </a:r>
          </a:p>
          <a:p>
            <a:pPr>
              <a:spcAft>
                <a:spcPts val="600"/>
              </a:spcAft>
            </a:pPr>
            <a:r>
              <a:rPr lang="cs-CZ" b="1" i="1" u="sng" dirty="0" err="1" smtClean="0"/>
              <a:t>Reaganomika</a:t>
            </a:r>
            <a:endParaRPr lang="cs-CZ" b="1" i="1" u="sng" dirty="0" smtClean="0"/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Vycházela z ESN a monetarismu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Snížení růstu federálních výdajů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Snížení federálních daňových sazeb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Uvolnění federálních regulačních opatření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Všechny oblasti konzistentní s monetární politikou</a:t>
            </a:r>
          </a:p>
          <a:p>
            <a:pPr marL="898525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Cílem potlačení inflace a dosažení peněžní stability a malá vláda se zmenšeným a vyrovnaným rozpočtem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873</TotalTime>
  <Words>1492</Words>
  <Application>Microsoft Office PowerPoint</Application>
  <PresentationFormat>Předvádění na obrazovce (4:3)</PresentationFormat>
  <Paragraphs>248</Paragraphs>
  <Slides>24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Times New Roman</vt:lpstr>
      <vt:lpstr>Wingdings</vt:lpstr>
      <vt:lpstr>Wingdings 2</vt:lpstr>
      <vt:lpstr>Arkýř</vt:lpstr>
      <vt:lpstr>Typické modelové koncpepty php</vt:lpstr>
      <vt:lpstr>HP vychází z </vt:lpstr>
      <vt:lpstr>Intervenicionistický stop&amp;go přístup</vt:lpstr>
      <vt:lpstr>Britská stop&amp;go politika</vt:lpstr>
      <vt:lpstr>Britská stop&amp;go politika, thatcherismus</vt:lpstr>
      <vt:lpstr>HP Velké Británie</vt:lpstr>
      <vt:lpstr>Intervencionistický přístup v usa</vt:lpstr>
      <vt:lpstr>Intervencionistický přístup a neoklasická syntéza v usa</vt:lpstr>
      <vt:lpstr>PHP v USA</vt:lpstr>
      <vt:lpstr>PHP v USA – B. Clinton</vt:lpstr>
      <vt:lpstr>PHP v USA – G. W. Bush jr.</vt:lpstr>
      <vt:lpstr>Indikativní plánování</vt:lpstr>
      <vt:lpstr>Indikativní plánování</vt:lpstr>
      <vt:lpstr>Indikativní plánování ve francii</vt:lpstr>
      <vt:lpstr>Japonský hospodářský zázrak</vt:lpstr>
      <vt:lpstr>Hp japonska</vt:lpstr>
      <vt:lpstr>Hp japonska</vt:lpstr>
      <vt:lpstr>Německé sociálně-tržní hospodářství a ordoliberalismus</vt:lpstr>
      <vt:lpstr>Německé sociálně-tržní hospodářství a ordoliberalismus</vt:lpstr>
      <vt:lpstr>Německé sociálně-tržní hospodářství a ordoliberalismus</vt:lpstr>
      <vt:lpstr>Švédský stát blahobytu</vt:lpstr>
      <vt:lpstr>Švédský stát blahobytu</vt:lpstr>
      <vt:lpstr>Švédský stát blahobytu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199</cp:revision>
  <dcterms:created xsi:type="dcterms:W3CDTF">2015-02-19T14:22:13Z</dcterms:created>
  <dcterms:modified xsi:type="dcterms:W3CDTF">2021-02-19T14:53:46Z</dcterms:modified>
</cp:coreProperties>
</file>