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64" r:id="rId4"/>
    <p:sldId id="277" r:id="rId5"/>
    <p:sldId id="278" r:id="rId6"/>
    <p:sldId id="279" r:id="rId7"/>
    <p:sldId id="280" r:id="rId8"/>
    <p:sldId id="268" r:id="rId9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4768" autoAdjust="0"/>
  </p:normalViewPr>
  <p:slideViewPr>
    <p:cSldViewPr>
      <p:cViewPr varScale="1">
        <p:scale>
          <a:sx n="71" d="100"/>
          <a:sy n="71" d="100"/>
        </p:scale>
        <p:origin x="1714" y="4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572A98-CB2F-44F4-AF25-2156C3275E64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515D28-ACCA-46CC-8747-1CED2801158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>
              <a:buNone/>
            </a:pPr>
            <a:endParaRPr lang="cs-CZ" b="1" baseline="0" dirty="0" smtClean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515D28-ACCA-46CC-8747-1CED28011589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31402A5-CF29-4560-8312-1343C2C28A1C}" type="datetimeFigureOut">
              <a:rPr lang="cs-CZ" smtClean="0"/>
              <a:pPr/>
              <a:t>19.02.2021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16BCAA6-4C74-470E-9EBD-A7A7AEE06FD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357422" y="2071678"/>
            <a:ext cx="6172200" cy="1894362"/>
          </a:xfrm>
        </p:spPr>
        <p:txBody>
          <a:bodyPr>
            <a:noAutofit/>
          </a:bodyPr>
          <a:lstStyle/>
          <a:p>
            <a:pPr algn="ctr"/>
            <a:r>
              <a:rPr lang="cs-CZ" sz="6000" dirty="0" smtClean="0">
                <a:solidFill>
                  <a:schemeClr val="tx1"/>
                </a:solidFill>
              </a:rPr>
              <a:t>Hodnocení účinnosti HP</a:t>
            </a:r>
            <a:endParaRPr lang="cs-CZ" sz="6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467600" cy="792088"/>
          </a:xfrm>
        </p:spPr>
        <p:txBody>
          <a:bodyPr>
            <a:norm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Účinnost </a:t>
            </a:r>
            <a:r>
              <a:rPr lang="cs-CZ" sz="4000" b="1" u="sng" dirty="0" err="1" smtClean="0">
                <a:solidFill>
                  <a:schemeClr val="tx1"/>
                </a:solidFill>
              </a:rPr>
              <a:t>hp</a:t>
            </a:r>
            <a:endParaRPr lang="cs-CZ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715200" cy="5133184"/>
          </a:xfrm>
        </p:spPr>
        <p:txBody>
          <a:bodyPr>
            <a:normAutofit/>
          </a:bodyPr>
          <a:lstStyle/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Vyjadřuje míru úspěšnosti HP při dosahování stanovených cílů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dirty="0" smtClean="0"/>
              <a:t>Pokud známe optimum, hodnotíme míru přiblížení se k tomuto optimu</a:t>
            </a:r>
          </a:p>
          <a:p>
            <a:pPr marL="273050" indent="-273050" algn="just">
              <a:spcAft>
                <a:spcPts val="600"/>
              </a:spcAft>
            </a:pPr>
            <a:r>
              <a:rPr lang="cs-CZ" sz="2800" b="1" u="sng" dirty="0" smtClean="0"/>
              <a:t>Způsoby  měření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Magický čtyřúhelník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Ratingové hodnocení státu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sz="2800" dirty="0" smtClean="0"/>
              <a:t>Další indexy</a:t>
            </a:r>
          </a:p>
          <a:p>
            <a:pPr marL="514350" indent="-514350">
              <a:spcAft>
                <a:spcPts val="600"/>
              </a:spcAft>
              <a:buClr>
                <a:schemeClr val="tx2"/>
              </a:buClr>
              <a:buSzPct val="100000"/>
              <a:buNone/>
            </a:pPr>
            <a:endParaRPr lang="cs-CZ" sz="3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7467600" cy="928694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Magický čtyřúhelník</a:t>
            </a:r>
            <a:endParaRPr lang="en-US" sz="4000" b="1" u="sng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196752"/>
            <a:ext cx="7758138" cy="5446958"/>
          </a:xfrm>
        </p:spPr>
        <p:txBody>
          <a:bodyPr>
            <a:normAutofit/>
          </a:bodyPr>
          <a:lstStyle/>
          <a:p>
            <a:pPr algn="just"/>
            <a:r>
              <a:rPr lang="cs-CZ" dirty="0" smtClean="0"/>
              <a:t>Zachycuje dosahování čtyř základních ekonomických cílů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Ekonomický růst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Nízká nezaměstnanost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Nízká  stabilní inflace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Vnější rovnováha </a:t>
            </a:r>
          </a:p>
          <a:p>
            <a:pPr algn="just">
              <a:spcAft>
                <a:spcPts val="600"/>
              </a:spcAft>
            </a:pPr>
            <a:r>
              <a:rPr lang="cs-CZ" b="1" u="sng" dirty="0" smtClean="0"/>
              <a:t>Základní verze (hodnoty OECD)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Meziroční tempo růstu HDP (3%)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Průměrná roční míra nezaměstnanosti (5%)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Průměrná roční míra inflace (2%)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Podíl salda BÚ PB na nominálním produktu (0%)</a:t>
            </a:r>
          </a:p>
          <a:p>
            <a:pPr algn="just">
              <a:spcAft>
                <a:spcPts val="600"/>
              </a:spcAft>
            </a:pPr>
            <a:r>
              <a:rPr lang="cs-CZ" dirty="0" smtClean="0"/>
              <a:t>Čím více se bude MČ dané země blížit MČ optimálnímu, tím lze HP považovat z úspěšnější a účinnější</a:t>
            </a:r>
          </a:p>
          <a:p>
            <a:pPr algn="just">
              <a:spcAft>
                <a:spcPts val="600"/>
              </a:spcAft>
              <a:buNone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463884" cy="785818"/>
          </a:xfrm>
        </p:spPr>
        <p:txBody>
          <a:bodyPr>
            <a:noAutofit/>
          </a:bodyPr>
          <a:lstStyle/>
          <a:p>
            <a:r>
              <a:rPr lang="cs-CZ" sz="4000" b="1" u="sng" dirty="0" smtClean="0">
                <a:solidFill>
                  <a:schemeClr val="tx1"/>
                </a:solidFill>
              </a:rPr>
              <a:t>Rozšířená verze magického čtyřúhelníku</a:t>
            </a:r>
            <a:endParaRPr lang="en-US" sz="4000" b="1" u="sng" dirty="0" smtClean="0">
              <a:solidFill>
                <a:schemeClr val="tx1"/>
              </a:solidFill>
            </a:endParaRPr>
          </a:p>
        </p:txBody>
      </p:sp>
      <p:pic>
        <p:nvPicPr>
          <p:cNvPr id="4" name="Zástupný symbol pro obsah 3" descr="6908334596_85670254_o2.pn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714349" y="1571612"/>
            <a:ext cx="7429552" cy="48577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143932" cy="85725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Rozšířená verze Magického čtyřúhelníku</a:t>
            </a:r>
            <a:endParaRPr lang="en-US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14422"/>
            <a:ext cx="8043890" cy="5500726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Umožňuje srovnání situace země ve vztahu k jejímu optimu a nikoliv k průměrným hodnotám</a:t>
            </a:r>
          </a:p>
          <a:p>
            <a:r>
              <a:rPr lang="cs-CZ" b="1" u="sng" dirty="0" smtClean="0"/>
              <a:t>Vrcholy magického čtyřúhelníku</a:t>
            </a:r>
            <a:r>
              <a:rPr lang="cs-CZ" dirty="0" smtClean="0"/>
              <a:t>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Odchylka skutečného tempa růstu produktu od potenciálního tempa růstu produktu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Odchylka skutečné míry nezaměstnanosti od přirozené míry nezaměstnanosti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Odchylka skutečné míry inflace od míry inflace, která je považována za optimální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Odchylka skutečného podílu sald BÚ PB na nominálním produktu od jeho optimální úrovně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Optima na osách jsou nyní rovna nule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U této verze platí, že čím je obsah MČ menší, tím je HP účinnější</a:t>
            </a:r>
          </a:p>
          <a:p>
            <a:pPr>
              <a:spcAft>
                <a:spcPts val="600"/>
              </a:spcAft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96908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Ratingové hodnocení státu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829576" cy="5357850"/>
          </a:xfrm>
        </p:spPr>
        <p:txBody>
          <a:bodyPr>
            <a:normAutofit lnSpcReduction="10000"/>
          </a:bodyPr>
          <a:lstStyle/>
          <a:p>
            <a:r>
              <a:rPr lang="cs-CZ" dirty="0" smtClean="0"/>
              <a:t>Vyjadřuje schopnost hodnoceného subjektu dostát svým závazkům </a:t>
            </a:r>
          </a:p>
          <a:p>
            <a:r>
              <a:rPr lang="cs-CZ" dirty="0" smtClean="0"/>
              <a:t>Zkoumá politické, ekonomické a další faktory v dané zemi</a:t>
            </a:r>
          </a:p>
          <a:p>
            <a:r>
              <a:rPr lang="cs-CZ" dirty="0" smtClean="0"/>
              <a:t>Na základě přesně stanovených kritérií toto hodnocení provádí specializované agentury: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Standard &amp; </a:t>
            </a:r>
            <a:r>
              <a:rPr lang="cs-CZ" dirty="0" err="1" smtClean="0"/>
              <a:t>Poor</a:t>
            </a:r>
            <a:r>
              <a:rPr lang="cs-CZ" dirty="0" smtClean="0"/>
              <a:t>´s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err="1" smtClean="0"/>
              <a:t>Moody</a:t>
            </a:r>
            <a:r>
              <a:rPr lang="cs-CZ" dirty="0" smtClean="0"/>
              <a:t>´s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err="1" smtClean="0"/>
              <a:t>Fitch</a:t>
            </a:r>
            <a:r>
              <a:rPr lang="cs-CZ" smtClean="0"/>
              <a:t> - IBCA</a:t>
            </a:r>
            <a:endParaRPr lang="cs-CZ" dirty="0" smtClean="0"/>
          </a:p>
          <a:p>
            <a:pPr>
              <a:spcAft>
                <a:spcPts val="600"/>
              </a:spcAft>
            </a:pPr>
            <a:r>
              <a:rPr lang="cs-CZ" dirty="0" smtClean="0"/>
              <a:t>Hodnocení je založeno na stupnicích – písmena, čísla, znaménka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Aktuálně má ČR hodnocení A1 nebo AA-</a:t>
            </a:r>
          </a:p>
          <a:p>
            <a:pPr>
              <a:spcAft>
                <a:spcPts val="600"/>
              </a:spcAft>
            </a:pPr>
            <a:r>
              <a:rPr lang="cs-CZ" dirty="0" smtClean="0"/>
              <a:t>Ratingové hodnocení státu nemůže být nikdy nižší než ratingové hodnocení jakéhokoliv jeho subjektu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868346"/>
          </a:xfrm>
        </p:spPr>
        <p:txBody>
          <a:bodyPr>
            <a:normAutofit/>
          </a:bodyPr>
          <a:lstStyle/>
          <a:p>
            <a:r>
              <a:rPr lang="cs-CZ" sz="3600" b="1" u="sng" dirty="0" smtClean="0">
                <a:solidFill>
                  <a:schemeClr val="tx1"/>
                </a:solidFill>
              </a:rPr>
              <a:t>Další indexy sloužící k hodnocení </a:t>
            </a:r>
            <a:r>
              <a:rPr lang="cs-CZ" sz="3600" b="1" u="sng" dirty="0" err="1" smtClean="0">
                <a:solidFill>
                  <a:schemeClr val="tx1"/>
                </a:solidFill>
              </a:rPr>
              <a:t>hp</a:t>
            </a:r>
            <a:endParaRPr lang="en-US" sz="3600" b="1" u="sng" dirty="0" smtClean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285860"/>
            <a:ext cx="7467600" cy="5188092"/>
          </a:xfrm>
        </p:spPr>
        <p:txBody>
          <a:bodyPr/>
          <a:lstStyle/>
          <a:p>
            <a:r>
              <a:rPr lang="cs-CZ" b="1" u="sng" dirty="0" smtClean="0"/>
              <a:t>Index útrap (</a:t>
            </a:r>
            <a:r>
              <a:rPr lang="cs-CZ" b="1" u="sng" dirty="0" err="1" smtClean="0"/>
              <a:t>Misery</a:t>
            </a:r>
            <a:r>
              <a:rPr lang="cs-CZ" b="1" u="sng" dirty="0" smtClean="0"/>
              <a:t> Index)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Míra inflace + míra nezaměstnanosti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/>
          </a:p>
          <a:p>
            <a:r>
              <a:rPr lang="cs-CZ" b="1" u="sng" dirty="0" smtClean="0"/>
              <a:t>Index stabilizace (</a:t>
            </a:r>
            <a:r>
              <a:rPr lang="cs-CZ" b="1" u="sng" dirty="0" err="1" smtClean="0"/>
              <a:t>Stabilization</a:t>
            </a:r>
            <a:r>
              <a:rPr lang="cs-CZ" b="1" u="sng" dirty="0" smtClean="0"/>
              <a:t> </a:t>
            </a:r>
            <a:r>
              <a:rPr lang="cs-CZ" b="1" u="sng" dirty="0" err="1" smtClean="0"/>
              <a:t>Policy</a:t>
            </a:r>
            <a:r>
              <a:rPr lang="cs-CZ" b="1" u="sng" dirty="0" smtClean="0"/>
              <a:t> Index)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Míra inflace + 2 x míra nezaměstnanosti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None/>
            </a:pPr>
            <a:endParaRPr lang="cs-CZ" dirty="0" smtClean="0"/>
          </a:p>
          <a:p>
            <a:r>
              <a:rPr lang="cs-CZ" b="1" u="sng" dirty="0" smtClean="0"/>
              <a:t>Index neoblíbenosti (</a:t>
            </a:r>
            <a:r>
              <a:rPr lang="cs-CZ" b="1" u="sng" dirty="0" err="1" smtClean="0"/>
              <a:t>Unpopularity</a:t>
            </a:r>
            <a:r>
              <a:rPr lang="cs-CZ" b="1" u="sng" dirty="0" smtClean="0"/>
              <a:t> Index)</a:t>
            </a:r>
          </a:p>
          <a:p>
            <a:pPr marL="898525" indent="-352425">
              <a:spcBef>
                <a:spcPts val="0"/>
              </a:spcBef>
              <a:spcAft>
                <a:spcPts val="600"/>
              </a:spcAft>
              <a:buFont typeface="Wingdings" pitchFamily="2" charset="2"/>
              <a:buChar char="Ø"/>
            </a:pPr>
            <a:r>
              <a:rPr lang="cs-CZ" dirty="0" smtClean="0"/>
              <a:t>Míra inflace – 3 x tempo růstu HDP</a:t>
            </a:r>
            <a:endParaRPr lang="en-US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857232"/>
            <a:ext cx="7467600" cy="5616720"/>
          </a:xfrm>
        </p:spPr>
        <p:txBody>
          <a:bodyPr/>
          <a:lstStyle/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endParaRPr lang="cs-CZ" sz="5400" dirty="0" smtClean="0"/>
          </a:p>
          <a:p>
            <a:pPr algn="ctr">
              <a:buNone/>
            </a:pPr>
            <a:r>
              <a:rPr lang="cs-CZ" sz="5400" dirty="0" smtClean="0"/>
              <a:t>Děkuji za pozornost a přeji hezký den</a:t>
            </a:r>
            <a:br>
              <a:rPr lang="cs-CZ" sz="5400" dirty="0" smtClean="0"/>
            </a:br>
            <a:r>
              <a:rPr lang="cs-CZ" sz="5400" b="1" dirty="0" smtClean="0">
                <a:latin typeface="Times New Roman" pitchFamily="18" charset="0"/>
                <a:cs typeface="Times New Roman" pitchFamily="18" charset="0"/>
              </a:rPr>
              <a:t>☺</a:t>
            </a:r>
            <a:endParaRPr lang="cs-CZ" sz="54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643</TotalTime>
  <Words>322</Words>
  <Application>Microsoft Office PowerPoint</Application>
  <PresentationFormat>Předvádění na obrazovce (4:3)</PresentationFormat>
  <Paragraphs>54</Paragraphs>
  <Slides>8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Calibri</vt:lpstr>
      <vt:lpstr>Times New Roman</vt:lpstr>
      <vt:lpstr>Wingdings</vt:lpstr>
      <vt:lpstr>Wingdings 2</vt:lpstr>
      <vt:lpstr>Arkýř</vt:lpstr>
      <vt:lpstr>Hodnocení účinnosti HP</vt:lpstr>
      <vt:lpstr>Účinnost hp</vt:lpstr>
      <vt:lpstr>Magický čtyřúhelník</vt:lpstr>
      <vt:lpstr>Rozšířená verze magického čtyřúhelníku</vt:lpstr>
      <vt:lpstr>Rozšířená verze Magického čtyřúhelníku</vt:lpstr>
      <vt:lpstr>Ratingové hodnocení státu</vt:lpstr>
      <vt:lpstr>Další indexy sloužící k hodnocení hp</vt:lpstr>
      <vt:lpstr>Prezentace aplikace PowerPoint</vt:lpstr>
    </vt:vector>
  </TitlesOfParts>
  <Company>OPF SU Karvina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Hospodářská politika</dc:title>
  <dc:creator>Admins</dc:creator>
  <cp:lastModifiedBy>prigo_ek@outlook.cz</cp:lastModifiedBy>
  <cp:revision>141</cp:revision>
  <dcterms:created xsi:type="dcterms:W3CDTF">2015-02-19T14:22:13Z</dcterms:created>
  <dcterms:modified xsi:type="dcterms:W3CDTF">2021-02-19T14:51:11Z</dcterms:modified>
</cp:coreProperties>
</file>