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94" r:id="rId3"/>
    <p:sldId id="425" r:id="rId4"/>
    <p:sldId id="426" r:id="rId5"/>
    <p:sldId id="427" r:id="rId6"/>
    <p:sldId id="428" r:id="rId7"/>
    <p:sldId id="382" r:id="rId8"/>
    <p:sldId id="389" r:id="rId9"/>
    <p:sldId id="383" r:id="rId10"/>
    <p:sldId id="385" r:id="rId11"/>
    <p:sldId id="405" r:id="rId12"/>
    <p:sldId id="404" r:id="rId13"/>
    <p:sldId id="406" r:id="rId14"/>
    <p:sldId id="407" r:id="rId15"/>
    <p:sldId id="408" r:id="rId16"/>
    <p:sldId id="409" r:id="rId17"/>
    <p:sldId id="410" r:id="rId18"/>
    <p:sldId id="411" r:id="rId19"/>
    <p:sldId id="412" r:id="rId20"/>
    <p:sldId id="413" r:id="rId21"/>
    <p:sldId id="414" r:id="rId22"/>
    <p:sldId id="415" r:id="rId23"/>
    <p:sldId id="416" r:id="rId24"/>
    <p:sldId id="421" r:id="rId25"/>
    <p:sldId id="417" r:id="rId26"/>
    <p:sldId id="418" r:id="rId27"/>
    <p:sldId id="419" r:id="rId28"/>
    <p:sldId id="420" r:id="rId29"/>
    <p:sldId id="422" r:id="rId30"/>
    <p:sldId id="423" r:id="rId31"/>
    <p:sldId id="424" r:id="rId32"/>
    <p:sldId id="429" r:id="rId33"/>
    <p:sldId id="430" r:id="rId34"/>
    <p:sldId id="431" r:id="rId35"/>
    <p:sldId id="432" r:id="rId36"/>
    <p:sldId id="433" r:id="rId37"/>
    <p:sldId id="434" r:id="rId38"/>
    <p:sldId id="435" r:id="rId39"/>
    <p:sldId id="439" r:id="rId40"/>
    <p:sldId id="436" r:id="rId41"/>
    <p:sldId id="437" r:id="rId42"/>
    <p:sldId id="438" r:id="rId43"/>
    <p:sldId id="263" r:id="rId44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07871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7" d="100"/>
          <a:sy n="137" d="100"/>
        </p:scale>
        <p:origin x="786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23.03.2022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14497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89800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59943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37517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45255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54457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54753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69143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69070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09432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0126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22203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11660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91174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80338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26908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4652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9348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46584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28219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11193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0589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29179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776220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12969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384181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5546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726230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145702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172373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185056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21629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2194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581848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961545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5986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9664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5790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72682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0940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1012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52028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Společná zemědělská politika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444208" y="3723878"/>
            <a:ext cx="2528063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Doc. Mgr. Ing. Michal Tvrdoň, Ph.D.</a:t>
            </a:r>
          </a:p>
          <a:p>
            <a:pPr algn="r"/>
            <a:r>
              <a:rPr lang="cs-CZ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ekonomie a veřejné správy</a:t>
            </a:r>
          </a:p>
          <a:p>
            <a:pPr algn="r"/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b="1" dirty="0"/>
              <a:t>Význam zemědělského sektoru v čase</a:t>
            </a:r>
            <a:endParaRPr lang="cs-CZ" b="1" dirty="0"/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0DC84DEA-927E-419F-A178-6B80BD025C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5417086"/>
              </p:ext>
            </p:extLst>
          </p:nvPr>
        </p:nvGraphicFramePr>
        <p:xfrm>
          <a:off x="899592" y="915566"/>
          <a:ext cx="6696743" cy="37444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5843">
                  <a:extLst>
                    <a:ext uri="{9D8B030D-6E8A-4147-A177-3AD203B41FA5}">
                      <a16:colId xmlns:a16="http://schemas.microsoft.com/office/drawing/2014/main" val="1029272338"/>
                    </a:ext>
                  </a:extLst>
                </a:gridCol>
                <a:gridCol w="1106525">
                  <a:extLst>
                    <a:ext uri="{9D8B030D-6E8A-4147-A177-3AD203B41FA5}">
                      <a16:colId xmlns:a16="http://schemas.microsoft.com/office/drawing/2014/main" val="3449219707"/>
                    </a:ext>
                  </a:extLst>
                </a:gridCol>
                <a:gridCol w="1101393">
                  <a:extLst>
                    <a:ext uri="{9D8B030D-6E8A-4147-A177-3AD203B41FA5}">
                      <a16:colId xmlns:a16="http://schemas.microsoft.com/office/drawing/2014/main" val="667007992"/>
                    </a:ext>
                  </a:extLst>
                </a:gridCol>
                <a:gridCol w="1202863">
                  <a:extLst>
                    <a:ext uri="{9D8B030D-6E8A-4147-A177-3AD203B41FA5}">
                      <a16:colId xmlns:a16="http://schemas.microsoft.com/office/drawing/2014/main" val="2604319293"/>
                    </a:ext>
                  </a:extLst>
                </a:gridCol>
                <a:gridCol w="1080119">
                  <a:extLst>
                    <a:ext uri="{9D8B030D-6E8A-4147-A177-3AD203B41FA5}">
                      <a16:colId xmlns:a16="http://schemas.microsoft.com/office/drawing/2014/main" val="2428092344"/>
                    </a:ext>
                  </a:extLst>
                </a:gridCol>
              </a:tblGrid>
              <a:tr h="10297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Podíl sektoru zemědělství na HDP (v %)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Podíl sektoru zemědělství na celkové zaměstnanosti (v%)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6973713"/>
                  </a:ext>
                </a:extLst>
              </a:tr>
              <a:tr h="3878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 rok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1955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2004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1955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2005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36737258"/>
                  </a:ext>
                </a:extLst>
              </a:tr>
              <a:tr h="3878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Belgie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7,9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1,4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9,3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1,9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67992041"/>
                  </a:ext>
                </a:extLst>
              </a:tr>
              <a:tr h="3878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Nizozemí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11,4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2,1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13,2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3,3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27391653"/>
                  </a:ext>
                </a:extLst>
              </a:tr>
              <a:tr h="3878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Lucembursko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9,3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0,5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19,4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1,3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95352929"/>
                  </a:ext>
                </a:extLst>
              </a:tr>
              <a:tr h="3878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Itálie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20,7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2,5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40,0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4,0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35106866"/>
                  </a:ext>
                </a:extLst>
              </a:tr>
              <a:tr h="3878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Německo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8,0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1,1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18,5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2,2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8091069"/>
                  </a:ext>
                </a:extLst>
              </a:tr>
              <a:tr h="3878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Francie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11,4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2,5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26,9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3,6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320616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4682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b="1" dirty="0"/>
              <a:t>Důvody vzniku SZP</a:t>
            </a:r>
            <a:endParaRPr lang="cs-CZ" b="1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5496" y="1131590"/>
            <a:ext cx="8280920" cy="38164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7675" indent="-268288">
              <a:spcBef>
                <a:spcPts val="600"/>
              </a:spcBef>
            </a:pPr>
            <a:r>
              <a:rPr 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Nesoběstačnost členských zemí v produkci potravin</a:t>
            </a:r>
          </a:p>
          <a:p>
            <a:pPr marL="447675" indent="-268288">
              <a:spcBef>
                <a:spcPts val="600"/>
              </a:spcBef>
            </a:pPr>
            <a:r>
              <a:rPr 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Snaha zajistit výživu obyvatelstva (50.léta je něco jiného než dnes, období krátce po 2. světové válce)</a:t>
            </a:r>
          </a:p>
          <a:p>
            <a:pPr marL="447675" indent="-268288">
              <a:spcBef>
                <a:spcPts val="600"/>
              </a:spcBef>
            </a:pPr>
            <a:r>
              <a:rPr 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Negativní vlivy klimatických podmínek</a:t>
            </a:r>
          </a:p>
          <a:p>
            <a:pPr marL="447675" indent="-268288">
              <a:spcBef>
                <a:spcPts val="600"/>
              </a:spcBef>
            </a:pPr>
            <a:r>
              <a:rPr 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Volný trh se zemědělskou produkcí, který by zároveň chránil domácí producenty (tzv. dlouhodobý cíl, prosazovala Francie – důvody viz tabulka)</a:t>
            </a:r>
          </a:p>
          <a:p>
            <a:pPr marL="447675" indent="-268288">
              <a:spcBef>
                <a:spcPts val="600"/>
              </a:spcBef>
            </a:pPr>
            <a:r>
              <a:rPr 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své podstatě dohoda mezi Německem a Francií</a:t>
            </a:r>
          </a:p>
          <a:p>
            <a:pPr marL="447675" indent="-268288">
              <a:spcBef>
                <a:spcPts val="600"/>
              </a:spcBef>
            </a:pPr>
            <a:endParaRPr lang="cs-CZ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73063">
              <a:spcBef>
                <a:spcPts val="1800"/>
              </a:spcBef>
            </a:pPr>
            <a:endParaRPr lang="cs-CZ" altLang="cs-CZ" sz="2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349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b="1" dirty="0"/>
              <a:t>Cíle SZP ve Smlouvě o zřízení EHS</a:t>
            </a:r>
            <a:endParaRPr lang="cs-CZ" b="1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CE0FC3EE-EBA1-48D7-B7CC-8AE22D2CF7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0011062"/>
              </p:ext>
            </p:extLst>
          </p:nvPr>
        </p:nvGraphicFramePr>
        <p:xfrm>
          <a:off x="683568" y="703189"/>
          <a:ext cx="6882730" cy="38652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Photo Editor Photo" r:id="rId4" imgW="6563641" imgH="3685714" progId="MSPhotoEd.3">
                  <p:embed/>
                </p:oleObj>
              </mc:Choice>
              <mc:Fallback>
                <p:oleObj name="Photo Editor Photo" r:id="rId4" imgW="6563641" imgH="3685714" progId="MSPhotoEd.3">
                  <p:embed/>
                  <p:pic>
                    <p:nvPicPr>
                      <p:cNvPr id="7680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703189"/>
                        <a:ext cx="6882730" cy="38652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407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b="1" dirty="0"/>
              <a:t>Zásady SZP</a:t>
            </a:r>
            <a:endParaRPr lang="cs-CZ" b="1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5496" y="771550"/>
            <a:ext cx="8280920" cy="38164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7675" indent="-268288">
              <a:spcBef>
                <a:spcPts val="600"/>
              </a:spcBef>
            </a:pPr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JEDNOTA TRHU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společný trh pro zemědělské produkty při společných cenách, když se zemědělské produkty mohou volně pohybovat po celém území Unie a je zakázána jakákoliv diskriminace těchto produktů z titulu státní příslušnosti jejich producentů</a:t>
            </a:r>
          </a:p>
          <a:p>
            <a:pPr marL="447675" indent="-268288">
              <a:spcBef>
                <a:spcPts val="600"/>
              </a:spcBef>
            </a:pP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7675" indent="-268288">
              <a:spcBef>
                <a:spcPts val="600"/>
              </a:spcBef>
            </a:pPr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PREFERENCE EU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preference výrobků Unie, což znamená zvýhodnění produkce, která má svůj původ v zemích Unie před zahraniční produkcí,</a:t>
            </a:r>
          </a:p>
          <a:p>
            <a:pPr marL="447675" indent="-268288">
              <a:spcBef>
                <a:spcPts val="600"/>
              </a:spcBef>
            </a:pPr>
            <a:endParaRPr lang="cs-C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7675" indent="-268288">
              <a:spcBef>
                <a:spcPts val="600"/>
              </a:spcBef>
            </a:pPr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FINANČNÍ SOLIDARITA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náklady na SZP (ve formě dotací) jsou hrazeny ze společného fondu, tj. rozpočtu Unie, do něhož přispívají všechny členské země. Dochází tak k motivaci domácích výrobců</a:t>
            </a:r>
          </a:p>
          <a:p>
            <a:pPr marL="447675" indent="-268288">
              <a:spcBef>
                <a:spcPts val="600"/>
              </a:spcBef>
            </a:pP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73063">
              <a:spcBef>
                <a:spcPts val="1800"/>
              </a:spcBef>
            </a:pPr>
            <a:endParaRPr lang="cs-CZ" alt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275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b="1" dirty="0"/>
              <a:t>Důvody existence SZP v dalších letech</a:t>
            </a:r>
            <a:endParaRPr lang="cs-CZ" b="1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5496" y="1131590"/>
            <a:ext cx="8280920" cy="38164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7675" indent="-268288">
              <a:spcBef>
                <a:spcPts val="600"/>
              </a:spcBef>
            </a:pP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zajištění bezpečných podmínek zásobování potravinami z vlastních zdrojů tak, aby byla minimalizována závislost na dovozech, alespoň co se týče základních potřeb;</a:t>
            </a:r>
          </a:p>
          <a:p>
            <a:pPr marL="447675" indent="-268288">
              <a:spcBef>
                <a:spcPts val="600"/>
              </a:spcBef>
            </a:pP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udržení rodinných farem, osídlení venkova;</a:t>
            </a:r>
          </a:p>
          <a:p>
            <a:pPr marL="447675" indent="-268288">
              <a:spcBef>
                <a:spcPts val="600"/>
              </a:spcBef>
            </a:pP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podíl zemědělství na národním produktu i na zaměstnaném obyvatelstvu trvale klesá, a tento zcela přirozený trend je nutné podpořit;</a:t>
            </a:r>
          </a:p>
          <a:p>
            <a:pPr marL="447675" indent="-268288">
              <a:spcBef>
                <a:spcPts val="600"/>
              </a:spcBef>
            </a:pP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zajištění cenové stability zemědělských výrobků, neboť úroveň cenové hladiny potravin má výrazný vliv na celkovou inflaci v ekonomice a tedy i na vývoj životních nákladů. V souvislosti s tímto nelze pominout ani fakt, že cenová hladina zemědělských produktů výrazně ovlivňuje úroveň důchodů zemědělců;</a:t>
            </a:r>
          </a:p>
          <a:p>
            <a:pPr marL="447675" indent="-268288">
              <a:spcBef>
                <a:spcPts val="600"/>
              </a:spcBef>
            </a:pP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produktivita práce roste v zemědělství zpravidla pomaleji nežli v ostatních odvětvích, což se samozřejmě musí odrazit i v pomalejším růstu důchodů v zemědělství.</a:t>
            </a:r>
          </a:p>
          <a:p>
            <a:pPr marL="447675" indent="-268288">
              <a:spcBef>
                <a:spcPts val="600"/>
              </a:spcBef>
            </a:pP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73063">
              <a:spcBef>
                <a:spcPts val="1800"/>
              </a:spcBef>
            </a:pPr>
            <a:endParaRPr lang="cs-CZ" alt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9037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b="1" dirty="0"/>
              <a:t>Regulační nástroje a mechanismy SZP</a:t>
            </a:r>
            <a:endParaRPr lang="cs-CZ" b="1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5496" y="1131590"/>
            <a:ext cx="8280920" cy="38164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7" indent="0">
              <a:spcBef>
                <a:spcPts val="600"/>
              </a:spcBef>
              <a:buNone/>
            </a:pPr>
            <a:r>
              <a:rPr 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Mechanismus SZP zasahuje značně propracovaným systémem nástrojů do situace v jednotlivých segmentech zemědělského trhu. Je složen ze tří základních prvků:</a:t>
            </a:r>
          </a:p>
          <a:p>
            <a:pPr marL="447675" indent="361950">
              <a:spcBef>
                <a:spcPts val="600"/>
              </a:spcBef>
            </a:pP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 organizace jednotlivých dílčích trhů zemědělských produktů a s tím související jednotné cenové politiky (tzv. společná tržní organizace),</a:t>
            </a:r>
          </a:p>
          <a:p>
            <a:pPr marL="447675" indent="361950">
              <a:spcBef>
                <a:spcPts val="600"/>
              </a:spcBef>
            </a:pP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jednotná pravidla pro zahraniční obchod (dovozy)  ze třetích zemí,</a:t>
            </a:r>
          </a:p>
          <a:p>
            <a:pPr marL="447675" indent="361950">
              <a:spcBef>
                <a:spcPts val="600"/>
              </a:spcBef>
            </a:pP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 opatření podporujících strukturální změny v zemědělství.</a:t>
            </a:r>
          </a:p>
          <a:p>
            <a:pPr marL="447675" indent="-268288">
              <a:spcBef>
                <a:spcPts val="600"/>
              </a:spcBef>
            </a:pP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73063">
              <a:spcBef>
                <a:spcPts val="1800"/>
              </a:spcBef>
            </a:pPr>
            <a:endParaRPr lang="cs-CZ" alt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673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b="1" dirty="0"/>
              <a:t>Společná organizace trhu (SOT)</a:t>
            </a:r>
            <a:endParaRPr lang="cs-CZ" b="1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5496" y="1131590"/>
            <a:ext cx="8280920" cy="38164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7675" indent="-268288">
              <a:spcBef>
                <a:spcPts val="600"/>
              </a:spcBef>
            </a:pP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roku 2007 se v Evropské unii uplatňovalo 21 SOT, které se týkaly různých zemědělských produktů  živočišné nebo rostlinné povahy (např. rýže, obilí, cukru, mléka a mléčných výrobků, hovězího a telecího masa atd.), jejichž ceny by za předpokladu fungování volného trhu nepokrývaly produkční náklady. </a:t>
            </a:r>
          </a:p>
          <a:p>
            <a:pPr marL="447675" indent="-268288">
              <a:spcBef>
                <a:spcPts val="600"/>
              </a:spcBef>
            </a:pP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Dnes existuje jedna </a:t>
            </a:r>
            <a:r>
              <a:rPr lang="cs-CZ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společná organizace trhů 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zahrnuje celou řadu mechanismů, jimiž se v EU řídí výroba a obchod s těmito produkty. Tyto mechanismy poskytují různé záruky v závislosti na charakteristikách daných produktů. Tržní opatření společné organizace trhů patří do prvního pilíře SZP.</a:t>
            </a:r>
          </a:p>
          <a:p>
            <a:pPr marL="447675" indent="-268288">
              <a:spcBef>
                <a:spcPts val="600"/>
              </a:spcBef>
            </a:pP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73063">
              <a:spcBef>
                <a:spcPts val="1800"/>
              </a:spcBef>
            </a:pPr>
            <a:endParaRPr lang="cs-CZ" alt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559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b="1" dirty="0"/>
              <a:t>Společná organizace trhu (SOT)</a:t>
            </a:r>
            <a:endParaRPr lang="cs-CZ" b="1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5496" y="843558"/>
            <a:ext cx="8280920" cy="41044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7" indent="0">
              <a:spcBef>
                <a:spcPts val="600"/>
              </a:spcBef>
              <a:buNone/>
            </a:pPr>
            <a:r>
              <a:rPr lang="cs-CZ" sz="16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Dvojí rozměr SOT:</a:t>
            </a:r>
          </a:p>
          <a:p>
            <a:pPr marL="446088" indent="273050">
              <a:spcBef>
                <a:spcPts val="600"/>
              </a:spcBef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vnitřní rozměr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(intervenční opatření na trhu, pravidla pro uvádění na trh a pro organizace producentů),</a:t>
            </a:r>
          </a:p>
          <a:p>
            <a:pPr marL="446088" indent="273050">
              <a:spcBef>
                <a:spcPts val="600"/>
              </a:spcBef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vnější rozměr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upravující obchod s třetími zeměmi (dovozní a vývozní licence, dovozní cla, řízení celních kvót, vývozní náhrady atd.).</a:t>
            </a:r>
          </a:p>
          <a:p>
            <a:pPr marL="447675" indent="-268288">
              <a:spcBef>
                <a:spcPts val="600"/>
              </a:spcBef>
            </a:pP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Součástí společné organizace trhů jsou i </a:t>
            </a:r>
            <a:r>
              <a:rPr lang="cs-CZ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pravidla hospodářské soutěže 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vztahující se na podniky a pravidla pro poskytování státní podpory. V rámci společné organizace trhů jsou rovněž definována obecná ustanovení o mimořádných opatřeních (zejména pro předcházení narušením trhu v důsledku kolísání cen nebo jiných událostí, podpůrná opatření v souvislosti s onemocněním zvířat a se ztrátou důvěry spotřebitelů v důsledku ohrožení zdraví veřejnosti, zvířat či rostlin, opatření související s jednáním ve vzájemné shodě v období značné nerovnováhy na trhu) a byla stanovena nová rezerva pro případné krize na zemědělském trhu. </a:t>
            </a:r>
          </a:p>
          <a:p>
            <a:pPr marL="447675" indent="-268288">
              <a:spcBef>
                <a:spcPts val="600"/>
              </a:spcBef>
            </a:pP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73063">
              <a:spcBef>
                <a:spcPts val="1800"/>
              </a:spcBef>
            </a:pPr>
            <a:endParaRPr lang="cs-CZ" alt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6728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b="1" dirty="0"/>
              <a:t>Nejdůležitější komodity</a:t>
            </a:r>
            <a:endParaRPr lang="cs-CZ" b="1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A6106AD-2B46-4429-A503-9FFD7FE55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29"/>
            <a:ext cx="3600400" cy="4873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53083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b="1" dirty="0"/>
              <a:t>Vývoj SZP</a:t>
            </a:r>
            <a:endParaRPr lang="cs-CZ" b="1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0" y="710974"/>
            <a:ext cx="8280920" cy="38164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7" indent="0">
              <a:spcBef>
                <a:spcPts val="600"/>
              </a:spcBef>
              <a:buNone/>
            </a:pPr>
            <a:r>
              <a:rPr lang="cs-CZ" sz="20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Nejprve důvody ke spokojenosti:</a:t>
            </a:r>
          </a:p>
          <a:p>
            <a:pPr marL="446088" indent="-265113">
              <a:spcBef>
                <a:spcPts val="600"/>
              </a:spcBef>
            </a:pP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Průměrné příjmy rostly mnohem rychleji než ceny potravin=&gt;lidé mohli nakupovat spotřební statky ve větším množství</a:t>
            </a:r>
          </a:p>
          <a:p>
            <a:pPr marL="180975" indent="265113">
              <a:spcBef>
                <a:spcPts val="600"/>
              </a:spcBef>
            </a:pP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počátku se jevila SZP jako dobrý nápad (vzpomínky na hlad během 2.světové války)</a:t>
            </a:r>
          </a:p>
          <a:p>
            <a:pPr marL="180975" indent="265113">
              <a:spcBef>
                <a:spcPts val="600"/>
              </a:spcBef>
            </a:pP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Soucit obyvatelstva se zemědělci</a:t>
            </a:r>
          </a:p>
          <a:p>
            <a:pPr marL="179387" indent="0">
              <a:spcBef>
                <a:spcPts val="600"/>
              </a:spcBef>
              <a:buNone/>
            </a:pPr>
            <a:r>
              <a:rPr lang="cs-CZ" sz="20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Poté se však začaly objevovat problémy:</a:t>
            </a:r>
          </a:p>
          <a:p>
            <a:pPr marL="447675" indent="-268288">
              <a:spcBef>
                <a:spcPts val="600"/>
              </a:spcBef>
            </a:pP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Rychle rostoucí produktivita v zemědělství (nové stroje, efektivnější hnojení, šlechtění apod.)=&gt;tzv. „zelená revoluce“ a zvýšení výnosnosti </a:t>
            </a:r>
          </a:p>
          <a:p>
            <a:pPr marL="447675" indent="-268288">
              <a:spcBef>
                <a:spcPts val="600"/>
              </a:spcBef>
            </a:pP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Základním problémem je neelastická poptávka po potravinářských produktech (viz chléb apod.)=&gt;tlak na pokles cen, což ale EU nedopustila (klesly by příjmy zemědělců)</a:t>
            </a:r>
          </a:p>
          <a:p>
            <a:pPr marL="447675" indent="-268288">
              <a:spcBef>
                <a:spcPts val="600"/>
              </a:spcBef>
            </a:pP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EHS byl tedy nadbytek produkce=&gt;cena v EU ale vyšší než světová, takže otázka: „co s nadprodukcí?“=&gt;EHS musela přebytečnou produkci od zemědělců odkoupit </a:t>
            </a:r>
          </a:p>
          <a:p>
            <a:pPr marL="628650" indent="-285750">
              <a:spcBef>
                <a:spcPts val="600"/>
              </a:spcBef>
            </a:pP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73063">
              <a:spcBef>
                <a:spcPts val="1800"/>
              </a:spcBef>
            </a:pPr>
            <a:endParaRPr lang="cs-CZ" alt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456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b="1" dirty="0"/>
              <a:t>Úvod</a:t>
            </a:r>
            <a:endParaRPr lang="cs-CZ" b="1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79512" y="915566"/>
            <a:ext cx="8280920" cy="38164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8288" indent="-268288">
              <a:spcBef>
                <a:spcPts val="600"/>
              </a:spcBef>
            </a:pP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SZP je koncipována jako společná politika, jejímž cílem je zajistit pro obyvatele EU cenově dostupné potraviny a zaručit zemědělcům odpovídající životní úroveň. </a:t>
            </a:r>
          </a:p>
          <a:p>
            <a:pPr marL="268288" indent="-268288">
              <a:spcBef>
                <a:spcPts val="600"/>
              </a:spcBef>
            </a:pP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Vznik v roce 1962</a:t>
            </a:r>
          </a:p>
          <a:p>
            <a:pPr marL="268288" indent="-268288">
              <a:spcBef>
                <a:spcPts val="600"/>
              </a:spcBef>
            </a:pP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Právní základ v současném právu EU - Články 38 až 44 Smlouvy o fungování EU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22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současnosti je SZP založena na dvou pilířích:</a:t>
            </a:r>
          </a:p>
          <a:p>
            <a:pPr marL="1522413" indent="-1522413">
              <a:spcBef>
                <a:spcPts val="600"/>
              </a:spcBef>
              <a:buNone/>
            </a:pPr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I. Pilíř  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společná organizace trhů se zemědělskými produkty a přímé platby zemědělcům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II. Pilíř 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politika rozvoje venkova</a:t>
            </a:r>
          </a:p>
          <a:p>
            <a:pPr marL="268288" indent="-268288">
              <a:spcBef>
                <a:spcPts val="600"/>
              </a:spcBef>
            </a:pPr>
            <a:endParaRPr lang="cs-CZ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73063">
              <a:spcBef>
                <a:spcPts val="1800"/>
              </a:spcBef>
            </a:pPr>
            <a:endParaRPr lang="cs-CZ" altLang="cs-CZ" sz="2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0487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b="1" dirty="0"/>
              <a:t>Důvody existence SZP v dalších letech</a:t>
            </a:r>
            <a:endParaRPr lang="cs-CZ" b="1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CC33586-0703-4A69-BC08-04E7B26E6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801" y="771550"/>
            <a:ext cx="5440269" cy="3855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21255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b="1" dirty="0"/>
              <a:t>Rostoucí problémy v dalších letech</a:t>
            </a:r>
            <a:endParaRPr lang="cs-CZ" b="1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5496" y="1131590"/>
            <a:ext cx="8280920" cy="38164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7675" indent="-268288">
              <a:spcBef>
                <a:spcPts val="600"/>
              </a:spcBef>
            </a:pP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 výkupu další problémy – skladování a financování</a:t>
            </a:r>
          </a:p>
          <a:p>
            <a:pPr marL="447675" indent="-268288">
              <a:spcBef>
                <a:spcPts val="600"/>
              </a:spcBef>
            </a:pP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počátku si mysleli, že se jedná o dočasný trend, jenže vysoké garantované ceny, odbyt a stálý technolog. pokrok lákaly další investice do zemědělství</a:t>
            </a:r>
          </a:p>
          <a:p>
            <a:pPr marL="447675" indent="-268288">
              <a:spcBef>
                <a:spcPts val="600"/>
              </a:spcBef>
            </a:pP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Produkce rostla a rostla=&gt;tzv. hory másla, cukru či hovězího v intervenčních skladech, navíc spotřebitelé platili díky cenovému mechanismu vysoké ceny </a:t>
            </a:r>
          </a:p>
          <a:p>
            <a:pPr marL="447675" indent="-268288">
              <a:spcBef>
                <a:spcPts val="600"/>
              </a:spcBef>
            </a:pP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roce 1965 podíl SZP výdajů na rozpočtu 8 %, ale v roce 1969 už 80 %!!!</a:t>
            </a:r>
          </a:p>
          <a:p>
            <a:pPr marL="447675" indent="-268288">
              <a:spcBef>
                <a:spcPts val="600"/>
              </a:spcBef>
            </a:pP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Problém příjmů – většinu příjmů spolkly velké farmy, tj. zlomek všech zemědělců</a:t>
            </a:r>
          </a:p>
          <a:p>
            <a:pPr marL="447675" indent="-268288">
              <a:spcBef>
                <a:spcPts val="600"/>
              </a:spcBef>
            </a:pP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Kritika financování SZP i ze zemědělských zemí mimo ES (tzv. sdružení CAIRNS – např. Argentina, Austrálie, Chile apod.)</a:t>
            </a:r>
          </a:p>
          <a:p>
            <a:pPr marL="447675" indent="-268288">
              <a:spcBef>
                <a:spcPts val="600"/>
              </a:spcBef>
            </a:pP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7675" indent="-268288">
              <a:spcBef>
                <a:spcPts val="600"/>
              </a:spcBef>
            </a:pP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73063">
              <a:spcBef>
                <a:spcPts val="1800"/>
              </a:spcBef>
            </a:pPr>
            <a:endParaRPr lang="cs-CZ" alt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0985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b="1" dirty="0"/>
              <a:t>Hory másla a hovězího</a:t>
            </a:r>
            <a:endParaRPr lang="cs-CZ" b="1" dirty="0"/>
          </a:p>
        </p:txBody>
      </p:sp>
      <p:pic>
        <p:nvPicPr>
          <p:cNvPr id="4" name="Picture 2" descr="Chart showing beef and butter mountains">
            <a:extLst>
              <a:ext uri="{FF2B5EF4-FFF2-40B4-BE49-F238E27FC236}">
                <a16:creationId xmlns:a16="http://schemas.microsoft.com/office/drawing/2014/main" id="{8DE419F0-069E-4F2B-AB73-29E677E61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59582"/>
            <a:ext cx="4829795" cy="3448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43022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-6938"/>
            <a:ext cx="7632848" cy="507703"/>
          </a:xfrm>
        </p:spPr>
        <p:txBody>
          <a:bodyPr/>
          <a:lstStyle/>
          <a:p>
            <a:r>
              <a:rPr lang="pl-PL" sz="2200" b="1" dirty="0"/>
              <a:t>Náklady na SZP v cenách roku 2011 a podíl výdajů na celkových výdajích EU</a:t>
            </a:r>
            <a:endParaRPr lang="cs-CZ" sz="2200" b="1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F00BBEE-3166-4545-BEE1-3C53E38E53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059582"/>
            <a:ext cx="4950891" cy="316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2679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-6938"/>
            <a:ext cx="7632848" cy="507703"/>
          </a:xfrm>
        </p:spPr>
        <p:txBody>
          <a:bodyPr/>
          <a:lstStyle/>
          <a:p>
            <a:r>
              <a:rPr lang="pl-PL" sz="2200" b="1" dirty="0"/>
              <a:t>Podíl výdajů na SZP na celkových výdajích EU</a:t>
            </a:r>
            <a:endParaRPr lang="cs-CZ" sz="2200" b="1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6A4573C-107D-4152-BF2D-AD229C28A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7" y="1347614"/>
            <a:ext cx="8594725" cy="31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47702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b="1" dirty="0"/>
              <a:t>Další problémy...</a:t>
            </a:r>
            <a:endParaRPr lang="cs-CZ" b="1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5496" y="1131590"/>
            <a:ext cx="8280920" cy="38164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7675" indent="-268288">
              <a:spcBef>
                <a:spcPts val="600"/>
              </a:spcBef>
            </a:pPr>
            <a:r>
              <a:rPr 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Obrovská nadprodukce a růst rozpočtových výdajů=&gt;snaha získat alespoň část prostředků zpět=&gt;dotování exportu</a:t>
            </a:r>
          </a:p>
          <a:p>
            <a:pPr marL="447675" indent="-268288">
              <a:spcBef>
                <a:spcPts val="600"/>
              </a:spcBef>
            </a:pPr>
            <a:r>
              <a:rPr 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Velkochovy vedly kromě snížení nákladů i k různým nemocím   (BSE či slintavka, kulhavka), nehumánnímu zacházení se zvířaty </a:t>
            </a:r>
          </a:p>
          <a:p>
            <a:pPr marL="447675" indent="-268288">
              <a:spcBef>
                <a:spcPts val="600"/>
              </a:spcBef>
            </a:pPr>
            <a:r>
              <a:rPr 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Nebo k zániku tradičních rodinných farem</a:t>
            </a:r>
          </a:p>
          <a:p>
            <a:pPr marL="447675" indent="-268288">
              <a:spcBef>
                <a:spcPts val="600"/>
              </a:spcBef>
            </a:pPr>
            <a:endParaRPr lang="cs-CZ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73063">
              <a:spcBef>
                <a:spcPts val="1800"/>
              </a:spcBef>
            </a:pPr>
            <a:endParaRPr lang="cs-CZ" altLang="cs-CZ" sz="2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2161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b="1" dirty="0"/>
              <a:t>Financování SZP do roku 2006</a:t>
            </a:r>
            <a:endParaRPr lang="cs-CZ" b="1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5496" y="1131590"/>
            <a:ext cx="8280920" cy="38164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7675" indent="-268288">
              <a:spcBef>
                <a:spcPts val="600"/>
              </a:spcBef>
            </a:pP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Evropský zemědělský záruční a usměrňovací fond 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Agricultural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Guidance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Guarantee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Fund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EAGGF ) </a:t>
            </a:r>
          </a:p>
          <a:p>
            <a:pPr marL="447675" indent="-268288">
              <a:spcBef>
                <a:spcPts val="600"/>
              </a:spcBef>
            </a:pP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1962 až do roku 2006</a:t>
            </a:r>
          </a:p>
          <a:p>
            <a:pPr marL="447675" indent="-268288">
              <a:spcBef>
                <a:spcPts val="600"/>
              </a:spcBef>
            </a:pP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Prostředky plynuly z variabilních poplatků, daní z cukru a glukózy a odvodů zemědělců za spoluodpovědnost</a:t>
            </a:r>
          </a:p>
          <a:p>
            <a:pPr marL="447675" indent="-268288">
              <a:spcBef>
                <a:spcPts val="600"/>
              </a:spcBef>
            </a:pPr>
            <a:r>
              <a:rPr lang="cs-CZ" sz="16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Dvě sekce 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orientační a záruční</a:t>
            </a:r>
          </a:p>
          <a:p>
            <a:pPr marL="447675" indent="-268288">
              <a:spcBef>
                <a:spcPts val="600"/>
              </a:spcBef>
            </a:pP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73063">
              <a:spcBef>
                <a:spcPts val="1800"/>
              </a:spcBef>
            </a:pPr>
            <a:endParaRPr lang="cs-CZ" alt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3852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b="1" dirty="0"/>
              <a:t>Záruční sekce EAGGF</a:t>
            </a:r>
            <a:endParaRPr lang="cs-CZ" b="1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5496" y="1131590"/>
            <a:ext cx="8280920" cy="38164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7675" indent="-268288">
              <a:spcBef>
                <a:spcPts val="600"/>
              </a:spcBef>
            </a:pPr>
            <a:r>
              <a:rPr lang="cs-CZ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hlavní část (95%) zemědělského fondu a byla využívána k dotování cen zemědělské produkce a k regulaci opatření ke stabilizování trhů zemědělských produktů.</a:t>
            </a:r>
          </a:p>
          <a:p>
            <a:pPr marL="447675" indent="-268288">
              <a:spcBef>
                <a:spcPts val="600"/>
              </a:spcBef>
            </a:pPr>
            <a:r>
              <a:rPr lang="cs-CZ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 povahy těchto výdajů vyplývá, že se jednalo ryze o pasivní výdaje, které jsou jednak nástrojem </a:t>
            </a:r>
            <a:r>
              <a:rPr lang="cs-CZ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vnitroregionální</a:t>
            </a:r>
            <a:r>
              <a:rPr lang="cs-CZ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intervence a jednak nástrojem exportního subvencování.</a:t>
            </a:r>
          </a:p>
          <a:p>
            <a:pPr marL="447675" indent="-268288">
              <a:spcBef>
                <a:spcPts val="600"/>
              </a:spcBef>
            </a:pPr>
            <a:endParaRPr lang="cs-CZ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73063">
              <a:spcBef>
                <a:spcPts val="1800"/>
              </a:spcBef>
            </a:pPr>
            <a:endParaRPr lang="cs-CZ" altLang="cs-CZ" sz="2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0295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b="1" dirty="0"/>
              <a:t>Orientační sekce EAGGF</a:t>
            </a:r>
            <a:endParaRPr lang="cs-CZ" b="1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5496" y="1131590"/>
            <a:ext cx="8280920" cy="38164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7675" indent="-268288">
              <a:spcBef>
                <a:spcPts val="600"/>
              </a:spcBef>
            </a:pPr>
            <a:r>
              <a:rPr 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5 % finančních prostředků fondu, byla zaměřena na podporu strukturálních změn v zemědělství, tzn. že se snažila ovlivňovat zemědělství EU tak, aby se přizpůsobovalo měnícím se podmínkám a potřebám. </a:t>
            </a:r>
          </a:p>
          <a:p>
            <a:pPr marL="447675" indent="-268288">
              <a:spcBef>
                <a:spcPts val="600"/>
              </a:spcBef>
            </a:pPr>
            <a:r>
              <a:rPr 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Tyto finanční prostředky byly součástí strukturálních fondů a sloužily veřejným projektům, jimiž se mělo dosáhnout rozvoje infrastruktury venkovských oblastí, růstu produktivity práce, zvyšování vzdělanostní úrovně zemědělského obyvatelstva. </a:t>
            </a:r>
          </a:p>
          <a:p>
            <a:pPr marL="447675" indent="-268288">
              <a:spcBef>
                <a:spcPts val="600"/>
              </a:spcBef>
            </a:pPr>
            <a:r>
              <a:rPr 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Část prostředků této sekce byla věnována i na zemědělský výzkum. </a:t>
            </a:r>
          </a:p>
          <a:p>
            <a:pPr marL="447675" indent="-268288">
              <a:spcBef>
                <a:spcPts val="600"/>
              </a:spcBef>
            </a:pPr>
            <a:endParaRPr lang="cs-CZ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73063">
              <a:spcBef>
                <a:spcPts val="1800"/>
              </a:spcBef>
            </a:pPr>
            <a:endParaRPr lang="cs-CZ" altLang="cs-CZ" sz="2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6181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b="1" dirty="0"/>
              <a:t>Financování od roku 2007</a:t>
            </a:r>
            <a:endParaRPr lang="cs-CZ" b="1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23528" y="1097495"/>
            <a:ext cx="8280920" cy="38164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7" indent="0">
              <a:spcBef>
                <a:spcPts val="600"/>
              </a:spcBef>
              <a:buNone/>
            </a:pPr>
            <a:r>
              <a:rPr lang="cs-CZ" sz="26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 roku 2007 dva nové fondy (soulad s pilíři SZP):</a:t>
            </a:r>
          </a:p>
          <a:p>
            <a:pPr marL="447675" indent="-268288">
              <a:spcBef>
                <a:spcPts val="600"/>
              </a:spcBef>
            </a:pPr>
            <a:endParaRPr lang="cs-CZ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7675" indent="-268288">
              <a:spcBef>
                <a:spcPts val="600"/>
              </a:spcBef>
            </a:pPr>
            <a:r>
              <a:rPr lang="cs-CZ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Evropský zemědělský záruční fond</a:t>
            </a:r>
            <a:r>
              <a:rPr 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European</a:t>
            </a:r>
            <a:r>
              <a:rPr 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Agricultural</a:t>
            </a:r>
            <a:r>
              <a:rPr 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Guarantee</a:t>
            </a:r>
            <a:r>
              <a:rPr 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Fund</a:t>
            </a:r>
            <a:r>
              <a:rPr 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EAGF) </a:t>
            </a:r>
          </a:p>
          <a:p>
            <a:pPr marL="447675" indent="-268288">
              <a:spcBef>
                <a:spcPts val="600"/>
              </a:spcBef>
            </a:pPr>
            <a:endParaRPr lang="cs-CZ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7675" indent="-268288">
              <a:spcBef>
                <a:spcPts val="600"/>
              </a:spcBef>
            </a:pPr>
            <a:r>
              <a:rPr lang="cs-CZ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Evropský zemědělský fond pro rozvoj venkova </a:t>
            </a:r>
            <a:r>
              <a:rPr 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European</a:t>
            </a:r>
            <a:r>
              <a:rPr 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Agricultural</a:t>
            </a:r>
            <a:r>
              <a:rPr 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Fund</a:t>
            </a:r>
            <a:r>
              <a:rPr 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Rural</a:t>
            </a:r>
            <a:r>
              <a:rPr 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</a:t>
            </a:r>
            <a:r>
              <a:rPr 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EAFRD)</a:t>
            </a:r>
          </a:p>
          <a:p>
            <a:pPr marL="447675" indent="-268288">
              <a:spcBef>
                <a:spcPts val="600"/>
              </a:spcBef>
            </a:pPr>
            <a:endParaRPr lang="cs-CZ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73063">
              <a:spcBef>
                <a:spcPts val="1800"/>
              </a:spcBef>
            </a:pPr>
            <a:endParaRPr lang="cs-CZ" altLang="cs-CZ" sz="2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009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b="1" dirty="0"/>
              <a:t>Zaměření SZP v průběhu času</a:t>
            </a:r>
            <a:endParaRPr lang="cs-CZ" b="1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DCEFF9B4-17E5-4455-BD9E-577AA8BD1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203598"/>
            <a:ext cx="67056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9836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b="1" dirty="0"/>
              <a:t>Reformy SZP - důvody</a:t>
            </a:r>
            <a:endParaRPr lang="cs-CZ" b="1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5496" y="1131590"/>
            <a:ext cx="8280920" cy="38164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7675" indent="-268288">
              <a:spcBef>
                <a:spcPts val="600"/>
              </a:spcBef>
            </a:pPr>
            <a:r>
              <a:rPr 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Naplnění původních cílů (růst výroby, produktivity, stabilizace trhů, bezpečné zásobování a ochrana příjmů farmářů před fluktuacemi cen)</a:t>
            </a:r>
          </a:p>
          <a:p>
            <a:pPr marL="447675" indent="-268288">
              <a:spcBef>
                <a:spcPts val="600"/>
              </a:spcBef>
            </a:pPr>
            <a:r>
              <a:rPr 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Ovšem vznik nadprodukce a taktéž neúměrný nárůst výdajů na SZP, dále nespravedlivé a nerovnoměrné poskytování dotací</a:t>
            </a:r>
          </a:p>
          <a:p>
            <a:pPr marL="447675" indent="-268288">
              <a:spcBef>
                <a:spcPts val="600"/>
              </a:spcBef>
            </a:pPr>
            <a:r>
              <a:rPr 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Váha zemědělství na tvorbě HDP trvale klesala</a:t>
            </a:r>
          </a:p>
          <a:p>
            <a:pPr marL="447675" indent="-268288">
              <a:spcBef>
                <a:spcPts val="600"/>
              </a:spcBef>
            </a:pPr>
            <a:endParaRPr lang="cs-CZ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73063">
              <a:spcBef>
                <a:spcPts val="1800"/>
              </a:spcBef>
            </a:pPr>
            <a:endParaRPr lang="cs-CZ" altLang="cs-CZ" sz="2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4901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b="1" dirty="0"/>
              <a:t>Vývoj SZP</a:t>
            </a:r>
            <a:endParaRPr lang="cs-CZ" b="1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0" y="710974"/>
            <a:ext cx="8280920" cy="41650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7" indent="0">
              <a:spcBef>
                <a:spcPts val="600"/>
              </a:spcBef>
              <a:buNone/>
            </a:pPr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1968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tzv.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Mansholtův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plán (snížení počtu zemědělců, růst produktivity)</a:t>
            </a:r>
          </a:p>
          <a:p>
            <a:pPr marL="179387" indent="0">
              <a:spcBef>
                <a:spcPts val="600"/>
              </a:spcBef>
              <a:buNone/>
            </a:pPr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1984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dílčí reformní kroky:</a:t>
            </a:r>
          </a:p>
          <a:p>
            <a:pPr marL="446088" indent="182563">
              <a:spcBef>
                <a:spcPts val="600"/>
              </a:spcBef>
            </a:pP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omezeny výrobní kvóty pro mléko</a:t>
            </a:r>
          </a:p>
          <a:p>
            <a:pPr marL="446088" indent="182563">
              <a:spcBef>
                <a:spcPts val="600"/>
              </a:spcBef>
            </a:pP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zmírnění tempa zvyšování intervenčních cen</a:t>
            </a:r>
          </a:p>
          <a:p>
            <a:pPr marL="179387" indent="0">
              <a:spcBef>
                <a:spcPts val="600"/>
              </a:spcBef>
              <a:buNone/>
            </a:pPr>
            <a:r>
              <a:rPr lang="pl-PL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1988</a:t>
            </a:r>
            <a:r>
              <a:rPr lang="pl-PL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na zasedání Evropské rady v Bruselu bylo dohodnuto: </a:t>
            </a:r>
          </a:p>
          <a:p>
            <a:pPr marL="628650" indent="-182563">
              <a:spcBef>
                <a:spcPts val="600"/>
              </a:spcBef>
            </a:pP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pružněji využívat intervenční mechanismus</a:t>
            </a:r>
          </a:p>
          <a:p>
            <a:pPr marL="628650" indent="-182563">
              <a:spcBef>
                <a:spcPts val="600"/>
              </a:spcBef>
            </a:pP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snížit výměru orné půdy o 20% v průběhu pěti let</a:t>
            </a:r>
          </a:p>
          <a:p>
            <a:pPr marL="628650" indent="-182563">
              <a:spcBef>
                <a:spcPts val="600"/>
              </a:spcBef>
            </a:pP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možnost předčasného odchodu do důchodu pro zemědělce, kteří se vzdají zemědělské aktivity</a:t>
            </a:r>
          </a:p>
          <a:p>
            <a:pPr marL="628650" indent="-182563">
              <a:spcBef>
                <a:spcPts val="600"/>
              </a:spcBef>
            </a:pP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stanovit finanční strop pro výdaje na SZP z rozpočtu Unie </a:t>
            </a:r>
          </a:p>
          <a:p>
            <a:pPr marL="179387" indent="0">
              <a:spcBef>
                <a:spcPts val="600"/>
              </a:spcBef>
              <a:buNone/>
            </a:pPr>
            <a:r>
              <a:rPr lang="pl-PL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1992</a:t>
            </a:r>
            <a:r>
              <a:rPr lang="pl-PL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MacSharryho reforma - zintenzivnění reformního procesu</a:t>
            </a:r>
          </a:p>
          <a:p>
            <a:pPr marL="628650" indent="-285750">
              <a:spcBef>
                <a:spcPts val="600"/>
              </a:spcBef>
            </a:pP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73063">
              <a:spcBef>
                <a:spcPts val="1800"/>
              </a:spcBef>
            </a:pPr>
            <a:endParaRPr lang="cs-CZ" alt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466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b="1" dirty="0" err="1"/>
              <a:t>MacSharryho</a:t>
            </a:r>
            <a:r>
              <a:rPr lang="cs-CZ" b="1" dirty="0"/>
              <a:t> reforma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0" y="710974"/>
            <a:ext cx="8280920" cy="41650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7" indent="0">
              <a:spcBef>
                <a:spcPts val="600"/>
              </a:spcBef>
              <a:buNone/>
            </a:pPr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Hlavní cíl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postupné odstranění rozdílu mezi vnitřní a světovou cenou a postupný růst konkurenceschopnosti</a:t>
            </a:r>
          </a:p>
          <a:p>
            <a:pPr marL="179387" indent="0">
              <a:spcBef>
                <a:spcPts val="600"/>
              </a:spcBef>
              <a:buNone/>
            </a:pPr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Přijatá opatření: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6088" indent="182563">
              <a:spcBef>
                <a:spcPts val="600"/>
              </a:spcBef>
            </a:pP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Snížení intervenčních i prahových cen, čímž se sledovalo snížení výdajů na intervenční nákupy, jakož i snížení variabilních přirážek.</a:t>
            </a:r>
          </a:p>
          <a:p>
            <a:pPr marL="446088" indent="182563">
              <a:spcBef>
                <a:spcPts val="600"/>
              </a:spcBef>
            </a:pP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Zavedení kompenzačních plateb.</a:t>
            </a:r>
          </a:p>
          <a:p>
            <a:pPr marL="446088" indent="182563">
              <a:spcBef>
                <a:spcPts val="600"/>
              </a:spcBef>
            </a:pP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Omezování objemu výroby, kterým jsou podmíněny některé podpory.</a:t>
            </a:r>
          </a:p>
          <a:p>
            <a:pPr marL="446088" indent="182563">
              <a:spcBef>
                <a:spcPts val="600"/>
              </a:spcBef>
            </a:pP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Podpora odchodu zemědělců do předčasného důchodu, jestliže umožní zvětšování farem.</a:t>
            </a:r>
          </a:p>
          <a:p>
            <a:pPr marL="446088" indent="182563">
              <a:spcBef>
                <a:spcPts val="600"/>
              </a:spcBef>
            </a:pP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Podpora alternativního využití zemědělské půdy</a:t>
            </a:r>
          </a:p>
          <a:p>
            <a:pPr marL="628650" indent="-285750">
              <a:spcBef>
                <a:spcPts val="600"/>
              </a:spcBef>
            </a:pP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73063">
              <a:spcBef>
                <a:spcPts val="1800"/>
              </a:spcBef>
            </a:pPr>
            <a:endParaRPr lang="cs-CZ" alt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5315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sz="2000" b="1" dirty="0"/>
              <a:t>Hlavní otázky budoucnost CAP na konci 90.let- základní problémy</a:t>
            </a:r>
            <a:endParaRPr lang="cs-CZ" sz="2000" b="1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5496" y="1131590"/>
            <a:ext cx="8280920" cy="38164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7675" indent="-268288">
              <a:spcBef>
                <a:spcPts val="600"/>
              </a:spcBef>
            </a:pPr>
            <a:r>
              <a:rPr 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Důsledky rozšíření Unie o státy východní a střední Evropy.</a:t>
            </a:r>
          </a:p>
          <a:p>
            <a:pPr marL="447675" indent="-268288">
              <a:spcBef>
                <a:spcPts val="600"/>
              </a:spcBef>
            </a:pPr>
            <a:r>
              <a:rPr 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Finanční neúnosnost dosavadního systému.</a:t>
            </a:r>
          </a:p>
          <a:p>
            <a:pPr marL="447675" indent="-268288">
              <a:spcBef>
                <a:spcPts val="600"/>
              </a:spcBef>
            </a:pPr>
            <a:r>
              <a:rPr 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Očekávané závazky vůči WTO.</a:t>
            </a:r>
          </a:p>
          <a:p>
            <a:pPr marL="447675" indent="-268288">
              <a:spcBef>
                <a:spcPts val="600"/>
              </a:spcBef>
            </a:pPr>
            <a:r>
              <a:rPr 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Nutnost rozvoje venkova a jeho nezemědělských funkcí.</a:t>
            </a:r>
          </a:p>
          <a:p>
            <a:pPr marL="447675" indent="-268288">
              <a:spcBef>
                <a:spcPts val="600"/>
              </a:spcBef>
            </a:pPr>
            <a:endParaRPr lang="cs-CZ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73063">
              <a:spcBef>
                <a:spcPts val="1800"/>
              </a:spcBef>
            </a:pPr>
            <a:endParaRPr lang="cs-CZ" altLang="cs-CZ" sz="2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0038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b="1" dirty="0"/>
              <a:t>Agenda 2000</a:t>
            </a:r>
            <a:endParaRPr lang="cs-CZ" b="1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5496" y="703189"/>
            <a:ext cx="8280920" cy="38164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7675" indent="-268288">
              <a:spcBef>
                <a:spcPts val="600"/>
              </a:spcBef>
            </a:pP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Zohledňovala všechny předchozí okolnosti</a:t>
            </a:r>
          </a:p>
          <a:p>
            <a:pPr marL="447675" indent="-268288">
              <a:spcBef>
                <a:spcPts val="600"/>
              </a:spcBef>
            </a:pP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Promítnutí do finanční perspektivy let 2000-2006</a:t>
            </a:r>
          </a:p>
          <a:p>
            <a:pPr marL="447675" indent="-268288">
              <a:spcBef>
                <a:spcPts val="600"/>
              </a:spcBef>
            </a:pP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„Zmrazení“ výdajů na SZP na úrovni roku 1999, tj. 42,5 mld. euro</a:t>
            </a:r>
          </a:p>
          <a:p>
            <a:pPr marL="447675" indent="-268288">
              <a:spcBef>
                <a:spcPts val="600"/>
              </a:spcBef>
            </a:pP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zavedení komplexní politiky venkovského rozvoje (</a:t>
            </a:r>
            <a:r>
              <a:rPr lang="cs-CZ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Rural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Policy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447675" indent="-268288">
              <a:spcBef>
                <a:spcPts val="600"/>
              </a:spcBef>
            </a:pP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Přístup nových členských zemí=&gt;přechodná období</a:t>
            </a:r>
          </a:p>
          <a:p>
            <a:pPr marL="447675" indent="-268288">
              <a:spcBef>
                <a:spcPts val="600"/>
              </a:spcBef>
            </a:pP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Snížení cenových podpor u obilovin, hovězího masa (za účelem zvýšení konkurenceschopnosti)</a:t>
            </a:r>
          </a:p>
          <a:p>
            <a:pPr marL="447675" indent="-268288">
              <a:spcBef>
                <a:spcPts val="600"/>
              </a:spcBef>
            </a:pP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Příspěvky nejsou vázány na objem produkce</a:t>
            </a:r>
          </a:p>
          <a:p>
            <a:pPr marL="447675" indent="-268288">
              <a:spcBef>
                <a:spcPts val="600"/>
              </a:spcBef>
            </a:pP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Podpora tržní orientace s ohledem na mezinárodní obchod</a:t>
            </a:r>
          </a:p>
          <a:p>
            <a:pPr marL="447675" indent="-268288">
              <a:spcBef>
                <a:spcPts val="600"/>
              </a:spcBef>
            </a:pP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Důraz kladen na nezávadnost a kvalitu</a:t>
            </a:r>
          </a:p>
          <a:p>
            <a:pPr marL="447675" indent="-268288">
              <a:spcBef>
                <a:spcPts val="600"/>
              </a:spcBef>
            </a:pP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Ekologické cíle začleněny do zemědělství</a:t>
            </a:r>
          </a:p>
          <a:p>
            <a:pPr marL="447675" indent="-268288">
              <a:spcBef>
                <a:spcPts val="600"/>
              </a:spcBef>
            </a:pP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73063">
              <a:spcBef>
                <a:spcPts val="1800"/>
              </a:spcBef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9676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117362"/>
            <a:ext cx="7632848" cy="507703"/>
          </a:xfrm>
        </p:spPr>
        <p:txBody>
          <a:bodyPr/>
          <a:lstStyle/>
          <a:p>
            <a:r>
              <a:rPr lang="pl-PL" sz="3200" b="1" dirty="0"/>
              <a:t>SZP – pilířový systém</a:t>
            </a:r>
            <a:endParaRPr lang="cs-CZ" sz="3200" b="1" dirty="0"/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9FDF718F-D34B-4634-B5A1-F98D2543FFC9}"/>
              </a:ext>
            </a:extLst>
          </p:cNvPr>
          <p:cNvGrpSpPr>
            <a:grpSpLocks/>
          </p:cNvGrpSpPr>
          <p:nvPr/>
        </p:nvGrpSpPr>
        <p:grpSpPr bwMode="auto">
          <a:xfrm>
            <a:off x="539552" y="915566"/>
            <a:ext cx="7500938" cy="3786187"/>
            <a:chOff x="1417" y="10417"/>
            <a:chExt cx="9046" cy="3519"/>
          </a:xfrm>
        </p:grpSpPr>
        <p:sp>
          <p:nvSpPr>
            <p:cNvPr id="7" name="Text Box 3">
              <a:extLst>
                <a:ext uri="{FF2B5EF4-FFF2-40B4-BE49-F238E27FC236}">
                  <a16:creationId xmlns:a16="http://schemas.microsoft.com/office/drawing/2014/main" id="{6948BE1D-3134-4427-AF31-7DF3E0797A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57" y="10417"/>
              <a:ext cx="234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"/>
                <a:defRPr sz="3200"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"/>
                <a:defRPr sz="2800"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66C7D"/>
                </a:buClr>
                <a:buFont typeface="Arial" panose="020B0604020202020204" pitchFamily="34" charset="0"/>
                <a:buChar char="▪"/>
                <a:defRPr sz="2400"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6BB76D"/>
                </a:buClr>
                <a:buFont typeface="Arial" panose="020B0604020202020204" pitchFamily="34" charset="0"/>
                <a:buChar char="▪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E88651"/>
                </a:buClr>
                <a:buFont typeface="Wingdings 3" panose="05040102010807070707" pitchFamily="18" charset="2"/>
                <a:buChar char="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anose="05040102010807070707" pitchFamily="18" charset="2"/>
                <a:buChar char="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anose="05040102010807070707" pitchFamily="18" charset="2"/>
                <a:buChar char="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anose="05040102010807070707" pitchFamily="18" charset="2"/>
                <a:buChar char="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anose="05040102010807070707" pitchFamily="18" charset="2"/>
                <a:buChar char="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algn="ctr" eaLnBrk="1" hangingPunct="1">
                <a:spcAft>
                  <a:spcPts val="1000"/>
                </a:spcAft>
                <a:buClrTx/>
                <a:buSzTx/>
                <a:buFontTx/>
                <a:buNone/>
              </a:pPr>
              <a:r>
                <a:rPr lang="cs-CZ" altLang="cs-CZ" sz="2400" b="1">
                  <a:latin typeface="Tahoma" panose="020B0604030504040204" pitchFamily="34" charset="0"/>
                </a:rPr>
                <a:t>I. pilíř</a:t>
              </a:r>
              <a:endParaRPr lang="cs-CZ" altLang="cs-CZ" sz="2400">
                <a:latin typeface="Garamond" panose="02020404030301010803" pitchFamily="18" charset="0"/>
              </a:endParaRPr>
            </a:p>
          </p:txBody>
        </p:sp>
        <p:sp>
          <p:nvSpPr>
            <p:cNvPr id="8" name="Text Box 4">
              <a:extLst>
                <a:ext uri="{FF2B5EF4-FFF2-40B4-BE49-F238E27FC236}">
                  <a16:creationId xmlns:a16="http://schemas.microsoft.com/office/drawing/2014/main" id="{0A09F708-0AB9-4169-9665-9A47407913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37" y="10417"/>
              <a:ext cx="234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"/>
                <a:defRPr sz="3200"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"/>
                <a:defRPr sz="2800"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66C7D"/>
                </a:buClr>
                <a:buFont typeface="Arial" panose="020B0604020202020204" pitchFamily="34" charset="0"/>
                <a:buChar char="▪"/>
                <a:defRPr sz="2400"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6BB76D"/>
                </a:buClr>
                <a:buFont typeface="Arial" panose="020B0604020202020204" pitchFamily="34" charset="0"/>
                <a:buChar char="▪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E88651"/>
                </a:buClr>
                <a:buFont typeface="Wingdings 3" panose="05040102010807070707" pitchFamily="18" charset="2"/>
                <a:buChar char="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anose="05040102010807070707" pitchFamily="18" charset="2"/>
                <a:buChar char="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anose="05040102010807070707" pitchFamily="18" charset="2"/>
                <a:buChar char="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anose="05040102010807070707" pitchFamily="18" charset="2"/>
                <a:buChar char="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anose="05040102010807070707" pitchFamily="18" charset="2"/>
                <a:buChar char="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algn="ctr" eaLnBrk="1" hangingPunct="1">
                <a:spcAft>
                  <a:spcPts val="1000"/>
                </a:spcAft>
                <a:buClrTx/>
                <a:buSzTx/>
                <a:buFontTx/>
                <a:buNone/>
              </a:pPr>
              <a:r>
                <a:rPr lang="cs-CZ" altLang="cs-CZ" sz="2400" b="1">
                  <a:latin typeface="Tahoma" panose="020B0604030504040204" pitchFamily="34" charset="0"/>
                </a:rPr>
                <a:t>II. pilíř</a:t>
              </a:r>
              <a:endParaRPr lang="cs-CZ" altLang="cs-CZ" sz="2400">
                <a:latin typeface="Garamond" panose="02020404030301010803" pitchFamily="18" charset="0"/>
              </a:endParaRPr>
            </a:p>
          </p:txBody>
        </p:sp>
        <p:pic>
          <p:nvPicPr>
            <p:cNvPr id="9" name="Picture 5">
              <a:extLst>
                <a:ext uri="{FF2B5EF4-FFF2-40B4-BE49-F238E27FC236}">
                  <a16:creationId xmlns:a16="http://schemas.microsoft.com/office/drawing/2014/main" id="{29952812-C80D-46AD-8687-45224620AB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7" y="10957"/>
              <a:ext cx="9046" cy="2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02962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117362"/>
            <a:ext cx="7632848" cy="507703"/>
          </a:xfrm>
        </p:spPr>
        <p:txBody>
          <a:bodyPr/>
          <a:lstStyle/>
          <a:p>
            <a:r>
              <a:rPr lang="pl-PL" sz="3200" b="1" dirty="0"/>
              <a:t>SZP – pilířový systém</a:t>
            </a:r>
            <a:endParaRPr lang="cs-CZ" sz="3200" b="1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62F8F729-C989-4350-A0BF-35C58E716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71550"/>
            <a:ext cx="7354912" cy="393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66212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b="1" dirty="0"/>
              <a:t>Reforma z roku 2003 </a:t>
            </a:r>
            <a:endParaRPr lang="cs-CZ" b="1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5496" y="703189"/>
            <a:ext cx="8280920" cy="38164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7675" indent="-268288">
              <a:spcBef>
                <a:spcPts val="600"/>
              </a:spcBef>
            </a:pP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odstranění vazby podpor na zemědělskou produkci (</a:t>
            </a:r>
            <a:r>
              <a:rPr lang="cs-CZ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decoupling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zavedením jednotné platby na farmu (SPS=single </a:t>
            </a:r>
            <a:r>
              <a:rPr lang="cs-CZ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payment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scheme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447675" indent="-268288">
              <a:spcBef>
                <a:spcPts val="600"/>
              </a:spcBef>
            </a:pP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SAPS (jednotná platba na plochu)  - určeno pro nové členské země v prvních letech </a:t>
            </a:r>
          </a:p>
          <a:p>
            <a:pPr marL="447675" indent="-268288">
              <a:spcBef>
                <a:spcPts val="600"/>
              </a:spcBef>
            </a:pP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respektování standardů na úrovni farmy, která se týkají kvality a bezpečnosti potravin (ne objem produkce), pohody zvířat a </a:t>
            </a:r>
            <a:r>
              <a:rPr lang="cs-CZ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agroenvironmentálních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opatření (</a:t>
            </a:r>
            <a:r>
              <a:rPr lang="cs-CZ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cross</a:t>
            </a:r>
            <a:r>
              <a:rPr lang="cs-CZ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compliance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447675" indent="-268288">
              <a:spcBef>
                <a:spcPts val="600"/>
              </a:spcBef>
            </a:pPr>
            <a:r>
              <a:rPr lang="cs-CZ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modulaci 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(přesun určitého procenta z přímých plateb na opatření venkovského rozvoje, jinými slovy přesun z I. pilíře CAP do II. pilíře CAP);</a:t>
            </a:r>
          </a:p>
          <a:p>
            <a:pPr marL="447675" indent="-268288">
              <a:spcBef>
                <a:spcPts val="600"/>
              </a:spcBef>
            </a:pP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zavedení zemědělského poradenského systému;</a:t>
            </a:r>
          </a:p>
          <a:p>
            <a:pPr marL="447675" indent="-268288">
              <a:spcBef>
                <a:spcPts val="600"/>
              </a:spcBef>
            </a:pP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nová opatření v rámci venkovského rozvoje.</a:t>
            </a:r>
          </a:p>
          <a:p>
            <a:pPr marL="628650" indent="-285750">
              <a:spcBef>
                <a:spcPts val="600"/>
              </a:spcBef>
            </a:pP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73063">
              <a:spcBef>
                <a:spcPts val="1800"/>
              </a:spcBef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1190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b="1" dirty="0"/>
              <a:t>Reforma z roku 2013 </a:t>
            </a:r>
            <a:endParaRPr lang="cs-CZ" b="1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87088DF-B0FD-4131-9D35-06BAA1F42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15566"/>
            <a:ext cx="5616104" cy="3545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67043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b="1" dirty="0"/>
              <a:t>Reforma z roku 2013 </a:t>
            </a:r>
            <a:endParaRPr lang="cs-CZ" b="1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5496" y="703189"/>
            <a:ext cx="8496944" cy="38164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7" indent="0">
              <a:spcBef>
                <a:spcPts val="600"/>
              </a:spcBef>
              <a:buNone/>
            </a:pP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7675" indent="-268288">
              <a:spcBef>
                <a:spcPts val="0"/>
              </a:spcBef>
            </a:pPr>
            <a:r>
              <a:rPr lang="pl-PL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přeměnu podpor oddělených od produkce na systém multifunkční podpory – celkem 7 složek: </a:t>
            </a:r>
          </a:p>
          <a:p>
            <a:pPr marL="1255713" indent="0">
              <a:spcBef>
                <a:spcPts val="1200"/>
              </a:spcBef>
              <a:buNone/>
            </a:pPr>
            <a:r>
              <a:rPr lang="pl-PL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„</a:t>
            </a:r>
            <a:r>
              <a:rPr lang="pl-PL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základní platba</a:t>
            </a:r>
            <a:r>
              <a:rPr lang="pl-PL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“; 2) „</a:t>
            </a:r>
            <a:r>
              <a:rPr lang="pl-PL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zelená platba</a:t>
            </a:r>
            <a:r>
              <a:rPr lang="pl-PL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ve prospěch environmentálních veřejných statků (ekologická složka); 3) </a:t>
            </a:r>
            <a:r>
              <a:rPr lang="pl-PL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dodatečná platba mladým zemědělcům</a:t>
            </a:r>
            <a:r>
              <a:rPr lang="pl-PL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4) </a:t>
            </a:r>
            <a:r>
              <a:rPr lang="pl-PL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redistributivní platba </a:t>
            </a:r>
            <a:r>
              <a:rPr lang="pl-PL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umožňující posílit podporu na první hektary zemědělského podniku; 5) </a:t>
            </a:r>
            <a:r>
              <a:rPr lang="pl-PL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dodatečná podpora příjmů v oblastech s přírodními om</a:t>
            </a:r>
            <a:r>
              <a:rPr lang="pl-PL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ezeními; 6) </a:t>
            </a:r>
            <a:r>
              <a:rPr lang="pl-PL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podpory vázané na produkci</a:t>
            </a:r>
            <a:r>
              <a:rPr lang="pl-PL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7) možnost využití zjednodušeného režimu pro drobné zemědělce</a:t>
            </a:r>
            <a:r>
              <a:rPr lang="pl-PL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47675" indent="-268288">
              <a:spcBef>
                <a:spcPts val="600"/>
              </a:spcBef>
            </a:pPr>
            <a:r>
              <a:rPr lang="pl-PL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konsolidaci dvou pilířů SZP: první pilíř, kterým se financují přímé podpory a tržní opatření, zcela na náklady Evropského zemědělského záručního fondu (EZZF); druhý pilíř určený pro rozvoj venkova, v režimu spolufinancování</a:t>
            </a:r>
          </a:p>
          <a:p>
            <a:pPr marL="447675" indent="-268288">
              <a:spcBef>
                <a:spcPts val="600"/>
              </a:spcBef>
            </a:pPr>
            <a:r>
              <a:rPr lang="pl-PL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konsolidaci nástrojů jednotné společné organizace trhů ve smyslu vytvoření „záchranných sítí“, jejichž použití je omezeno pouze na případy cenové krize a narušení trhů.</a:t>
            </a:r>
          </a:p>
          <a:p>
            <a:pPr marL="447675" indent="-268288">
              <a:spcBef>
                <a:spcPts val="600"/>
              </a:spcBef>
            </a:pPr>
            <a:r>
              <a:rPr lang="pl-PL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integrovanější a cílenější přístup k rozvoji venkova, více prosazující územní hledisko. Počítá se s lepší koordinací opatření v oblasti rozvoje venkova se zbývající částí strukturálních fondů 	</a:t>
            </a:r>
          </a:p>
          <a:p>
            <a:pPr marL="447675" indent="-268288">
              <a:spcBef>
                <a:spcPts val="600"/>
              </a:spcBef>
            </a:pPr>
            <a:endParaRPr lang="pl-PL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73063">
              <a:spcBef>
                <a:spcPts val="1800"/>
              </a:spcBef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506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3158F5F-4036-4115-AE06-DB65056535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-25630"/>
            <a:ext cx="490936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6050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b="1" dirty="0"/>
              <a:t>Reforma z roku 2013 </a:t>
            </a:r>
            <a:endParaRPr lang="cs-CZ" b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0CB5F5F-B363-4DB1-B074-DE3E96ABA9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187383"/>
            <a:ext cx="6732041" cy="303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799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b="1" dirty="0"/>
              <a:t>Reforma z roku 2021 </a:t>
            </a:r>
            <a:endParaRPr lang="cs-CZ" b="1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5496" y="703189"/>
            <a:ext cx="8280920" cy="38164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7" indent="0">
              <a:spcBef>
                <a:spcPts val="600"/>
              </a:spcBef>
              <a:buNone/>
            </a:pPr>
            <a:r>
              <a:rPr lang="cs-CZ" sz="1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CÍL</a:t>
            </a:r>
            <a:r>
              <a:rPr 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spravedlivější, ekologičtější a výkonnější SZP (+ SOCIÁLNÍ ROZMĚR)</a:t>
            </a:r>
          </a:p>
          <a:p>
            <a:pPr marL="447675" indent="-268288">
              <a:spcBef>
                <a:spcPts val="600"/>
              </a:spcBef>
            </a:pP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zvýšené standardy podmíněnosti, které musí zemědělci splnit, aby získali podporu z evropských </a:t>
            </a:r>
            <a:r>
              <a:rPr lang="cs-CZ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fondů,včetně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ochrany půd bohatých na uhlík, ochranou mokřadů a rašelinišť a minimální podíl orné půdy, který bude vyčleněn krajinným prvkům na ochranu biologické rozmanitosti</a:t>
            </a:r>
          </a:p>
          <a:p>
            <a:pPr marL="447675" indent="-268288">
              <a:spcBef>
                <a:spcPts val="600"/>
              </a:spcBef>
            </a:pPr>
            <a:r>
              <a:rPr lang="cs-CZ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ekoschémata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 podporu nebo motivaci zemědělců k dodržování zemědělských postupů, které prospívají klimatu a životnímu prostředí</a:t>
            </a:r>
          </a:p>
          <a:p>
            <a:pPr marL="447675" indent="-268288">
              <a:spcBef>
                <a:spcPts val="600"/>
              </a:spcBef>
            </a:pP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zvýšený podíl financování rozvoje venkova, který má být vynaložen na zelené intervence</a:t>
            </a:r>
          </a:p>
          <a:p>
            <a:pPr marL="447675" indent="-268288">
              <a:spcBef>
                <a:spcPts val="600"/>
              </a:spcBef>
            </a:pP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sledování výdajů na klima a biologickou rozmanitost v souladu s cíli evropské zelené dohod</a:t>
            </a:r>
          </a:p>
          <a:p>
            <a:pPr marL="628650" indent="-285750">
              <a:spcBef>
                <a:spcPts val="600"/>
              </a:spcBef>
            </a:pP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73063">
              <a:spcBef>
                <a:spcPts val="1800"/>
              </a:spcBef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6604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b="1" dirty="0"/>
              <a:t>Reforma z roku 2021 </a:t>
            </a:r>
            <a:endParaRPr lang="cs-CZ" b="1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5496" y="703189"/>
            <a:ext cx="8280920" cy="38164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7" indent="0">
              <a:spcBef>
                <a:spcPts val="600"/>
              </a:spcBef>
              <a:buNone/>
            </a:pP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7675" indent="-268288">
              <a:spcBef>
                <a:spcPts val="600"/>
              </a:spcBef>
            </a:pP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opatření zaměřená na přerozdělení finančních prostředků ve prospěch malých a středních farem</a:t>
            </a:r>
          </a:p>
          <a:p>
            <a:pPr marL="447675" indent="-268288">
              <a:spcBef>
                <a:spcPts val="600"/>
              </a:spcBef>
            </a:pP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Větší transparentnost k ochraně fondů EU a vyšší sankce za opakovaná porušení předpisů</a:t>
            </a:r>
          </a:p>
          <a:p>
            <a:pPr marL="447675" indent="-268288">
              <a:spcBef>
                <a:spcPts val="600"/>
              </a:spcBef>
            </a:pP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Reforma rovněž zahrnuje posun od zaměření na dodržování předpisů k SZP, založené na výkonnosti, která poskytne členským státům svobodu provádět zásahy na míru na základě strategického plánování a konkrétních společných cílů v souladu s jejich potřebami </a:t>
            </a:r>
          </a:p>
          <a:p>
            <a:pPr marL="628650" indent="-285750">
              <a:spcBef>
                <a:spcPts val="600"/>
              </a:spcBef>
            </a:pP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73063">
              <a:spcBef>
                <a:spcPts val="1800"/>
              </a:spcBef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1220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187624" y="2139702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b="1" i="1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4053345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9753D5A5-E473-4A29-A934-C5C3E114C0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411510"/>
            <a:ext cx="6105525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767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5693915F-74B9-4C22-96CE-CDC9909C83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566737"/>
            <a:ext cx="4914900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535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b="1" dirty="0"/>
              <a:t>Cíle SZP</a:t>
            </a:r>
            <a:endParaRPr lang="cs-CZ" b="1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5496" y="1131590"/>
            <a:ext cx="8280920" cy="38164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7675" indent="-268288">
              <a:spcBef>
                <a:spcPts val="600"/>
              </a:spcBef>
            </a:pP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podporovat zemědělce a zvýšit produktivitu zemědělství, aby byly zajištěny stabilní dodávky potravin za dostupné ceny</a:t>
            </a:r>
          </a:p>
          <a:p>
            <a:pPr marL="447675" indent="-268288">
              <a:spcBef>
                <a:spcPts val="600"/>
              </a:spcBef>
            </a:pP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chránit zemědělce v Evropské unii, aby měli přiměřenou životní úroveň</a:t>
            </a:r>
          </a:p>
          <a:p>
            <a:pPr marL="447675" indent="-268288">
              <a:spcBef>
                <a:spcPts val="600"/>
              </a:spcBef>
            </a:pP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pomáhat při řešení změny klimatu a udržitelném hospodaření s přírodními zdroji</a:t>
            </a:r>
          </a:p>
          <a:p>
            <a:pPr marL="447675" indent="-268288">
              <a:spcBef>
                <a:spcPts val="600"/>
              </a:spcBef>
            </a:pP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zachovat venkovské oblasti a typy krajiny v EU</a:t>
            </a:r>
          </a:p>
          <a:p>
            <a:pPr marL="447675" indent="-268288">
              <a:spcBef>
                <a:spcPts val="600"/>
              </a:spcBef>
            </a:pP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udržovat životaschopnost hospodářství venkovských oblastí podporou pracovních míst v zemědělství, zemědělsko-potravinářském průmyslu a přidružených odvětvích.</a:t>
            </a:r>
          </a:p>
          <a:p>
            <a:pPr marL="447675" indent="-268288">
              <a:spcBef>
                <a:spcPts val="600"/>
              </a:spcBef>
            </a:pP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73063">
              <a:spcBef>
                <a:spcPts val="1800"/>
              </a:spcBef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26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b="1" dirty="0"/>
              <a:t>Nástroje SZP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79512" y="987574"/>
            <a:ext cx="8280920" cy="38164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8288" indent="-268288">
              <a:spcBef>
                <a:spcPts val="0"/>
              </a:spcBef>
              <a:spcAft>
                <a:spcPts val="600"/>
              </a:spcAft>
            </a:pPr>
            <a:r>
              <a:rPr 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podpora příjmů 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prostřednictvím přímých plateb zajišťuje stabilitu příjmů zemědělců, odměňuje je za ekologický způsob hospodaření a za to, že poskytují veřejné statky, za něž jim trh obvykle neplatí (typickým příkladem je péče o krajinu)</a:t>
            </a:r>
          </a:p>
          <a:p>
            <a:pPr marL="268288" indent="-268288">
              <a:spcBef>
                <a:spcPts val="0"/>
              </a:spcBef>
              <a:spcAft>
                <a:spcPts val="600"/>
              </a:spcAft>
            </a:pPr>
            <a:r>
              <a:rPr 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tržní opatření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jimiž se řeší složité situace na trhu, jako je náhlý pokles poptávky kvůli obavám o zdravotní nezávadnost nebo pokles cen v důsledku dočasného přebytku nabídky na trhu</a:t>
            </a:r>
          </a:p>
          <a:p>
            <a:pPr marL="268288" indent="-268288">
              <a:spcBef>
                <a:spcPts val="0"/>
              </a:spcBef>
              <a:spcAft>
                <a:spcPts val="600"/>
              </a:spcAft>
            </a:pPr>
            <a:r>
              <a:rPr 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opatření pro rozvoj venkov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spolu s vnitrostátními a regionálními programy, jejichž cílem je řešit specifické potřeby a problémy venkovských oblastí</a:t>
            </a:r>
          </a:p>
          <a:p>
            <a:pPr marL="628650" indent="-285750">
              <a:spcBef>
                <a:spcPts val="600"/>
              </a:spcBef>
            </a:pP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73063">
              <a:spcBef>
                <a:spcPts val="1800"/>
              </a:spcBef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83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b="1" dirty="0"/>
              <a:t>Financování SZP – příklad roku 2019</a:t>
            </a:r>
            <a:endParaRPr lang="cs-CZ" b="1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6A5F93D-FFF3-4D8D-8422-16425502C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042031"/>
            <a:ext cx="6804248" cy="305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391923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4217</TotalTime>
  <Words>2430</Words>
  <Application>Microsoft Office PowerPoint</Application>
  <PresentationFormat>Předvádění na obrazovce (16:9)</PresentationFormat>
  <Paragraphs>375</Paragraphs>
  <Slides>43</Slides>
  <Notes>41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50" baseType="lpstr">
      <vt:lpstr>Arial</vt:lpstr>
      <vt:lpstr>Calibri</vt:lpstr>
      <vt:lpstr>Garamond</vt:lpstr>
      <vt:lpstr>Tahoma</vt:lpstr>
      <vt:lpstr>Times New Roman</vt:lpstr>
      <vt:lpstr>SLU</vt:lpstr>
      <vt:lpstr>Photo Editor Photo</vt:lpstr>
      <vt:lpstr>Společná zemědělská politika   </vt:lpstr>
      <vt:lpstr>Úvod</vt:lpstr>
      <vt:lpstr>Zaměření SZP v průběhu času</vt:lpstr>
      <vt:lpstr>Prezentace aplikace PowerPoint</vt:lpstr>
      <vt:lpstr>Prezentace aplikace PowerPoint</vt:lpstr>
      <vt:lpstr>Prezentace aplikace PowerPoint</vt:lpstr>
      <vt:lpstr>Cíle SZP</vt:lpstr>
      <vt:lpstr>Nástroje SZP</vt:lpstr>
      <vt:lpstr>Financování SZP – příklad roku 2019</vt:lpstr>
      <vt:lpstr>Význam zemědělského sektoru v čase</vt:lpstr>
      <vt:lpstr>Důvody vzniku SZP</vt:lpstr>
      <vt:lpstr>Cíle SZP ve Smlouvě o zřízení EHS</vt:lpstr>
      <vt:lpstr>Zásady SZP</vt:lpstr>
      <vt:lpstr>Důvody existence SZP v dalších letech</vt:lpstr>
      <vt:lpstr>Regulační nástroje a mechanismy SZP</vt:lpstr>
      <vt:lpstr>Společná organizace trhu (SOT)</vt:lpstr>
      <vt:lpstr>Společná organizace trhu (SOT)</vt:lpstr>
      <vt:lpstr>Nejdůležitější komodity</vt:lpstr>
      <vt:lpstr>Vývoj SZP</vt:lpstr>
      <vt:lpstr>Důvody existence SZP v dalších letech</vt:lpstr>
      <vt:lpstr>Rostoucí problémy v dalších letech</vt:lpstr>
      <vt:lpstr>Hory másla a hovězího</vt:lpstr>
      <vt:lpstr>Náklady na SZP v cenách roku 2011 a podíl výdajů na celkových výdajích EU</vt:lpstr>
      <vt:lpstr>Podíl výdajů na SZP na celkových výdajích EU</vt:lpstr>
      <vt:lpstr>Další problémy...</vt:lpstr>
      <vt:lpstr>Financování SZP do roku 2006</vt:lpstr>
      <vt:lpstr>Záruční sekce EAGGF</vt:lpstr>
      <vt:lpstr>Orientační sekce EAGGF</vt:lpstr>
      <vt:lpstr>Financování od roku 2007</vt:lpstr>
      <vt:lpstr>Reformy SZP - důvody</vt:lpstr>
      <vt:lpstr>Vývoj SZP</vt:lpstr>
      <vt:lpstr>MacSharryho reforma</vt:lpstr>
      <vt:lpstr>Hlavní otázky budoucnost CAP na konci 90.let- základní problémy</vt:lpstr>
      <vt:lpstr>Agenda 2000</vt:lpstr>
      <vt:lpstr>SZP – pilířový systém</vt:lpstr>
      <vt:lpstr>SZP – pilířový systém</vt:lpstr>
      <vt:lpstr>Reforma z roku 2003 </vt:lpstr>
      <vt:lpstr>Reforma z roku 2013 </vt:lpstr>
      <vt:lpstr>Reforma z roku 2013 </vt:lpstr>
      <vt:lpstr>Reforma z roku 2013 </vt:lpstr>
      <vt:lpstr>Reforma z roku 2021 </vt:lpstr>
      <vt:lpstr>Reforma z roku 2021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Michal Tvrdoň</cp:lastModifiedBy>
  <cp:revision>159</cp:revision>
  <dcterms:created xsi:type="dcterms:W3CDTF">2016-07-06T15:42:34Z</dcterms:created>
  <dcterms:modified xsi:type="dcterms:W3CDTF">2022-03-23T09:44:44Z</dcterms:modified>
</cp:coreProperties>
</file>