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7" r:id="rId2"/>
    <p:sldId id="259" r:id="rId3"/>
    <p:sldId id="258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  <p:sldId id="295" r:id="rId16"/>
    <p:sldId id="296" r:id="rId17"/>
    <p:sldId id="297" r:id="rId18"/>
    <p:sldId id="298" r:id="rId19"/>
    <p:sldId id="299" r:id="rId20"/>
    <p:sldId id="300" r:id="rId21"/>
    <p:sldId id="301" r:id="rId22"/>
    <p:sldId id="281" r:id="rId23"/>
  </p:sldIdLst>
  <p:sldSz cx="9144000" cy="5143500" type="screen16x9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957" autoAdjust="0"/>
  </p:normalViewPr>
  <p:slideViewPr>
    <p:cSldViewPr>
      <p:cViewPr>
        <p:scale>
          <a:sx n="123" d="100"/>
          <a:sy n="123" d="100"/>
        </p:scale>
        <p:origin x="-7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28.2.2019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5893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  <a:prstGeom prst="rect">
            <a:avLst/>
          </a:prstGeom>
        </p:spPr>
        <p:txBody>
          <a:bodyPr lIns="68580" tIns="34290" rIns="68580" bIns="34290" anchor="b"/>
          <a:lstStyle>
            <a:lvl1pPr algn="ctr">
              <a:defRPr sz="45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  <a:prstGeom prst="rect">
            <a:avLst/>
          </a:prstGeom>
        </p:spPr>
        <p:txBody>
          <a:bodyPr lIns="68580" tIns="34290" rIns="68580" bIns="34290"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F066A928-83BD-4B3B-AB3B-789638C2D817}" type="datetime1">
              <a:rPr lang="cs-CZ" smtClean="0"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3403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lIns="68580" tIns="34290" rIns="68580" bIns="34290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lIns="68580" tIns="34290" rIns="68580" bIns="3429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3E9BAEC6-A37A-4403-B919-4854A6448652}" type="datetimeFigureOut">
              <a:rPr lang="cs-CZ" smtClean="0"/>
              <a:pPr/>
              <a:t>28.2.2019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lIns="68580" tIns="34290" rIns="68580" bIns="34290"/>
          <a:lstStyle/>
          <a:p>
            <a:fld id="{2DA23C2D-3845-4F8C-9F64-DBE4B5B8108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5671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s://www.google.com/url?sa=i&amp;rct=j&amp;q=&amp;esrc=s&amp;source=images&amp;cd=&amp;cad=rja&amp;uact=8&amp;ved=2ahUKEwjNu_avsfLfAhUEDCwKHRzxCOwQjRx6BAgBEAU&amp;url=https://www.upgreat.de/themen/personalmanagement/&amp;psig=AOvVaw0kN3OiKVPVM_EvJwTbD28I&amp;ust=154773096287093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eduo.cz/budujte-uspesnou-karieru-v-jakemkoli-veku?utm_campaign=2016-10-04-age-management-budujte-uspesnou-karieru-v-jakemkoli-veku&amp;utm_medium=email&amp;utm_source=seduo.cz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s://www.google.com/url?sa=i&amp;rct=j&amp;q=&amp;esrc=s&amp;source=images&amp;cd=&amp;ved=2ahUKEwiH6q6GsvLfAhVJiiwKHUW6CdQQjRx6BAgBEAU&amp;url=https://www.simcoach.de/de/aktuelles/blog/710-konflikten-im-team-dauerhaft-begegnen&amp;psig=AOvVaw0cN6wgGzDFJKXW486W_wKs&amp;ust=154773116686915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google.com/url?sa=i&amp;rct=j&amp;q=&amp;esrc=s&amp;source=images&amp;cd=&amp;ved=2ahUKEwj6kJuQsvLfAhUE_ywKHY89AuIQjRx6BAgBEAU&amp;url=https://www.h-mat.cz/principy/spoluprace&amp;psig=AOvVaw2JEhwf3YEtBQtBSULVbezH&amp;ust=1547731186467594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om/url?sa=i&amp;rct=j&amp;q=&amp;esrc=s&amp;source=images&amp;cd=&amp;cad=rja&amp;uact=8&amp;ved=2ahUKEwiAnqCX3vDfAhWP66QKHZzFCAgQjRx6BAgBEAU&amp;url=http://izitra.info/index.php/78-i-kategorie/308-mezigeneracni-solidarita-zacina-v-rodine&amp;psig=AOvVaw3yEAvasHgul-EB04vQupO-&amp;ust=1547674289102615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3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7" y="2365809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38" tIns="45719" rIns="91438" bIns="45719"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sz="20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MANAŽERSKÉ DOVEDNOSTI V MEZIGENERAČNÍM TÝMU</a:t>
            </a: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</a:t>
            </a:r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Mgr. Dagmar Svobodová, Ph.D.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Zuzana Palová</a:t>
            </a:r>
            <a:endParaRPr lang="cs-CZ" b="1" dirty="0" smtClean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9"/>
            <a:ext cx="5111750" cy="2159000"/>
          </a:xfrm>
          <a:prstGeom prst="rect">
            <a:avLst/>
          </a:prstGeom>
        </p:spPr>
        <p:txBody>
          <a:bodyPr lIns="68580" tIns="34290" rIns="68580" bIns="34290" anchor="t">
            <a:normAutofit/>
          </a:bodyPr>
          <a:lstStyle/>
          <a:p>
            <a:pPr algn="l"/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313614"/>
              </p:ext>
            </p:extLst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826823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57199"/>
            <a:ext cx="184727" cy="369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156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Generační </a:t>
            </a:r>
            <a:r>
              <a:rPr lang="cs-CZ" dirty="0" err="1" smtClean="0"/>
              <a:t>diverzita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Generační </a:t>
            </a:r>
            <a:r>
              <a:rPr lang="cs-CZ" dirty="0" err="1" smtClean="0"/>
              <a:t>diverzita</a:t>
            </a:r>
            <a:r>
              <a:rPr lang="cs-CZ" dirty="0" smtClean="0"/>
              <a:t> je v současné době velmi častým jevem v týmové práci. </a:t>
            </a:r>
          </a:p>
          <a:p>
            <a:r>
              <a:rPr lang="cs-CZ" dirty="0" smtClean="0"/>
              <a:t>Podle sociologických a demografických průzkumů je možné lidskou populaci v období od 40. let minulého století až po současnost dělit do šesti generací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28843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Baby </a:t>
            </a:r>
            <a:r>
              <a:rPr lang="cs-CZ" dirty="0" err="1" smtClean="0"/>
              <a:t>boomers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1560" y="98757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Pro lidi narozené v tomto období je charakteristická vysoká míra individualismu, egocentričnosti a soutěživosti (</a:t>
            </a:r>
            <a:r>
              <a:rPr lang="cs-CZ" sz="2000" dirty="0" err="1" smtClean="0"/>
              <a:t>Tolbize</a:t>
            </a:r>
            <a:r>
              <a:rPr lang="cs-CZ" sz="2000" dirty="0" smtClean="0"/>
              <a:t>, 2008). </a:t>
            </a:r>
          </a:p>
          <a:p>
            <a:r>
              <a:rPr lang="cs-CZ" sz="2000" dirty="0" smtClean="0"/>
              <a:t>„</a:t>
            </a:r>
            <a:r>
              <a:rPr lang="cs-CZ" sz="2000" i="1" dirty="0" smtClean="0"/>
              <a:t>Život je práce</a:t>
            </a:r>
            <a:r>
              <a:rPr lang="cs-CZ" sz="2000" dirty="0" smtClean="0"/>
              <a:t>“</a:t>
            </a:r>
          </a:p>
          <a:p>
            <a:r>
              <a:rPr lang="cs-CZ" sz="2000" dirty="0" smtClean="0"/>
              <a:t>Tato generace považuje za zásadní: „</a:t>
            </a:r>
            <a:r>
              <a:rPr lang="cs-CZ" sz="2000" i="1" dirty="0" smtClean="0"/>
              <a:t>svědomitost, pracovitost, píli </a:t>
            </a:r>
            <a:br>
              <a:rPr lang="cs-CZ" sz="2000" i="1" dirty="0" smtClean="0"/>
            </a:br>
            <a:r>
              <a:rPr lang="cs-CZ" sz="2000" i="1" dirty="0" smtClean="0"/>
              <a:t>a sebeobětování a započala trend workoholismus“</a:t>
            </a:r>
            <a:r>
              <a:rPr lang="cs-CZ" sz="2000" dirty="0" smtClean="0"/>
              <a:t> (</a:t>
            </a:r>
            <a:r>
              <a:rPr lang="cs-CZ" sz="2000" dirty="0" err="1" smtClean="0"/>
              <a:t>Bursh</a:t>
            </a:r>
            <a:r>
              <a:rPr lang="cs-CZ" sz="2000" dirty="0" smtClean="0"/>
              <a:t>, 2014.) </a:t>
            </a:r>
          </a:p>
          <a:p>
            <a:r>
              <a:rPr lang="cs-CZ" sz="2000" dirty="0" smtClean="0"/>
              <a:t>Právě kvůli vysokému pracovnímu nasazení potřebuje tato generace </a:t>
            </a:r>
            <a:br>
              <a:rPr lang="cs-CZ" sz="2000" dirty="0" smtClean="0"/>
            </a:br>
            <a:r>
              <a:rPr lang="cs-CZ" sz="2000" dirty="0" smtClean="0"/>
              <a:t>i nějaké osobní uspokojení, které jí poskytuje práce, a to ve smyslu sounáležitosti a propojení. </a:t>
            </a:r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87404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Na rozdíl od baby </a:t>
            </a:r>
            <a:r>
              <a:rPr lang="cs-CZ" dirty="0" err="1" smtClean="0"/>
              <a:t>boommers</a:t>
            </a:r>
            <a:r>
              <a:rPr lang="cs-CZ" dirty="0" smtClean="0"/>
              <a:t>, pro kterou byl hnacím motorem pracovní úspěch, kterému se podřizoval jejich osobní život, má generace X jiné uspořádání hodnot. </a:t>
            </a:r>
          </a:p>
          <a:p>
            <a:r>
              <a:rPr lang="cs-CZ" dirty="0" smtClean="0"/>
              <a:t>Rovnováha mezi osobním a pracovním životem, kdy rodina je na prvním místě. 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Pracujeme, abychom žili</a:t>
            </a:r>
            <a:r>
              <a:rPr lang="cs-CZ" dirty="0" smtClean="0"/>
              <a:t>!“</a:t>
            </a:r>
          </a:p>
          <a:p>
            <a:r>
              <a:rPr lang="cs-CZ" dirty="0" smtClean="0"/>
              <a:t>Tato generace je podnikavá a ochotná přijímat riziko, rychle se rozhoduje a vyhledává nové příležitosti.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84325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Nejvíce charakteristické pro tuto generaci je jejich technická zdatnost </a:t>
            </a:r>
            <a:br>
              <a:rPr lang="cs-CZ" dirty="0" smtClean="0"/>
            </a:br>
            <a:r>
              <a:rPr lang="cs-CZ" dirty="0" smtClean="0"/>
              <a:t>a technologická závislost. </a:t>
            </a:r>
          </a:p>
          <a:p>
            <a:r>
              <a:rPr lang="cs-CZ" dirty="0" smtClean="0"/>
              <a:t>Je schopna využívat velké množství zdrojů a při řešení problémů filtrovat podstatné informace, které vedou k řešení problému.</a:t>
            </a:r>
          </a:p>
          <a:p>
            <a:r>
              <a:rPr lang="cs-CZ" dirty="0" smtClean="0"/>
              <a:t>„</a:t>
            </a:r>
            <a:r>
              <a:rPr lang="cs-CZ" i="1" dirty="0" smtClean="0"/>
              <a:t>Digitální generace</a:t>
            </a:r>
            <a:r>
              <a:rPr lang="cs-CZ" dirty="0" smtClean="0"/>
              <a:t>“. </a:t>
            </a:r>
          </a:p>
          <a:p>
            <a:r>
              <a:rPr lang="cs-CZ" dirty="0" smtClean="0"/>
              <a:t>Vzdělání považuje za klíč k úspěchu a chce se vzdělávat celoživotně. </a:t>
            </a:r>
          </a:p>
          <a:p>
            <a:r>
              <a:rPr lang="cs-CZ" dirty="0" smtClean="0"/>
              <a:t>Potřebuje každodenní zpětnou vazbu, kdy pochvalu popřípadě odměnu očekává bezprostředně po odvedeném výkonu.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455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83568" y="1347614"/>
            <a:ext cx="7886700" cy="326231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Tato generace vyrůstala v odlišném konceptu rodiny, než ve kterém byly vychovány generace předchozí. </a:t>
            </a:r>
          </a:p>
          <a:p>
            <a:r>
              <a:rPr lang="cs-CZ" dirty="0" smtClean="0"/>
              <a:t>Tato generace je považována za technologicky nejgramotnější generaci, a to z důvodu toho, že technologii vnímá jako něco co zde bylo a jejich používání je pro ni zcela intuitivní a přirozené. </a:t>
            </a:r>
          </a:p>
          <a:p>
            <a:r>
              <a:rPr lang="cs-CZ" dirty="0" smtClean="0"/>
              <a:t>Tato generace se již nechce učit veškerá data zpaměti, a to především z důvodu jejich okamžité dostupnosti.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8244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Generace alfa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0359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 smtClean="0"/>
              <a:t>Generace Alfa má už od raného dětství díky internetu snadný přístup k širokému spektru informací. </a:t>
            </a:r>
          </a:p>
          <a:p>
            <a:r>
              <a:rPr lang="cs-CZ" sz="2800" dirty="0" smtClean="0"/>
              <a:t>Bude vyrůstat v době stárnoucí populace a bude o ni pečovat. </a:t>
            </a:r>
          </a:p>
          <a:p>
            <a:r>
              <a:rPr lang="cs-CZ" sz="2800" dirty="0" smtClean="0"/>
              <a:t>Očekává se její vyšší míra vzdělanosti, protože s učením skončí později než generace předchozí.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6304630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Generační rozdíly při práci v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 smtClean="0"/>
              <a:t>Generace X preferuje neformálnost a rovnováhu mezi prací a osobním životem. 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Mladší lidé ke své práci a jednání nevyžadují osobní kontakt, což vede ke zvýšení flexibility při výkonu práce.</a:t>
            </a:r>
          </a:p>
          <a:p>
            <a:pPr algn="just">
              <a:buNone/>
            </a:pPr>
            <a:endParaRPr lang="cs-CZ" dirty="0" smtClean="0"/>
          </a:p>
          <a:p>
            <a:pPr algn="just"/>
            <a:r>
              <a:rPr lang="cs-CZ" dirty="0" smtClean="0"/>
              <a:t>Starší pracovníci hodnotí množství času, které stráví v práci, kdežto mladší pracovníci se zaměřují na kvalitu vykonané práce, oproti tomu, kolik času se tomu věnují.</a:t>
            </a:r>
          </a:p>
        </p:txBody>
      </p:sp>
    </p:spTree>
    <p:extLst>
      <p:ext uri="{BB962C8B-B14F-4D97-AF65-F5344CB8AC3E}">
        <p14:creationId xmlns:p14="http://schemas.microsoft.com/office/powerpoint/2010/main" val="19905663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5184576" cy="507703"/>
          </a:xfrm>
        </p:spPr>
        <p:txBody>
          <a:bodyPr/>
          <a:lstStyle/>
          <a:p>
            <a:r>
              <a:rPr lang="cs-CZ" dirty="0" smtClean="0"/>
              <a:t>Generační rozdíly při práci v týmu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7886700" cy="3262312"/>
          </a:xfrm>
          <a:prstGeom prst="rect">
            <a:avLst/>
          </a:prstGeom>
        </p:spPr>
        <p:txBody>
          <a:bodyPr/>
          <a:lstStyle/>
          <a:p>
            <a:pPr algn="just"/>
            <a:r>
              <a:rPr lang="cs-CZ" sz="2800" dirty="0" smtClean="0"/>
              <a:t>Mladí pracovníci považují za problém, pokud ve své kariéře nedosahují takového kariérního postupu, jaký by si představovali, a to proto, že na těchto místech stále setrvávají starší </a:t>
            </a:r>
            <a:r>
              <a:rPr lang="cs-CZ" sz="2800" dirty="0" smtClean="0"/>
              <a:t>pracovníci.</a:t>
            </a:r>
          </a:p>
          <a:p>
            <a:pPr algn="just"/>
            <a:r>
              <a:rPr lang="cs-CZ" sz="2800" dirty="0" smtClean="0"/>
              <a:t>Starší </a:t>
            </a:r>
            <a:r>
              <a:rPr lang="cs-CZ" sz="2800" dirty="0" smtClean="0"/>
              <a:t>zaměstnanci preferují jistotu a stabilitu v jednom zaměstnání. V nárocích na mzdu jsou realističtější.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481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učení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120359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stárnutí, hodnot a aspirací,</a:t>
            </a:r>
          </a:p>
          <a:p>
            <a:r>
              <a:rPr lang="cs-CZ" dirty="0" smtClean="0"/>
              <a:t>o světě, lidech, historii, sociálních událostech nebo</a:t>
            </a:r>
          </a:p>
          <a:p>
            <a:r>
              <a:rPr lang="cs-CZ" dirty="0" smtClean="0"/>
              <a:t>sdílejí své zkušenosti a rozvíjejí akademické znalosti.</a:t>
            </a:r>
          </a:p>
          <a:p>
            <a:pP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16934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Age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cs-CZ" dirty="0" err="1" smtClean="0"/>
              <a:t>Age</a:t>
            </a:r>
            <a:r>
              <a:rPr lang="cs-CZ" dirty="0" smtClean="0"/>
              <a:t> management představuje komplexní nástroj řízení organice, který zohledňuje věk, schopnosti a potenciál všech zaměstnanců. </a:t>
            </a:r>
          </a:p>
          <a:p>
            <a:pPr>
              <a:buNone/>
            </a:pPr>
            <a:endParaRPr lang="cs-CZ" dirty="0"/>
          </a:p>
        </p:txBody>
      </p:sp>
      <p:pic>
        <p:nvPicPr>
          <p:cNvPr id="3074" name="Picture 2" descr="Related imag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9872" y="3075806"/>
            <a:ext cx="4286250" cy="151447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2997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93883" y="385667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873903"/>
            <a:ext cx="3222810" cy="1712888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/>
              </a:solidFill>
            </a:endParaRPr>
          </a:p>
          <a:p>
            <a:r>
              <a:rPr lang="cs-CZ" sz="3000" b="1" dirty="0">
                <a:solidFill>
                  <a:schemeClr val="bg1"/>
                </a:solidFill>
              </a:rPr>
              <a:t>Úvod do práce </a:t>
            </a:r>
            <a:br>
              <a:rPr lang="cs-CZ" sz="3000" b="1" dirty="0">
                <a:solidFill>
                  <a:schemeClr val="bg1"/>
                </a:solidFill>
              </a:rPr>
            </a:br>
            <a:r>
              <a:rPr lang="cs-CZ" sz="3000" b="1" dirty="0">
                <a:solidFill>
                  <a:schemeClr val="bg1"/>
                </a:solidFill>
              </a:rPr>
              <a:t>v mezigeneračním týmu – Mezigenerační konflikty a spolupráce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475003"/>
            <a:ext cx="3604568" cy="257673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jsou mezigenerační konflikty?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Jak vypadá mezigenerační spolupráce?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2060"/>
                </a:solidFill>
                <a:cs typeface="Arial" panose="020B0604020202020204" pitchFamily="34" charset="0"/>
              </a:rPr>
              <a:t>Co je to Age management?</a:t>
            </a:r>
          </a:p>
          <a:p>
            <a:pPr marL="0" indent="0">
              <a:buNone/>
            </a:pPr>
            <a:endParaRPr lang="cs-CZ" sz="1800" b="1" dirty="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5459" y="2904565"/>
            <a:ext cx="2702859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cs-CZ" sz="2400" dirty="0">
                <a:solidFill>
                  <a:schemeClr val="bg1"/>
                </a:solidFill>
              </a:rPr>
              <a:t>Struktura přednášky</a:t>
            </a: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558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Profesní </a:t>
            </a:r>
            <a:r>
              <a:rPr lang="cs-CZ" dirty="0" err="1" smtClean="0"/>
              <a:t>seniorita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95536" y="915566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 smtClean="0"/>
              <a:t>Program Profesní </a:t>
            </a:r>
            <a:r>
              <a:rPr lang="cs-CZ" sz="2800" dirty="0" err="1" smtClean="0"/>
              <a:t>seniorita</a:t>
            </a:r>
            <a:r>
              <a:rPr lang="cs-CZ" sz="2800" dirty="0" smtClean="0"/>
              <a:t> v rámci on-line kurzu „Budujte úspěšnou kariéru v jakémkoli věku“</a:t>
            </a:r>
          </a:p>
          <a:p>
            <a:r>
              <a:rPr lang="cs-CZ" sz="2800" dirty="0" smtClean="0">
                <a:hlinkClick r:id="rId2"/>
              </a:rPr>
              <a:t>https://www.seduo.cz/budujte-uspesnou-karieru-v-jakemkoli-veku?utm_campaign=2016-10-04-age-management-budujte-uspesnou-karieru-v-jakemkoli-veku&amp;utm_medium=email&amp;utm_source=seduo.cz</a:t>
            </a:r>
            <a:endParaRPr lang="cs-CZ" sz="28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47438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488832" cy="507703"/>
          </a:xfrm>
        </p:spPr>
        <p:txBody>
          <a:bodyPr/>
          <a:lstStyle/>
          <a:p>
            <a:r>
              <a:rPr lang="cs-CZ" dirty="0" smtClean="0"/>
              <a:t>Příklady mezigenerační spolupráce komunikace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Ježíškova vnoučata </a:t>
            </a:r>
          </a:p>
          <a:p>
            <a:r>
              <a:rPr lang="cs-CZ" dirty="0" smtClean="0"/>
              <a:t>Špatná mezigenerační spolupráce</a:t>
            </a:r>
          </a:p>
          <a:p>
            <a:r>
              <a:rPr lang="cs-CZ" dirty="0" smtClean="0"/>
              <a:t>Poznáváme společně</a:t>
            </a:r>
          </a:p>
          <a:p>
            <a:r>
              <a:rPr lang="cs-CZ" dirty="0" smtClean="0"/>
              <a:t>Mezigenerační bydlení - Archa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6849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839769" y="432392"/>
            <a:ext cx="236507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685800">
              <a:defRPr/>
            </a:pPr>
            <a:r>
              <a:rPr lang="cs-CZ" sz="2100" b="1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Shrnutí </a:t>
            </a:r>
            <a:r>
              <a:rPr lang="cs-CZ" sz="2100" b="1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přednášky</a:t>
            </a:r>
            <a:endParaRPr lang="en-GB" sz="2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7787" y="1148238"/>
            <a:ext cx="8796083" cy="214674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Problémy mezigeneračních konfliktů většinou vznikají v důsledku předpojatosti rozdílných generací vůči sobě navzájem a trvání na nejrůznějších, byť </a:t>
            </a:r>
            <a:b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</a:b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i nepravdivých klišé.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Mezigenerační spolupráce je velmi široké téma, které zasahuje mnoho aktivit napříč společností. Samotná mezigenerační spolupráce závisí především na dobré komunikaci mezi jednotlivými generacemi. 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Znalost generační diverzity je nezbytná pro tvorbu mezigeneračních týmů. </a:t>
            </a:r>
          </a:p>
          <a:p>
            <a:pPr marL="257175" indent="-257175" algn="just">
              <a:buFont typeface="Arial" panose="020B0604020202020204" pitchFamily="34" charset="0"/>
              <a:buChar char="•"/>
            </a:pPr>
            <a:r>
              <a:rPr lang="cs-CZ" sz="1500" b="1" dirty="0">
                <a:solidFill>
                  <a:srgbClr val="002060"/>
                </a:solidFill>
                <a:cs typeface="Arial" panose="020B0604020202020204" pitchFamily="34" charset="0"/>
              </a:rPr>
              <a:t>Age management pracuje s budováním diverzity pracovních týmů, kdy se jednotlivé generace mohou od sebe navzájem učit a dosahovat tak lepších výsledků.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611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36819" y="312822"/>
            <a:ext cx="3588569" cy="454793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Nadpis 1"/>
          <p:cNvSpPr txBox="1">
            <a:spLocks/>
          </p:cNvSpPr>
          <p:nvPr/>
        </p:nvSpPr>
        <p:spPr>
          <a:xfrm>
            <a:off x="500105" y="540454"/>
            <a:ext cx="3222810" cy="2545646"/>
          </a:xfrm>
          <a:prstGeom prst="rect">
            <a:avLst/>
          </a:prstGeom>
        </p:spPr>
        <p:txBody>
          <a:bodyPr vert="horz" lIns="68580" tIns="34290" rIns="68580" bIns="34290" rtlCol="0" anchor="t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algn="l"/>
            <a:endParaRPr lang="cs-CZ" sz="3000" b="1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endParaRPr lang="cs-CZ" sz="3000" b="1" cap="all" dirty="0">
              <a:solidFill>
                <a:schemeClr val="bg1">
                  <a:lumMod val="95000"/>
                </a:schemeClr>
              </a:solidFill>
            </a:endParaRPr>
          </a:p>
          <a:p>
            <a:pPr lvl="0"/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Úvod do práce </a:t>
            </a:r>
            <a:b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</a:br>
            <a:r>
              <a:rPr lang="cs-CZ" sz="3000" b="1" cap="all" dirty="0">
                <a:solidFill>
                  <a:schemeClr val="bg1">
                    <a:lumMod val="95000"/>
                  </a:schemeClr>
                </a:solidFill>
              </a:rPr>
              <a:t>v mezigeneračním týmu – Mezigenerační konflikty a spolupráce</a:t>
            </a:r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297632" y="2232670"/>
            <a:ext cx="3627756" cy="2163263"/>
          </a:xfrm>
          <a:prstGeom prst="rect">
            <a:avLst/>
          </a:prstGeom>
        </p:spPr>
        <p:txBody>
          <a:bodyPr vert="horz" lIns="68580" tIns="34290" rIns="68580" bIns="3429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800" b="1" i="1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9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11" name="Zástupný symbol pro obsah 2"/>
          <p:cNvSpPr txBox="1">
            <a:spLocks/>
          </p:cNvSpPr>
          <p:nvPr/>
        </p:nvSpPr>
        <p:spPr>
          <a:xfrm>
            <a:off x="4276052" y="1196045"/>
            <a:ext cx="3890486" cy="262709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vert="horz" lIns="68580" tIns="34290" rIns="68580" bIns="3429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1800" b="1" i="1" dirty="0">
                <a:solidFill>
                  <a:srgbClr val="002060"/>
                </a:solidFill>
              </a:rPr>
              <a:t>Cílem přednášky je:</a:t>
            </a:r>
          </a:p>
          <a:p>
            <a:r>
              <a:rPr lang="cs-CZ" sz="1400" dirty="0">
                <a:solidFill>
                  <a:srgbClr val="002060"/>
                </a:solidFill>
                <a:cs typeface="Times New Roman" panose="02020603050405020304" pitchFamily="18" charset="0"/>
              </a:rPr>
              <a:t>Cílem přednášky je seznámit studenty s mezigeneračními konflikty a </a:t>
            </a:r>
            <a:r>
              <a:rPr lang="cs-CZ" sz="1400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spoluprací.</a:t>
            </a:r>
            <a:endParaRPr lang="cs-CZ" sz="1400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8" name="Podnadpis 2"/>
          <p:cNvSpPr txBox="1">
            <a:spLocks/>
          </p:cNvSpPr>
          <p:nvPr/>
        </p:nvSpPr>
        <p:spPr>
          <a:xfrm>
            <a:off x="6963021" y="3908399"/>
            <a:ext cx="2016224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endParaRPr lang="en-GB" altLang="cs-CZ" sz="9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141" y="146615"/>
            <a:ext cx="936104" cy="730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116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188640" y="146615"/>
            <a:ext cx="3402378" cy="380777"/>
          </a:xfrm>
          <a:prstGeom prst="rect">
            <a:avLst/>
          </a:prstGeom>
        </p:spPr>
        <p:txBody>
          <a:bodyPr vert="horz" lIns="68580" tIns="34290" rIns="68580" bIns="3429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konflikty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4294967295"/>
          </p:nvPr>
        </p:nvSpPr>
        <p:spPr>
          <a:xfrm>
            <a:off x="539552" y="98757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000" dirty="0" smtClean="0"/>
              <a:t>Problémy mezigeneračních konfliktů většinou vznikají v důsledku předpojatosti rozdílných generací vůči sobě navzájem a trvání na nejrůznějších, byť i nepravdivých klišé. </a:t>
            </a:r>
          </a:p>
          <a:p>
            <a:r>
              <a:rPr lang="cs-CZ" sz="2000" dirty="0" smtClean="0"/>
              <a:t>Většina mezigeneračních konfliktů vychází z pokřiveného názoru </a:t>
            </a:r>
            <a:br>
              <a:rPr lang="cs-CZ" sz="2000" dirty="0" smtClean="0"/>
            </a:br>
            <a:r>
              <a:rPr lang="cs-CZ" sz="2000" dirty="0" smtClean="0"/>
              <a:t>a předpojatých představ o jiných generacích, především se jedná </a:t>
            </a:r>
            <a:br>
              <a:rPr lang="cs-CZ" sz="2000" dirty="0" smtClean="0"/>
            </a:br>
            <a:r>
              <a:rPr lang="cs-CZ" sz="2000" dirty="0" smtClean="0"/>
              <a:t>o povýšení těchto představ na jedinou pravdu. </a:t>
            </a:r>
          </a:p>
          <a:p>
            <a:r>
              <a:rPr lang="cs-CZ" sz="2000" dirty="0" smtClean="0"/>
              <a:t>Přístupy ke konfliktům jsou různé, může se jednat o psychologický, hodnotový, zájmový, postojový atd. 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142288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roviny konfliktu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010523"/>
            <a:ext cx="7886700" cy="3440112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r>
              <a:rPr lang="cs-CZ" b="1" i="1" dirty="0" smtClean="0"/>
              <a:t>Porozumění konfliktu</a:t>
            </a:r>
            <a:endParaRPr lang="cs-CZ" dirty="0" smtClean="0"/>
          </a:p>
          <a:p>
            <a:pPr lvl="1"/>
            <a:r>
              <a:rPr lang="cs-CZ" dirty="0" smtClean="0"/>
              <a:t>definice konfliktu,</a:t>
            </a:r>
          </a:p>
          <a:p>
            <a:pPr lvl="1"/>
            <a:r>
              <a:rPr lang="cs-CZ" dirty="0" smtClean="0"/>
              <a:t>postoje ke konfliktu,</a:t>
            </a:r>
          </a:p>
          <a:p>
            <a:pPr lvl="1"/>
            <a:r>
              <a:rPr lang="cs-CZ" dirty="0" smtClean="0"/>
              <a:t>cyklus konfliktu,</a:t>
            </a:r>
          </a:p>
          <a:p>
            <a:pPr lvl="1"/>
            <a:r>
              <a:rPr lang="cs-CZ" dirty="0" smtClean="0"/>
              <a:t>typy konfliktů.</a:t>
            </a:r>
          </a:p>
          <a:p>
            <a:r>
              <a:rPr lang="cs-CZ" b="1" i="1" dirty="0" smtClean="0"/>
              <a:t>Vyhrocení konfliktu</a:t>
            </a:r>
            <a:r>
              <a:rPr lang="cs-CZ" dirty="0" smtClean="0"/>
              <a:t> zodpovídá:</a:t>
            </a:r>
          </a:p>
          <a:p>
            <a:pPr lvl="1"/>
            <a:r>
              <a:rPr lang="cs-CZ" dirty="0" smtClean="0"/>
              <a:t>příčiny konfliktů,</a:t>
            </a:r>
          </a:p>
          <a:p>
            <a:pPr lvl="1"/>
            <a:r>
              <a:rPr lang="cs-CZ" dirty="0" smtClean="0"/>
              <a:t>druhy konfliktů,</a:t>
            </a:r>
          </a:p>
          <a:p>
            <a:pPr lvl="1"/>
            <a:r>
              <a:rPr lang="cs-CZ" dirty="0" smtClean="0"/>
              <a:t>prolomení konfliktů.</a:t>
            </a:r>
          </a:p>
          <a:p>
            <a:endParaRPr lang="cs-CZ" dirty="0" smtClean="0"/>
          </a:p>
        </p:txBody>
      </p:sp>
      <p:pic>
        <p:nvPicPr>
          <p:cNvPr id="15362" name="Picture 2" descr="Image result for konflikt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69005" y="1423273"/>
            <a:ext cx="5229225" cy="2614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68326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roviny konfliktu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323528" y="843558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b="1" i="1" dirty="0" smtClean="0"/>
              <a:t>Přístupy ke konfliktu</a:t>
            </a:r>
            <a:r>
              <a:rPr lang="cs-CZ" sz="2400" dirty="0" smtClean="0"/>
              <a:t>, kam patří:</a:t>
            </a:r>
          </a:p>
          <a:p>
            <a:pPr lvl="1"/>
            <a:r>
              <a:rPr lang="cs-CZ" sz="2400" dirty="0" smtClean="0"/>
              <a:t>únik,</a:t>
            </a:r>
          </a:p>
          <a:p>
            <a:pPr lvl="1"/>
            <a:r>
              <a:rPr lang="cs-CZ" sz="2400" dirty="0" smtClean="0"/>
              <a:t>přizpůsobení,</a:t>
            </a:r>
          </a:p>
          <a:p>
            <a:pPr lvl="1"/>
            <a:r>
              <a:rPr lang="cs-CZ" sz="2400" dirty="0" smtClean="0"/>
              <a:t>konfrontace,</a:t>
            </a:r>
          </a:p>
          <a:p>
            <a:pPr lvl="1"/>
            <a:r>
              <a:rPr lang="cs-CZ" sz="2400" dirty="0" smtClean="0"/>
              <a:t>souboj.</a:t>
            </a:r>
          </a:p>
          <a:p>
            <a:r>
              <a:rPr lang="cs-CZ" sz="2400" b="1" i="1" dirty="0" smtClean="0"/>
              <a:t>Řešení konfliktu</a:t>
            </a:r>
            <a:r>
              <a:rPr lang="cs-CZ" sz="2400" dirty="0" smtClean="0"/>
              <a:t>, zahrnuje situace:</a:t>
            </a:r>
          </a:p>
          <a:p>
            <a:pPr lvl="1"/>
            <a:r>
              <a:rPr lang="cs-CZ" sz="2400" dirty="0" smtClean="0"/>
              <a:t>řešení problému,</a:t>
            </a:r>
          </a:p>
          <a:p>
            <a:pPr lvl="1"/>
            <a:r>
              <a:rPr lang="cs-CZ" sz="2400" dirty="0" smtClean="0"/>
              <a:t>kompromis,</a:t>
            </a:r>
          </a:p>
          <a:p>
            <a:pPr lvl="1"/>
            <a:r>
              <a:rPr lang="cs-CZ" sz="2400" dirty="0" smtClean="0"/>
              <a:t>dohoda.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903131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spolupráce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87574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sz="2800" dirty="0" smtClean="0"/>
              <a:t>Mezigenerační spolupráce je velmi široké téma, které zasahuje mnoho aktivit napříč společností. </a:t>
            </a:r>
          </a:p>
          <a:p>
            <a:r>
              <a:rPr lang="cs-CZ" sz="2800" dirty="0" smtClean="0"/>
              <a:t>Dobrá komunikace mezi jednotlivými generacemi má pozitivní dopad nejen na kvalitu rodinného života, ale je také velmi přínosná především v sociálních a zdravotních službách.</a:t>
            </a:r>
            <a:endParaRPr lang="cs-CZ" sz="2800" dirty="0"/>
          </a:p>
        </p:txBody>
      </p:sp>
      <p:pic>
        <p:nvPicPr>
          <p:cNvPr id="14338" name="Picture 2" descr="Image result for spolupráce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8184" y="2850967"/>
            <a:ext cx="2593181" cy="21431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1602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120680" cy="507703"/>
          </a:xfrm>
        </p:spPr>
        <p:txBody>
          <a:bodyPr/>
          <a:lstStyle/>
          <a:p>
            <a:r>
              <a:rPr lang="cs-CZ" dirty="0" smtClean="0"/>
              <a:t>Spolupráce v mezigeneračním týmu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08912" cy="3262312"/>
          </a:xfrm>
          <a:prstGeom prst="rect">
            <a:avLst/>
          </a:prstGeom>
        </p:spPr>
        <p:txBody>
          <a:bodyPr/>
          <a:lstStyle/>
          <a:p>
            <a:r>
              <a:rPr lang="cs-CZ" sz="2400" dirty="0" smtClean="0"/>
              <a:t>V tomto pojetí dochází k týmovému učení (</a:t>
            </a:r>
            <a:r>
              <a:rPr lang="cs-CZ" sz="2400" dirty="0" err="1" smtClean="0"/>
              <a:t>Janišová</a:t>
            </a:r>
            <a:r>
              <a:rPr lang="cs-CZ" sz="2400" dirty="0" smtClean="0"/>
              <a:t> a Křivánek, 2013), které nám pomáhá odpovědět na otázky typu:</a:t>
            </a:r>
          </a:p>
          <a:p>
            <a:pPr lvl="1"/>
            <a:r>
              <a:rPr lang="cs-CZ" sz="2400" dirty="0" smtClean="0"/>
              <a:t>Jsou v našem týmu rozdíly a konflikty řešeny otevřeně?</a:t>
            </a:r>
          </a:p>
          <a:p>
            <a:pPr lvl="1"/>
            <a:r>
              <a:rPr lang="cs-CZ" sz="2400" dirty="0" smtClean="0"/>
              <a:t>Povzbuzujeme členy týmu k aktivní účasti a vyjadřování názorů? </a:t>
            </a:r>
          </a:p>
          <a:p>
            <a:pPr lvl="1"/>
            <a:r>
              <a:rPr lang="cs-CZ" sz="2400" dirty="0" smtClean="0"/>
              <a:t>Navrhují členové týmu sami návrhy na řešení, anebo čekají na názory lídra či ostatních?</a:t>
            </a:r>
          </a:p>
          <a:p>
            <a:pPr lvl="1"/>
            <a:r>
              <a:rPr lang="cs-CZ" sz="2400" dirty="0" smtClean="0"/>
              <a:t>Když tým přijímá řešení, vytváří pocit rovnosti a přátelskou atmosféru pro všechny členy?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11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Mezigenerační solidarita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370013"/>
            <a:ext cx="7886700" cy="3262312"/>
          </a:xfrm>
          <a:prstGeom prst="rect">
            <a:avLst/>
          </a:prstGeom>
        </p:spPr>
        <p:txBody>
          <a:bodyPr/>
          <a:lstStyle/>
          <a:p>
            <a:r>
              <a:rPr lang="cs-CZ" dirty="0" smtClean="0"/>
              <a:t>Jak ji uplatnit v týmu?</a:t>
            </a:r>
            <a:endParaRPr lang="cs-CZ" dirty="0"/>
          </a:p>
        </p:txBody>
      </p:sp>
      <p:pic>
        <p:nvPicPr>
          <p:cNvPr id="12290" name="Picture 2" descr="Image result for co je mezigenerační solidarita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19085" y="1429327"/>
            <a:ext cx="3807619" cy="252174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1932204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2326</TotalTime>
  <Words>521</Words>
  <Application>Microsoft Office PowerPoint</Application>
  <PresentationFormat>Předvádění na obrazovce (16:9)</PresentationFormat>
  <Paragraphs>118</Paragraphs>
  <Slides>22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3" baseType="lpstr">
      <vt:lpstr>SLU</vt:lpstr>
      <vt:lpstr>Název prezentace</vt:lpstr>
      <vt:lpstr>Prezentace aplikace PowerPoint</vt:lpstr>
      <vt:lpstr>Prezentace aplikace PowerPoint</vt:lpstr>
      <vt:lpstr>Mezigenerační konflikty</vt:lpstr>
      <vt:lpstr>Základní roviny konfliktu</vt:lpstr>
      <vt:lpstr>Základní roviny konfliktu II</vt:lpstr>
      <vt:lpstr>Mezigenerační spolupráce</vt:lpstr>
      <vt:lpstr>Spolupráce v mezigeneračním týmu</vt:lpstr>
      <vt:lpstr>Mezigenerační solidarita</vt:lpstr>
      <vt:lpstr>Generační diverzita</vt:lpstr>
      <vt:lpstr>Baby boomers</vt:lpstr>
      <vt:lpstr>Generace X</vt:lpstr>
      <vt:lpstr>Generace Y</vt:lpstr>
      <vt:lpstr>Generace Z</vt:lpstr>
      <vt:lpstr>Generace alfa</vt:lpstr>
      <vt:lpstr>Generační rozdíly při práci v týmu</vt:lpstr>
      <vt:lpstr>Generační rozdíly při práci v týmu II</vt:lpstr>
      <vt:lpstr>Mezigenerační učení</vt:lpstr>
      <vt:lpstr>Age management</vt:lpstr>
      <vt:lpstr>Profesní seniorita</vt:lpstr>
      <vt:lpstr>Příklady mezigenerační spolupráce komunikace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Sebestova</cp:lastModifiedBy>
  <cp:revision>50</cp:revision>
  <cp:lastPrinted>2018-03-27T09:30:31Z</cp:lastPrinted>
  <dcterms:created xsi:type="dcterms:W3CDTF">2016-07-06T15:42:34Z</dcterms:created>
  <dcterms:modified xsi:type="dcterms:W3CDTF">2019-02-28T09:34:13Z</dcterms:modified>
</cp:coreProperties>
</file>