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257" r:id="rId3"/>
    <p:sldId id="260" r:id="rId4"/>
    <p:sldId id="264" r:id="rId5"/>
    <p:sldId id="261" r:id="rId6"/>
    <p:sldId id="265" r:id="rId7"/>
    <p:sldId id="266" r:id="rId8"/>
    <p:sldId id="267" r:id="rId9"/>
    <p:sldId id="262" r:id="rId10"/>
    <p:sldId id="263" r:id="rId11"/>
    <p:sldId id="268" r:id="rId12"/>
    <p:sldId id="259" r:id="rId13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84768" autoAdjust="0"/>
  </p:normalViewPr>
  <p:slideViewPr>
    <p:cSldViewPr>
      <p:cViewPr varScale="1">
        <p:scale>
          <a:sx n="71" d="100"/>
          <a:sy n="71" d="100"/>
        </p:scale>
        <p:origin x="1742" y="4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5750060-FC69-46D7-9D95-9EEE47E1D02D}" type="doc">
      <dgm:prSet loTypeId="urn:microsoft.com/office/officeart/2005/8/layout/cycle3" loCatId="cycle" qsTypeId="urn:microsoft.com/office/officeart/2005/8/quickstyle/3d4" qsCatId="3D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7DF54153-E034-441A-86CE-2E8C96802DC4}">
      <dgm:prSet phldrT="[Text]" custT="1"/>
      <dgm:spPr/>
      <dgm:t>
        <a:bodyPr/>
        <a:lstStyle/>
        <a:p>
          <a:r>
            <a:rPr lang="cs-CZ" sz="2400" dirty="0" smtClean="0">
              <a:solidFill>
                <a:schemeClr val="tx1"/>
              </a:solidFill>
            </a:rPr>
            <a:t>hospodářský systém,</a:t>
          </a:r>
          <a:endParaRPr lang="cs-CZ" sz="2400" dirty="0">
            <a:solidFill>
              <a:schemeClr val="tx1"/>
            </a:solidFill>
          </a:endParaRPr>
        </a:p>
      </dgm:t>
    </dgm:pt>
    <dgm:pt modelId="{8ECD85C5-4886-42CF-BA43-F7EC930D85B3}" type="parTrans" cxnId="{5E93F352-B073-4D37-B932-05F6B7F7E2C9}">
      <dgm:prSet/>
      <dgm:spPr/>
      <dgm:t>
        <a:bodyPr/>
        <a:lstStyle/>
        <a:p>
          <a:endParaRPr lang="cs-CZ"/>
        </a:p>
      </dgm:t>
    </dgm:pt>
    <dgm:pt modelId="{B606BBF8-A9B1-45F6-A6FE-EE1797BE58A5}" type="sibTrans" cxnId="{5E93F352-B073-4D37-B932-05F6B7F7E2C9}">
      <dgm:prSet/>
      <dgm:spPr/>
      <dgm:t>
        <a:bodyPr/>
        <a:lstStyle/>
        <a:p>
          <a:endParaRPr lang="cs-CZ"/>
        </a:p>
      </dgm:t>
    </dgm:pt>
    <dgm:pt modelId="{08682EB8-0E6F-47CB-97F9-C0D5959A8348}">
      <dgm:prSet custT="1"/>
      <dgm:spPr/>
      <dgm:t>
        <a:bodyPr/>
        <a:lstStyle/>
        <a:p>
          <a:r>
            <a:rPr lang="cs-CZ" sz="2400" dirty="0" smtClean="0">
              <a:solidFill>
                <a:schemeClr val="tx1"/>
              </a:solidFill>
            </a:rPr>
            <a:t>politický systém,</a:t>
          </a:r>
          <a:endParaRPr lang="cs-CZ" sz="2400" dirty="0">
            <a:solidFill>
              <a:schemeClr val="tx1"/>
            </a:solidFill>
          </a:endParaRPr>
        </a:p>
      </dgm:t>
    </dgm:pt>
    <dgm:pt modelId="{5210FE09-8B95-41E1-AF55-76375D05B9E3}" type="parTrans" cxnId="{D71FE391-1E4D-4D45-B103-7E36897A930E}">
      <dgm:prSet/>
      <dgm:spPr/>
      <dgm:t>
        <a:bodyPr/>
        <a:lstStyle/>
        <a:p>
          <a:endParaRPr lang="cs-CZ"/>
        </a:p>
      </dgm:t>
    </dgm:pt>
    <dgm:pt modelId="{01905407-7E0F-4B61-BCB0-53123D4C3B03}" type="sibTrans" cxnId="{D71FE391-1E4D-4D45-B103-7E36897A930E}">
      <dgm:prSet/>
      <dgm:spPr/>
      <dgm:t>
        <a:bodyPr/>
        <a:lstStyle/>
        <a:p>
          <a:endParaRPr lang="cs-CZ"/>
        </a:p>
      </dgm:t>
    </dgm:pt>
    <dgm:pt modelId="{55A9DC3B-BD89-4673-B786-451BC938FC99}">
      <dgm:prSet custT="1"/>
      <dgm:spPr/>
      <dgm:t>
        <a:bodyPr/>
        <a:lstStyle/>
        <a:p>
          <a:r>
            <a:rPr lang="cs-CZ" sz="2400" dirty="0" smtClean="0">
              <a:solidFill>
                <a:schemeClr val="tx1"/>
              </a:solidFill>
            </a:rPr>
            <a:t>byrokracie </a:t>
          </a:r>
        </a:p>
        <a:p>
          <a:r>
            <a:rPr lang="cs-CZ" sz="2400" dirty="0" smtClean="0">
              <a:solidFill>
                <a:schemeClr val="tx1"/>
              </a:solidFill>
            </a:rPr>
            <a:t>(„výkonný aparát“),</a:t>
          </a:r>
          <a:endParaRPr lang="cs-CZ" sz="2400" dirty="0">
            <a:solidFill>
              <a:schemeClr val="tx1"/>
            </a:solidFill>
          </a:endParaRPr>
        </a:p>
      </dgm:t>
    </dgm:pt>
    <dgm:pt modelId="{72338521-D1AA-4C33-8D9D-42D34D428FB6}" type="parTrans" cxnId="{0F601FF6-8773-46E1-9481-E9E60E1D8294}">
      <dgm:prSet/>
      <dgm:spPr/>
      <dgm:t>
        <a:bodyPr/>
        <a:lstStyle/>
        <a:p>
          <a:endParaRPr lang="cs-CZ"/>
        </a:p>
      </dgm:t>
    </dgm:pt>
    <dgm:pt modelId="{B9B1122C-86FF-4B8B-8B90-5263F206076B}" type="sibTrans" cxnId="{0F601FF6-8773-46E1-9481-E9E60E1D8294}">
      <dgm:prSet/>
      <dgm:spPr/>
      <dgm:t>
        <a:bodyPr/>
        <a:lstStyle/>
        <a:p>
          <a:endParaRPr lang="cs-CZ"/>
        </a:p>
      </dgm:t>
    </dgm:pt>
    <dgm:pt modelId="{273D371E-6C5F-4D53-B5BD-6CB81AF71E64}">
      <dgm:prSet custT="1"/>
      <dgm:spPr/>
      <dgm:t>
        <a:bodyPr/>
        <a:lstStyle/>
        <a:p>
          <a:r>
            <a:rPr lang="cs-CZ" sz="2400" dirty="0" smtClean="0">
              <a:solidFill>
                <a:schemeClr val="tx1"/>
              </a:solidFill>
            </a:rPr>
            <a:t>velké zájmové skupiny,</a:t>
          </a:r>
          <a:endParaRPr lang="cs-CZ" sz="2400" dirty="0">
            <a:solidFill>
              <a:schemeClr val="tx1"/>
            </a:solidFill>
          </a:endParaRPr>
        </a:p>
      </dgm:t>
    </dgm:pt>
    <dgm:pt modelId="{778E8338-C7C7-4A3E-8494-57B55D59D579}" type="parTrans" cxnId="{7BC799E2-3CEB-4763-8A06-EF87A9CF6CCF}">
      <dgm:prSet/>
      <dgm:spPr/>
      <dgm:t>
        <a:bodyPr/>
        <a:lstStyle/>
        <a:p>
          <a:endParaRPr lang="cs-CZ"/>
        </a:p>
      </dgm:t>
    </dgm:pt>
    <dgm:pt modelId="{4095ACFD-769F-4862-95AC-97E92A8A1C06}" type="sibTrans" cxnId="{7BC799E2-3CEB-4763-8A06-EF87A9CF6CCF}">
      <dgm:prSet/>
      <dgm:spPr/>
      <dgm:t>
        <a:bodyPr/>
        <a:lstStyle/>
        <a:p>
          <a:endParaRPr lang="cs-CZ"/>
        </a:p>
      </dgm:t>
    </dgm:pt>
    <dgm:pt modelId="{36AADCA8-0D39-4C2D-B68D-A3E9D9325FBF}">
      <dgm:prSet custT="1"/>
      <dgm:spPr/>
      <dgm:t>
        <a:bodyPr/>
        <a:lstStyle/>
        <a:p>
          <a:r>
            <a:rPr lang="cs-CZ" sz="2400" dirty="0" smtClean="0">
              <a:solidFill>
                <a:schemeClr val="tx1"/>
              </a:solidFill>
            </a:rPr>
            <a:t>nadnárodní a mezinárodní organizace.</a:t>
          </a:r>
          <a:endParaRPr lang="cs-CZ" sz="2400" dirty="0">
            <a:solidFill>
              <a:schemeClr val="tx1"/>
            </a:solidFill>
          </a:endParaRPr>
        </a:p>
      </dgm:t>
    </dgm:pt>
    <dgm:pt modelId="{9AEB4442-18D7-4AFB-A73F-06CF2994C6E5}" type="parTrans" cxnId="{C94C1583-A43E-4EA0-897F-ABD633268F7F}">
      <dgm:prSet/>
      <dgm:spPr/>
      <dgm:t>
        <a:bodyPr/>
        <a:lstStyle/>
        <a:p>
          <a:endParaRPr lang="cs-CZ"/>
        </a:p>
      </dgm:t>
    </dgm:pt>
    <dgm:pt modelId="{FCB83F37-DE5D-4539-94C3-FDBAECD40C96}" type="sibTrans" cxnId="{C94C1583-A43E-4EA0-897F-ABD633268F7F}">
      <dgm:prSet/>
      <dgm:spPr/>
      <dgm:t>
        <a:bodyPr/>
        <a:lstStyle/>
        <a:p>
          <a:endParaRPr lang="cs-CZ"/>
        </a:p>
      </dgm:t>
    </dgm:pt>
    <dgm:pt modelId="{5F2C94E8-54AE-43C0-8E08-70FCA80DF4C8}" type="pres">
      <dgm:prSet presAssocID="{95750060-FC69-46D7-9D95-9EEE47E1D02D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7F0B4E81-FE43-47E0-BB6B-788C304B770D}" type="pres">
      <dgm:prSet presAssocID="{95750060-FC69-46D7-9D95-9EEE47E1D02D}" presName="cycle" presStyleCnt="0"/>
      <dgm:spPr/>
    </dgm:pt>
    <dgm:pt modelId="{12CCF189-2292-40F1-BE92-F16617B7EB3F}" type="pres">
      <dgm:prSet presAssocID="{7DF54153-E034-441A-86CE-2E8C96802DC4}" presName="nodeFirstNode" presStyleLbl="node1" presStyleIdx="0" presStyleCnt="5" custScaleX="12147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68F791B-594E-4701-89C1-E584070D80BF}" type="pres">
      <dgm:prSet presAssocID="{B606BBF8-A9B1-45F6-A6FE-EE1797BE58A5}" presName="sibTransFirstNode" presStyleLbl="bgShp" presStyleIdx="0" presStyleCnt="1"/>
      <dgm:spPr/>
      <dgm:t>
        <a:bodyPr/>
        <a:lstStyle/>
        <a:p>
          <a:endParaRPr lang="cs-CZ"/>
        </a:p>
      </dgm:t>
    </dgm:pt>
    <dgm:pt modelId="{49DF9168-B9D2-4FDB-93C7-4FE524880870}" type="pres">
      <dgm:prSet presAssocID="{08682EB8-0E6F-47CB-97F9-C0D5959A8348}" presName="nodeFollowingNodes" presStyleLbl="node1" presStyleIdx="1" presStyleCnt="5" custScaleX="14917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799943B-139C-4A58-A40D-DDB97AC479F6}" type="pres">
      <dgm:prSet presAssocID="{55A9DC3B-BD89-4673-B786-451BC938FC99}" presName="nodeFollowingNodes" presStyleLbl="node1" presStyleIdx="2" presStyleCnt="5" custScaleX="151061" custRadScaleRad="111686" custRadScaleInc="-4368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1ED87CA-EA9D-4EA2-8629-779043258786}" type="pres">
      <dgm:prSet presAssocID="{273D371E-6C5F-4D53-B5BD-6CB81AF71E64}" presName="nodeFollowingNodes" presStyleLbl="node1" presStyleIdx="3" presStyleCnt="5" custScaleX="136577" custRadScaleRad="100020" custRadScaleInc="3771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0135AFE-2EEA-4857-B1F0-91002E55AB9B}" type="pres">
      <dgm:prSet presAssocID="{36AADCA8-0D39-4C2D-B68D-A3E9D9325FBF}" presName="nodeFollowingNodes" presStyleLbl="node1" presStyleIdx="4" presStyleCnt="5" custScaleX="13918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828CF1D1-4B65-44DE-BE22-D544A306F87D}" type="presOf" srcId="{B606BBF8-A9B1-45F6-A6FE-EE1797BE58A5}" destId="{268F791B-594E-4701-89C1-E584070D80BF}" srcOrd="0" destOrd="0" presId="urn:microsoft.com/office/officeart/2005/8/layout/cycle3"/>
    <dgm:cxn modelId="{C94C1583-A43E-4EA0-897F-ABD633268F7F}" srcId="{95750060-FC69-46D7-9D95-9EEE47E1D02D}" destId="{36AADCA8-0D39-4C2D-B68D-A3E9D9325FBF}" srcOrd="4" destOrd="0" parTransId="{9AEB4442-18D7-4AFB-A73F-06CF2994C6E5}" sibTransId="{FCB83F37-DE5D-4539-94C3-FDBAECD40C96}"/>
    <dgm:cxn modelId="{4F492606-3281-4B56-88CC-4B08423AE9E4}" type="presOf" srcId="{55A9DC3B-BD89-4673-B786-451BC938FC99}" destId="{F799943B-139C-4A58-A40D-DDB97AC479F6}" srcOrd="0" destOrd="0" presId="urn:microsoft.com/office/officeart/2005/8/layout/cycle3"/>
    <dgm:cxn modelId="{4FC8DEBD-2C4C-4195-8C59-7A7F1FC50A6C}" type="presOf" srcId="{08682EB8-0E6F-47CB-97F9-C0D5959A8348}" destId="{49DF9168-B9D2-4FDB-93C7-4FE524880870}" srcOrd="0" destOrd="0" presId="urn:microsoft.com/office/officeart/2005/8/layout/cycle3"/>
    <dgm:cxn modelId="{0F601FF6-8773-46E1-9481-E9E60E1D8294}" srcId="{95750060-FC69-46D7-9D95-9EEE47E1D02D}" destId="{55A9DC3B-BD89-4673-B786-451BC938FC99}" srcOrd="2" destOrd="0" parTransId="{72338521-D1AA-4C33-8D9D-42D34D428FB6}" sibTransId="{B9B1122C-86FF-4B8B-8B90-5263F206076B}"/>
    <dgm:cxn modelId="{4E0D6929-8A50-4959-B9A9-84044CB1F4FB}" type="presOf" srcId="{273D371E-6C5F-4D53-B5BD-6CB81AF71E64}" destId="{21ED87CA-EA9D-4EA2-8629-779043258786}" srcOrd="0" destOrd="0" presId="urn:microsoft.com/office/officeart/2005/8/layout/cycle3"/>
    <dgm:cxn modelId="{AE3E3E13-D9E8-4B71-8D34-C7A0B65A9396}" type="presOf" srcId="{7DF54153-E034-441A-86CE-2E8C96802DC4}" destId="{12CCF189-2292-40F1-BE92-F16617B7EB3F}" srcOrd="0" destOrd="0" presId="urn:microsoft.com/office/officeart/2005/8/layout/cycle3"/>
    <dgm:cxn modelId="{5E93F352-B073-4D37-B932-05F6B7F7E2C9}" srcId="{95750060-FC69-46D7-9D95-9EEE47E1D02D}" destId="{7DF54153-E034-441A-86CE-2E8C96802DC4}" srcOrd="0" destOrd="0" parTransId="{8ECD85C5-4886-42CF-BA43-F7EC930D85B3}" sibTransId="{B606BBF8-A9B1-45F6-A6FE-EE1797BE58A5}"/>
    <dgm:cxn modelId="{93328D11-0B5C-4240-AB43-928FFE09ED6C}" type="presOf" srcId="{36AADCA8-0D39-4C2D-B68D-A3E9D9325FBF}" destId="{30135AFE-2EEA-4857-B1F0-91002E55AB9B}" srcOrd="0" destOrd="0" presId="urn:microsoft.com/office/officeart/2005/8/layout/cycle3"/>
    <dgm:cxn modelId="{7BC799E2-3CEB-4763-8A06-EF87A9CF6CCF}" srcId="{95750060-FC69-46D7-9D95-9EEE47E1D02D}" destId="{273D371E-6C5F-4D53-B5BD-6CB81AF71E64}" srcOrd="3" destOrd="0" parTransId="{778E8338-C7C7-4A3E-8494-57B55D59D579}" sibTransId="{4095ACFD-769F-4862-95AC-97E92A8A1C06}"/>
    <dgm:cxn modelId="{D71FE391-1E4D-4D45-B103-7E36897A930E}" srcId="{95750060-FC69-46D7-9D95-9EEE47E1D02D}" destId="{08682EB8-0E6F-47CB-97F9-C0D5959A8348}" srcOrd="1" destOrd="0" parTransId="{5210FE09-8B95-41E1-AF55-76375D05B9E3}" sibTransId="{01905407-7E0F-4B61-BCB0-53123D4C3B03}"/>
    <dgm:cxn modelId="{ED0D8E6C-A0A5-4F66-8B34-223E80A2FAAC}" type="presOf" srcId="{95750060-FC69-46D7-9D95-9EEE47E1D02D}" destId="{5F2C94E8-54AE-43C0-8E08-70FCA80DF4C8}" srcOrd="0" destOrd="0" presId="urn:microsoft.com/office/officeart/2005/8/layout/cycle3"/>
    <dgm:cxn modelId="{4DF637FE-4DFE-4799-BB37-7A889AAD0DC6}" type="presParOf" srcId="{5F2C94E8-54AE-43C0-8E08-70FCA80DF4C8}" destId="{7F0B4E81-FE43-47E0-BB6B-788C304B770D}" srcOrd="0" destOrd="0" presId="urn:microsoft.com/office/officeart/2005/8/layout/cycle3"/>
    <dgm:cxn modelId="{589462F7-C9BC-4277-A927-C82D0CC57780}" type="presParOf" srcId="{7F0B4E81-FE43-47E0-BB6B-788C304B770D}" destId="{12CCF189-2292-40F1-BE92-F16617B7EB3F}" srcOrd="0" destOrd="0" presId="urn:microsoft.com/office/officeart/2005/8/layout/cycle3"/>
    <dgm:cxn modelId="{11D49365-A9FD-4221-AFEB-A8CE61145315}" type="presParOf" srcId="{7F0B4E81-FE43-47E0-BB6B-788C304B770D}" destId="{268F791B-594E-4701-89C1-E584070D80BF}" srcOrd="1" destOrd="0" presId="urn:microsoft.com/office/officeart/2005/8/layout/cycle3"/>
    <dgm:cxn modelId="{EB28B639-5052-4108-916D-CF11211E0D93}" type="presParOf" srcId="{7F0B4E81-FE43-47E0-BB6B-788C304B770D}" destId="{49DF9168-B9D2-4FDB-93C7-4FE524880870}" srcOrd="2" destOrd="0" presId="urn:microsoft.com/office/officeart/2005/8/layout/cycle3"/>
    <dgm:cxn modelId="{2661A484-96E5-4D92-BB78-40121BD5915B}" type="presParOf" srcId="{7F0B4E81-FE43-47E0-BB6B-788C304B770D}" destId="{F799943B-139C-4A58-A40D-DDB97AC479F6}" srcOrd="3" destOrd="0" presId="urn:microsoft.com/office/officeart/2005/8/layout/cycle3"/>
    <dgm:cxn modelId="{774DF1E1-1ED4-4C59-BABB-BE18DE777625}" type="presParOf" srcId="{7F0B4E81-FE43-47E0-BB6B-788C304B770D}" destId="{21ED87CA-EA9D-4EA2-8629-779043258786}" srcOrd="4" destOrd="0" presId="urn:microsoft.com/office/officeart/2005/8/layout/cycle3"/>
    <dgm:cxn modelId="{FD0D6841-E053-4EAB-8AF8-ADC1C314ACEB}" type="presParOf" srcId="{7F0B4E81-FE43-47E0-BB6B-788C304B770D}" destId="{30135AFE-2EEA-4857-B1F0-91002E55AB9B}" srcOrd="5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2885270-40F6-4D79-B7C7-7A40C60E59C8}" type="doc">
      <dgm:prSet loTypeId="urn:microsoft.com/office/officeart/2008/layout/VerticalCurvedList" loCatId="list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DD454498-4818-4EDE-8AEC-1E08BAE33BCA}">
      <dgm:prSet phldrT="[Text]"/>
      <dgm:spPr/>
      <dgm:t>
        <a:bodyPr/>
        <a:lstStyle/>
        <a:p>
          <a:r>
            <a:rPr lang="cs-CZ" dirty="0" smtClean="0"/>
            <a:t>Nositelé hospodářsko-politického rozhodování /decizní sféra</a:t>
          </a:r>
          <a:endParaRPr lang="cs-CZ" dirty="0"/>
        </a:p>
      </dgm:t>
    </dgm:pt>
    <dgm:pt modelId="{E57436F5-7664-4A1D-BE02-52C8E9DE5440}" type="parTrans" cxnId="{2F185033-6012-45B5-B794-A58286915AB8}">
      <dgm:prSet/>
      <dgm:spPr/>
      <dgm:t>
        <a:bodyPr/>
        <a:lstStyle/>
        <a:p>
          <a:endParaRPr lang="cs-CZ"/>
        </a:p>
      </dgm:t>
    </dgm:pt>
    <dgm:pt modelId="{071A598B-9507-4676-989F-8F10B47978CA}" type="sibTrans" cxnId="{2F185033-6012-45B5-B794-A58286915AB8}">
      <dgm:prSet/>
      <dgm:spPr/>
      <dgm:t>
        <a:bodyPr/>
        <a:lstStyle/>
        <a:p>
          <a:endParaRPr lang="cs-CZ"/>
        </a:p>
      </dgm:t>
    </dgm:pt>
    <dgm:pt modelId="{B5994EB0-3CDE-457C-982B-544ED2BC352C}">
      <dgm:prSet/>
      <dgm:spPr/>
      <dgm:t>
        <a:bodyPr/>
        <a:lstStyle/>
        <a:p>
          <a:r>
            <a:rPr lang="cs-CZ" dirty="0" smtClean="0"/>
            <a:t>Nositelé hospodářsko-politického vlivu/</a:t>
          </a:r>
          <a:r>
            <a:rPr lang="cs-CZ" dirty="0" err="1" smtClean="0"/>
            <a:t>vlivová</a:t>
          </a:r>
          <a:r>
            <a:rPr lang="cs-CZ" dirty="0" smtClean="0"/>
            <a:t> sféra</a:t>
          </a:r>
          <a:endParaRPr lang="cs-CZ" dirty="0"/>
        </a:p>
      </dgm:t>
    </dgm:pt>
    <dgm:pt modelId="{803F2CAE-6F4F-4B95-8EEE-25DF8F9F98E8}" type="parTrans" cxnId="{E7D0D62A-48C0-4CA3-BF2F-5C6DF5E857BE}">
      <dgm:prSet/>
      <dgm:spPr/>
      <dgm:t>
        <a:bodyPr/>
        <a:lstStyle/>
        <a:p>
          <a:endParaRPr lang="cs-CZ"/>
        </a:p>
      </dgm:t>
    </dgm:pt>
    <dgm:pt modelId="{1C756778-7508-4878-A0FC-F32C90366B63}" type="sibTrans" cxnId="{E7D0D62A-48C0-4CA3-BF2F-5C6DF5E857BE}">
      <dgm:prSet/>
      <dgm:spPr/>
      <dgm:t>
        <a:bodyPr/>
        <a:lstStyle/>
        <a:p>
          <a:endParaRPr lang="cs-CZ"/>
        </a:p>
      </dgm:t>
    </dgm:pt>
    <dgm:pt modelId="{7DD946C9-1458-4E98-BAC2-C2E61EAE8789}" type="pres">
      <dgm:prSet presAssocID="{82885270-40F6-4D79-B7C7-7A40C60E59C8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cs-CZ"/>
        </a:p>
      </dgm:t>
    </dgm:pt>
    <dgm:pt modelId="{358C3C63-6306-4D49-B0CA-AE49D5E71AE8}" type="pres">
      <dgm:prSet presAssocID="{82885270-40F6-4D79-B7C7-7A40C60E59C8}" presName="Name1" presStyleCnt="0"/>
      <dgm:spPr/>
    </dgm:pt>
    <dgm:pt modelId="{C8A83628-26C5-44C0-9DF9-E61D73A6D707}" type="pres">
      <dgm:prSet presAssocID="{82885270-40F6-4D79-B7C7-7A40C60E59C8}" presName="cycle" presStyleCnt="0"/>
      <dgm:spPr/>
    </dgm:pt>
    <dgm:pt modelId="{8028AD7D-1980-4EC4-B7FD-63B1A84405E8}" type="pres">
      <dgm:prSet presAssocID="{82885270-40F6-4D79-B7C7-7A40C60E59C8}" presName="srcNode" presStyleLbl="node1" presStyleIdx="0" presStyleCnt="2"/>
      <dgm:spPr/>
    </dgm:pt>
    <dgm:pt modelId="{BC8FFE2B-9EAD-467B-9048-DEC4E6A159C0}" type="pres">
      <dgm:prSet presAssocID="{82885270-40F6-4D79-B7C7-7A40C60E59C8}" presName="conn" presStyleLbl="parChTrans1D2" presStyleIdx="0" presStyleCnt="1"/>
      <dgm:spPr/>
      <dgm:t>
        <a:bodyPr/>
        <a:lstStyle/>
        <a:p>
          <a:endParaRPr lang="cs-CZ"/>
        </a:p>
      </dgm:t>
    </dgm:pt>
    <dgm:pt modelId="{2AE24ADE-F90B-4401-89C9-9A73A07D513A}" type="pres">
      <dgm:prSet presAssocID="{82885270-40F6-4D79-B7C7-7A40C60E59C8}" presName="extraNode" presStyleLbl="node1" presStyleIdx="0" presStyleCnt="2"/>
      <dgm:spPr/>
    </dgm:pt>
    <dgm:pt modelId="{FD9050BA-1183-49D5-BFF2-827A6071E656}" type="pres">
      <dgm:prSet presAssocID="{82885270-40F6-4D79-B7C7-7A40C60E59C8}" presName="dstNode" presStyleLbl="node1" presStyleIdx="0" presStyleCnt="2"/>
      <dgm:spPr/>
    </dgm:pt>
    <dgm:pt modelId="{D869CFFE-5461-4DE1-B6AB-DAC25EC4EFCD}" type="pres">
      <dgm:prSet presAssocID="{DD454498-4818-4EDE-8AEC-1E08BAE33BCA}" presName="text_1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DA0CADF-EA04-4E13-812F-C659DAC75513}" type="pres">
      <dgm:prSet presAssocID="{DD454498-4818-4EDE-8AEC-1E08BAE33BCA}" presName="accent_1" presStyleCnt="0"/>
      <dgm:spPr/>
    </dgm:pt>
    <dgm:pt modelId="{1E3CD4F4-5AF0-4D0D-974D-D92045790AF8}" type="pres">
      <dgm:prSet presAssocID="{DD454498-4818-4EDE-8AEC-1E08BAE33BCA}" presName="accentRepeatNode" presStyleLbl="solidFgAcc1" presStyleIdx="0" presStyleCnt="2"/>
      <dgm:spPr/>
    </dgm:pt>
    <dgm:pt modelId="{F3A5BDB1-76BB-42C2-872C-CF0784F15239}" type="pres">
      <dgm:prSet presAssocID="{B5994EB0-3CDE-457C-982B-544ED2BC352C}" presName="text_2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0E87851-B241-41A4-8C29-1B09E5C4A8B6}" type="pres">
      <dgm:prSet presAssocID="{B5994EB0-3CDE-457C-982B-544ED2BC352C}" presName="accent_2" presStyleCnt="0"/>
      <dgm:spPr/>
    </dgm:pt>
    <dgm:pt modelId="{CF5E69B2-5577-4DF2-9379-38FD0346FAC9}" type="pres">
      <dgm:prSet presAssocID="{B5994EB0-3CDE-457C-982B-544ED2BC352C}" presName="accentRepeatNode" presStyleLbl="solidFgAcc1" presStyleIdx="1" presStyleCnt="2"/>
      <dgm:spPr/>
    </dgm:pt>
  </dgm:ptLst>
  <dgm:cxnLst>
    <dgm:cxn modelId="{3FBD0060-1AE2-4A27-ADEC-2602629F7731}" type="presOf" srcId="{82885270-40F6-4D79-B7C7-7A40C60E59C8}" destId="{7DD946C9-1458-4E98-BAC2-C2E61EAE8789}" srcOrd="0" destOrd="0" presId="urn:microsoft.com/office/officeart/2008/layout/VerticalCurvedList"/>
    <dgm:cxn modelId="{CF2A5729-8675-4CF7-B997-424A0D4C13DE}" type="presOf" srcId="{071A598B-9507-4676-989F-8F10B47978CA}" destId="{BC8FFE2B-9EAD-467B-9048-DEC4E6A159C0}" srcOrd="0" destOrd="0" presId="urn:microsoft.com/office/officeart/2008/layout/VerticalCurvedList"/>
    <dgm:cxn modelId="{E7D0D62A-48C0-4CA3-BF2F-5C6DF5E857BE}" srcId="{82885270-40F6-4D79-B7C7-7A40C60E59C8}" destId="{B5994EB0-3CDE-457C-982B-544ED2BC352C}" srcOrd="1" destOrd="0" parTransId="{803F2CAE-6F4F-4B95-8EEE-25DF8F9F98E8}" sibTransId="{1C756778-7508-4878-A0FC-F32C90366B63}"/>
    <dgm:cxn modelId="{32D595A8-97E4-4042-80D9-8336D5B8338C}" type="presOf" srcId="{DD454498-4818-4EDE-8AEC-1E08BAE33BCA}" destId="{D869CFFE-5461-4DE1-B6AB-DAC25EC4EFCD}" srcOrd="0" destOrd="0" presId="urn:microsoft.com/office/officeart/2008/layout/VerticalCurvedList"/>
    <dgm:cxn modelId="{FC7539C3-062C-4922-9552-7FE5DC059BE6}" type="presOf" srcId="{B5994EB0-3CDE-457C-982B-544ED2BC352C}" destId="{F3A5BDB1-76BB-42C2-872C-CF0784F15239}" srcOrd="0" destOrd="0" presId="urn:microsoft.com/office/officeart/2008/layout/VerticalCurvedList"/>
    <dgm:cxn modelId="{2F185033-6012-45B5-B794-A58286915AB8}" srcId="{82885270-40F6-4D79-B7C7-7A40C60E59C8}" destId="{DD454498-4818-4EDE-8AEC-1E08BAE33BCA}" srcOrd="0" destOrd="0" parTransId="{E57436F5-7664-4A1D-BE02-52C8E9DE5440}" sibTransId="{071A598B-9507-4676-989F-8F10B47978CA}"/>
    <dgm:cxn modelId="{E08955DE-799D-42BF-B101-75F2E835A0A0}" type="presParOf" srcId="{7DD946C9-1458-4E98-BAC2-C2E61EAE8789}" destId="{358C3C63-6306-4D49-B0CA-AE49D5E71AE8}" srcOrd="0" destOrd="0" presId="urn:microsoft.com/office/officeart/2008/layout/VerticalCurvedList"/>
    <dgm:cxn modelId="{754FB376-5CC2-4A36-B5F6-9771549623DB}" type="presParOf" srcId="{358C3C63-6306-4D49-B0CA-AE49D5E71AE8}" destId="{C8A83628-26C5-44C0-9DF9-E61D73A6D707}" srcOrd="0" destOrd="0" presId="urn:microsoft.com/office/officeart/2008/layout/VerticalCurvedList"/>
    <dgm:cxn modelId="{AC7356D2-F9A3-4FC2-A48D-34FEA1D3D4F6}" type="presParOf" srcId="{C8A83628-26C5-44C0-9DF9-E61D73A6D707}" destId="{8028AD7D-1980-4EC4-B7FD-63B1A84405E8}" srcOrd="0" destOrd="0" presId="urn:microsoft.com/office/officeart/2008/layout/VerticalCurvedList"/>
    <dgm:cxn modelId="{61181A66-8234-4674-A29A-246D9BB3E294}" type="presParOf" srcId="{C8A83628-26C5-44C0-9DF9-E61D73A6D707}" destId="{BC8FFE2B-9EAD-467B-9048-DEC4E6A159C0}" srcOrd="1" destOrd="0" presId="urn:microsoft.com/office/officeart/2008/layout/VerticalCurvedList"/>
    <dgm:cxn modelId="{0D59A031-C19C-4659-B081-3B9173B919BB}" type="presParOf" srcId="{C8A83628-26C5-44C0-9DF9-E61D73A6D707}" destId="{2AE24ADE-F90B-4401-89C9-9A73A07D513A}" srcOrd="2" destOrd="0" presId="urn:microsoft.com/office/officeart/2008/layout/VerticalCurvedList"/>
    <dgm:cxn modelId="{30AB261E-A614-4757-916D-48A0F36F8C19}" type="presParOf" srcId="{C8A83628-26C5-44C0-9DF9-E61D73A6D707}" destId="{FD9050BA-1183-49D5-BFF2-827A6071E656}" srcOrd="3" destOrd="0" presId="urn:microsoft.com/office/officeart/2008/layout/VerticalCurvedList"/>
    <dgm:cxn modelId="{91AB50F5-6B29-4BFA-962A-0C2440DDF921}" type="presParOf" srcId="{358C3C63-6306-4D49-B0CA-AE49D5E71AE8}" destId="{D869CFFE-5461-4DE1-B6AB-DAC25EC4EFCD}" srcOrd="1" destOrd="0" presId="urn:microsoft.com/office/officeart/2008/layout/VerticalCurvedList"/>
    <dgm:cxn modelId="{9C3789C6-E78C-4EF8-8B54-6D7D9BED0F8C}" type="presParOf" srcId="{358C3C63-6306-4D49-B0CA-AE49D5E71AE8}" destId="{8DA0CADF-EA04-4E13-812F-C659DAC75513}" srcOrd="2" destOrd="0" presId="urn:microsoft.com/office/officeart/2008/layout/VerticalCurvedList"/>
    <dgm:cxn modelId="{94D48569-DD78-4101-9286-F0EA2B52194B}" type="presParOf" srcId="{8DA0CADF-EA04-4E13-812F-C659DAC75513}" destId="{1E3CD4F4-5AF0-4D0D-974D-D92045790AF8}" srcOrd="0" destOrd="0" presId="urn:microsoft.com/office/officeart/2008/layout/VerticalCurvedList"/>
    <dgm:cxn modelId="{26BE0CC4-EF4A-432A-B853-3449458C837A}" type="presParOf" srcId="{358C3C63-6306-4D49-B0CA-AE49D5E71AE8}" destId="{F3A5BDB1-76BB-42C2-872C-CF0784F15239}" srcOrd="3" destOrd="0" presId="urn:microsoft.com/office/officeart/2008/layout/VerticalCurvedList"/>
    <dgm:cxn modelId="{9BBEE1D2-B437-44FA-AD8A-F078756AEE5F}" type="presParOf" srcId="{358C3C63-6306-4D49-B0CA-AE49D5E71AE8}" destId="{90E87851-B241-41A4-8C29-1B09E5C4A8B6}" srcOrd="4" destOrd="0" presId="urn:microsoft.com/office/officeart/2008/layout/VerticalCurvedList"/>
    <dgm:cxn modelId="{25126816-4138-479F-A947-FF46BDDB3677}" type="presParOf" srcId="{90E87851-B241-41A4-8C29-1B09E5C4A8B6}" destId="{CF5E69B2-5577-4DF2-9379-38FD0346FAC9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818400B-CA5D-41D3-A17A-0B28EE7DD846}" type="doc">
      <dgm:prSet loTypeId="urn:microsoft.com/office/officeart/2005/8/layout/pyramid2" loCatId="list" qsTypeId="urn:microsoft.com/office/officeart/2005/8/quickstyle/simple1" qsCatId="simple" csTypeId="urn:microsoft.com/office/officeart/2005/8/colors/accent1_2" csCatId="accent1" phldr="1"/>
      <dgm:spPr/>
    </dgm:pt>
    <dgm:pt modelId="{CC0E0D29-1292-4685-BBFD-F0CAC9D4131D}">
      <dgm:prSet phldrT="[Text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>
        <a:ln>
          <a:solidFill>
            <a:schemeClr val="tx1"/>
          </a:solidFill>
        </a:ln>
      </dgm:spPr>
      <dgm:t>
        <a:bodyPr/>
        <a:lstStyle/>
        <a:p>
          <a:r>
            <a:rPr lang="cs-CZ" sz="2400" dirty="0" smtClean="0"/>
            <a:t>Maximalizace společenského blahobytu</a:t>
          </a:r>
          <a:endParaRPr lang="cs-CZ" sz="2400" dirty="0"/>
        </a:p>
      </dgm:t>
    </dgm:pt>
    <dgm:pt modelId="{F0E5329B-7B32-455C-B114-8D64F25FD36D}" type="parTrans" cxnId="{4D4A27ED-8DF9-4F00-8CAF-1D4BE2AC152B}">
      <dgm:prSet/>
      <dgm:spPr/>
      <dgm:t>
        <a:bodyPr/>
        <a:lstStyle/>
        <a:p>
          <a:endParaRPr lang="cs-CZ"/>
        </a:p>
      </dgm:t>
    </dgm:pt>
    <dgm:pt modelId="{9201433C-0901-4E63-85A5-9DBC7A9C2D41}" type="sibTrans" cxnId="{4D4A27ED-8DF9-4F00-8CAF-1D4BE2AC152B}">
      <dgm:prSet/>
      <dgm:spPr/>
      <dgm:t>
        <a:bodyPr/>
        <a:lstStyle/>
        <a:p>
          <a:endParaRPr lang="cs-CZ"/>
        </a:p>
      </dgm:t>
    </dgm:pt>
    <dgm:pt modelId="{447DD5A6-5726-40C6-B873-7C2CCBB3A5D9}">
      <dgm:prSet phldrT="[Text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>
        <a:ln>
          <a:solidFill>
            <a:schemeClr val="tx1"/>
          </a:solidFill>
        </a:ln>
      </dgm:spPr>
      <dgm:t>
        <a:bodyPr/>
        <a:lstStyle/>
        <a:p>
          <a:r>
            <a:rPr lang="cs-CZ" sz="2400" dirty="0" smtClean="0"/>
            <a:t>Základní společenské cíle (hodnoty)</a:t>
          </a:r>
          <a:endParaRPr lang="cs-CZ" sz="2400" dirty="0"/>
        </a:p>
      </dgm:t>
    </dgm:pt>
    <dgm:pt modelId="{0F5F448D-66C6-4602-867F-C1DC5DE913FD}" type="parTrans" cxnId="{1349DA92-7AFE-4235-A674-38D2400DC5D9}">
      <dgm:prSet/>
      <dgm:spPr/>
      <dgm:t>
        <a:bodyPr/>
        <a:lstStyle/>
        <a:p>
          <a:endParaRPr lang="cs-CZ"/>
        </a:p>
      </dgm:t>
    </dgm:pt>
    <dgm:pt modelId="{545114AA-A26B-41FC-87DE-04FA38077B57}" type="sibTrans" cxnId="{1349DA92-7AFE-4235-A674-38D2400DC5D9}">
      <dgm:prSet/>
      <dgm:spPr/>
      <dgm:t>
        <a:bodyPr/>
        <a:lstStyle/>
        <a:p>
          <a:endParaRPr lang="cs-CZ"/>
        </a:p>
      </dgm:t>
    </dgm:pt>
    <dgm:pt modelId="{9186352E-3108-435C-A3AD-81C09812A030}">
      <dgm:prSet phldrT="[Text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>
        <a:ln>
          <a:solidFill>
            <a:schemeClr val="tx1"/>
          </a:solidFill>
        </a:ln>
      </dgm:spPr>
      <dgm:t>
        <a:bodyPr/>
        <a:lstStyle/>
        <a:p>
          <a:r>
            <a:rPr lang="cs-CZ" sz="2400" b="1" dirty="0" smtClean="0"/>
            <a:t>Tradiční ekonomické cíle</a:t>
          </a:r>
          <a:endParaRPr lang="cs-CZ" sz="2400" b="1" dirty="0"/>
        </a:p>
      </dgm:t>
    </dgm:pt>
    <dgm:pt modelId="{BC6415B6-D130-4CC1-85FF-1A866F1C110C}" type="parTrans" cxnId="{295A31D2-6644-422F-AF81-5A5764256E97}">
      <dgm:prSet/>
      <dgm:spPr/>
      <dgm:t>
        <a:bodyPr/>
        <a:lstStyle/>
        <a:p>
          <a:endParaRPr lang="cs-CZ"/>
        </a:p>
      </dgm:t>
    </dgm:pt>
    <dgm:pt modelId="{68BF230A-9916-40D1-8F28-893627B6AEA6}" type="sibTrans" cxnId="{295A31D2-6644-422F-AF81-5A5764256E97}">
      <dgm:prSet/>
      <dgm:spPr/>
      <dgm:t>
        <a:bodyPr/>
        <a:lstStyle/>
        <a:p>
          <a:endParaRPr lang="cs-CZ"/>
        </a:p>
      </dgm:t>
    </dgm:pt>
    <dgm:pt modelId="{60FEAFEE-862A-489D-8665-CAE2C027E9B9}" type="pres">
      <dgm:prSet presAssocID="{E818400B-CA5D-41D3-A17A-0B28EE7DD846}" presName="compositeShape" presStyleCnt="0">
        <dgm:presLayoutVars>
          <dgm:dir/>
          <dgm:resizeHandles/>
        </dgm:presLayoutVars>
      </dgm:prSet>
      <dgm:spPr/>
    </dgm:pt>
    <dgm:pt modelId="{0CF38F5D-E877-4029-8C58-41A6ABAE7B20}" type="pres">
      <dgm:prSet presAssocID="{E818400B-CA5D-41D3-A17A-0B28EE7DD846}" presName="pyramid" presStyleLbl="node1" presStyleIdx="0" presStyleCnt="1" custScaleX="115686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>
        <a:ln>
          <a:solidFill>
            <a:schemeClr val="accent1">
              <a:lumMod val="50000"/>
            </a:schemeClr>
          </a:solidFill>
        </a:ln>
      </dgm:spPr>
    </dgm:pt>
    <dgm:pt modelId="{125C0422-0986-4092-948A-8583AA265BBE}" type="pres">
      <dgm:prSet presAssocID="{E818400B-CA5D-41D3-A17A-0B28EE7DD846}" presName="theList" presStyleCnt="0"/>
      <dgm:spPr/>
    </dgm:pt>
    <dgm:pt modelId="{81619961-125F-41DB-9D22-04023EEAF8ED}" type="pres">
      <dgm:prSet presAssocID="{CC0E0D29-1292-4685-BBFD-F0CAC9D4131D}" presName="aNode" presStyleLbl="fgAcc1" presStyleIdx="0" presStyleCnt="3" custScaleX="88717" custLinFactY="14833" custLinFactNeighborX="-45636" custLinFactNeighborY="10000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FFEADB9-F489-4CB1-A119-35E2AA66FE52}" type="pres">
      <dgm:prSet presAssocID="{CC0E0D29-1292-4685-BBFD-F0CAC9D4131D}" presName="aSpace" presStyleCnt="0"/>
      <dgm:spPr/>
    </dgm:pt>
    <dgm:pt modelId="{A7605885-8F2D-4ECB-953C-C4C8A4A40DD7}" type="pres">
      <dgm:prSet presAssocID="{447DD5A6-5726-40C6-B873-7C2CCBB3A5D9}" presName="aNode" presStyleLbl="fgAcc1" presStyleIdx="1" presStyleCnt="3" custScaleX="101773" custLinFactY="24490" custLinFactNeighborX="-47582" custLinFactNeighborY="10000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B2E8E2A-5E22-487D-83DB-FBD324D2379E}" type="pres">
      <dgm:prSet presAssocID="{447DD5A6-5726-40C6-B873-7C2CCBB3A5D9}" presName="aSpace" presStyleCnt="0"/>
      <dgm:spPr/>
    </dgm:pt>
    <dgm:pt modelId="{043A63D1-E7C1-40B4-B38E-D71CB8A910B2}" type="pres">
      <dgm:prSet presAssocID="{9186352E-3108-435C-A3AD-81C09812A030}" presName="aNode" presStyleLbl="fgAcc1" presStyleIdx="2" presStyleCnt="3" custScaleX="138716" custLinFactY="39964" custLinFactNeighborX="-47371" custLinFactNeighborY="10000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5E2320A-7095-4DCD-BFD8-C64E2336899A}" type="pres">
      <dgm:prSet presAssocID="{9186352E-3108-435C-A3AD-81C09812A030}" presName="aSpace" presStyleCnt="0"/>
      <dgm:spPr/>
    </dgm:pt>
  </dgm:ptLst>
  <dgm:cxnLst>
    <dgm:cxn modelId="{4A64456C-0D42-49A9-A89B-168D7D5CAC3D}" type="presOf" srcId="{CC0E0D29-1292-4685-BBFD-F0CAC9D4131D}" destId="{81619961-125F-41DB-9D22-04023EEAF8ED}" srcOrd="0" destOrd="0" presId="urn:microsoft.com/office/officeart/2005/8/layout/pyramid2"/>
    <dgm:cxn modelId="{2BD29BF1-233A-473C-81CA-3A6A61A0CAC1}" type="presOf" srcId="{9186352E-3108-435C-A3AD-81C09812A030}" destId="{043A63D1-E7C1-40B4-B38E-D71CB8A910B2}" srcOrd="0" destOrd="0" presId="urn:microsoft.com/office/officeart/2005/8/layout/pyramid2"/>
    <dgm:cxn modelId="{4D4A27ED-8DF9-4F00-8CAF-1D4BE2AC152B}" srcId="{E818400B-CA5D-41D3-A17A-0B28EE7DD846}" destId="{CC0E0D29-1292-4685-BBFD-F0CAC9D4131D}" srcOrd="0" destOrd="0" parTransId="{F0E5329B-7B32-455C-B114-8D64F25FD36D}" sibTransId="{9201433C-0901-4E63-85A5-9DBC7A9C2D41}"/>
    <dgm:cxn modelId="{1349DA92-7AFE-4235-A674-38D2400DC5D9}" srcId="{E818400B-CA5D-41D3-A17A-0B28EE7DD846}" destId="{447DD5A6-5726-40C6-B873-7C2CCBB3A5D9}" srcOrd="1" destOrd="0" parTransId="{0F5F448D-66C6-4602-867F-C1DC5DE913FD}" sibTransId="{545114AA-A26B-41FC-87DE-04FA38077B57}"/>
    <dgm:cxn modelId="{295A31D2-6644-422F-AF81-5A5764256E97}" srcId="{E818400B-CA5D-41D3-A17A-0B28EE7DD846}" destId="{9186352E-3108-435C-A3AD-81C09812A030}" srcOrd="2" destOrd="0" parTransId="{BC6415B6-D130-4CC1-85FF-1A866F1C110C}" sibTransId="{68BF230A-9916-40D1-8F28-893627B6AEA6}"/>
    <dgm:cxn modelId="{2F9AF13C-B0FC-4D4B-B94E-76C9B50FDA93}" type="presOf" srcId="{E818400B-CA5D-41D3-A17A-0B28EE7DD846}" destId="{60FEAFEE-862A-489D-8665-CAE2C027E9B9}" srcOrd="0" destOrd="0" presId="urn:microsoft.com/office/officeart/2005/8/layout/pyramid2"/>
    <dgm:cxn modelId="{BE99F745-7ADB-4467-9069-19C9FDC129D2}" type="presOf" srcId="{447DD5A6-5726-40C6-B873-7C2CCBB3A5D9}" destId="{A7605885-8F2D-4ECB-953C-C4C8A4A40DD7}" srcOrd="0" destOrd="0" presId="urn:microsoft.com/office/officeart/2005/8/layout/pyramid2"/>
    <dgm:cxn modelId="{44CD7DD1-8AD1-4DD1-A5C8-2D82FEDA15B2}" type="presParOf" srcId="{60FEAFEE-862A-489D-8665-CAE2C027E9B9}" destId="{0CF38F5D-E877-4029-8C58-41A6ABAE7B20}" srcOrd="0" destOrd="0" presId="urn:microsoft.com/office/officeart/2005/8/layout/pyramid2"/>
    <dgm:cxn modelId="{A4F87B19-E6B1-431B-9D1C-39170FC94AAF}" type="presParOf" srcId="{60FEAFEE-862A-489D-8665-CAE2C027E9B9}" destId="{125C0422-0986-4092-948A-8583AA265BBE}" srcOrd="1" destOrd="0" presId="urn:microsoft.com/office/officeart/2005/8/layout/pyramid2"/>
    <dgm:cxn modelId="{41C50B97-63DA-471D-8789-9AF381A301FA}" type="presParOf" srcId="{125C0422-0986-4092-948A-8583AA265BBE}" destId="{81619961-125F-41DB-9D22-04023EEAF8ED}" srcOrd="0" destOrd="0" presId="urn:microsoft.com/office/officeart/2005/8/layout/pyramid2"/>
    <dgm:cxn modelId="{5D3EE5FF-78F2-42B3-9223-7EC539954E75}" type="presParOf" srcId="{125C0422-0986-4092-948A-8583AA265BBE}" destId="{2FFEADB9-F489-4CB1-A119-35E2AA66FE52}" srcOrd="1" destOrd="0" presId="urn:microsoft.com/office/officeart/2005/8/layout/pyramid2"/>
    <dgm:cxn modelId="{0E400745-A2E7-4042-B251-4374E041267E}" type="presParOf" srcId="{125C0422-0986-4092-948A-8583AA265BBE}" destId="{A7605885-8F2D-4ECB-953C-C4C8A4A40DD7}" srcOrd="2" destOrd="0" presId="urn:microsoft.com/office/officeart/2005/8/layout/pyramid2"/>
    <dgm:cxn modelId="{57A75F3E-F44D-4039-8A4A-5EB4A3534BE5}" type="presParOf" srcId="{125C0422-0986-4092-948A-8583AA265BBE}" destId="{7B2E8E2A-5E22-487D-83DB-FBD324D2379E}" srcOrd="3" destOrd="0" presId="urn:microsoft.com/office/officeart/2005/8/layout/pyramid2"/>
    <dgm:cxn modelId="{C1C013E2-EC40-4433-AC52-B17F8254FA0E}" type="presParOf" srcId="{125C0422-0986-4092-948A-8583AA265BBE}" destId="{043A63D1-E7C1-40B4-B38E-D71CB8A910B2}" srcOrd="4" destOrd="0" presId="urn:microsoft.com/office/officeart/2005/8/layout/pyramid2"/>
    <dgm:cxn modelId="{715F7176-DC8E-4CF8-82BF-1E88A16A6EDA}" type="presParOf" srcId="{125C0422-0986-4092-948A-8583AA265BBE}" destId="{25E2320A-7095-4DCD-BFD8-C64E2336899A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68F791B-594E-4701-89C1-E584070D80BF}">
      <dsp:nvSpPr>
        <dsp:cNvPr id="0" name=""/>
        <dsp:cNvSpPr/>
      </dsp:nvSpPr>
      <dsp:spPr>
        <a:xfrm>
          <a:off x="1122325" y="-214855"/>
          <a:ext cx="5103835" cy="5103835"/>
        </a:xfrm>
        <a:prstGeom prst="circularArrow">
          <a:avLst>
            <a:gd name="adj1" fmla="val 5544"/>
            <a:gd name="adj2" fmla="val 330680"/>
            <a:gd name="adj3" fmla="val 13262474"/>
            <a:gd name="adj4" fmla="val 17707009"/>
            <a:gd name="adj5" fmla="val 5757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z="-12700" extrusionH="1700" prstMaterial="translucentPowder">
          <a:bevelT w="25400" h="6350" prst="softRound"/>
          <a:bevelB w="0" h="0" prst="convex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2CCF189-2292-40F1-BE92-F16617B7EB3F}">
      <dsp:nvSpPr>
        <dsp:cNvPr id="0" name=""/>
        <dsp:cNvSpPr/>
      </dsp:nvSpPr>
      <dsp:spPr>
        <a:xfrm>
          <a:off x="2225899" y="1384"/>
          <a:ext cx="2896686" cy="119233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 smtClean="0">
              <a:solidFill>
                <a:schemeClr val="tx1"/>
              </a:solidFill>
            </a:rPr>
            <a:t>hospodářský systém,</a:t>
          </a:r>
          <a:endParaRPr lang="cs-CZ" sz="2400" kern="1200" dirty="0">
            <a:solidFill>
              <a:schemeClr val="tx1"/>
            </a:solidFill>
          </a:endParaRPr>
        </a:p>
      </dsp:txBody>
      <dsp:txXfrm>
        <a:off x="2284104" y="59589"/>
        <a:ext cx="2780276" cy="1075926"/>
      </dsp:txXfrm>
    </dsp:sp>
    <dsp:sp modelId="{49DF9168-B9D2-4FDB-93C7-4FE524880870}">
      <dsp:nvSpPr>
        <dsp:cNvPr id="0" name=""/>
        <dsp:cNvSpPr/>
      </dsp:nvSpPr>
      <dsp:spPr>
        <a:xfrm>
          <a:off x="3965585" y="1505292"/>
          <a:ext cx="3557216" cy="119233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 smtClean="0">
              <a:solidFill>
                <a:schemeClr val="tx1"/>
              </a:solidFill>
            </a:rPr>
            <a:t>politický systém,</a:t>
          </a:r>
          <a:endParaRPr lang="cs-CZ" sz="2400" kern="1200" dirty="0">
            <a:solidFill>
              <a:schemeClr val="tx1"/>
            </a:solidFill>
          </a:endParaRPr>
        </a:p>
      </dsp:txBody>
      <dsp:txXfrm>
        <a:off x="4023790" y="1563497"/>
        <a:ext cx="3440806" cy="1075926"/>
      </dsp:txXfrm>
    </dsp:sp>
    <dsp:sp modelId="{F799943B-139C-4A58-A40D-DDB97AC479F6}">
      <dsp:nvSpPr>
        <dsp:cNvPr id="0" name=""/>
        <dsp:cNvSpPr/>
      </dsp:nvSpPr>
      <dsp:spPr>
        <a:xfrm>
          <a:off x="3865289" y="3311126"/>
          <a:ext cx="3602310" cy="119233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 smtClean="0">
              <a:solidFill>
                <a:schemeClr val="tx1"/>
              </a:solidFill>
            </a:rPr>
            <a:t>byrokracie 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 smtClean="0">
              <a:solidFill>
                <a:schemeClr val="tx1"/>
              </a:solidFill>
            </a:rPr>
            <a:t>(„výkonný aparát“),</a:t>
          </a:r>
          <a:endParaRPr lang="cs-CZ" sz="2400" kern="1200" dirty="0">
            <a:solidFill>
              <a:schemeClr val="tx1"/>
            </a:solidFill>
          </a:endParaRPr>
        </a:p>
      </dsp:txBody>
      <dsp:txXfrm>
        <a:off x="3923494" y="3369331"/>
        <a:ext cx="3485900" cy="1075926"/>
      </dsp:txXfrm>
    </dsp:sp>
    <dsp:sp modelId="{21ED87CA-EA9D-4EA2-8629-779043258786}">
      <dsp:nvSpPr>
        <dsp:cNvPr id="0" name=""/>
        <dsp:cNvSpPr/>
      </dsp:nvSpPr>
      <dsp:spPr>
        <a:xfrm>
          <a:off x="187119" y="3311130"/>
          <a:ext cx="3256914" cy="119233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 smtClean="0">
              <a:solidFill>
                <a:schemeClr val="tx1"/>
              </a:solidFill>
            </a:rPr>
            <a:t>velké zájmové skupiny,</a:t>
          </a:r>
          <a:endParaRPr lang="cs-CZ" sz="2400" kern="1200" dirty="0">
            <a:solidFill>
              <a:schemeClr val="tx1"/>
            </a:solidFill>
          </a:endParaRPr>
        </a:p>
      </dsp:txBody>
      <dsp:txXfrm>
        <a:off x="245324" y="3369335"/>
        <a:ext cx="3140504" cy="1075926"/>
      </dsp:txXfrm>
    </dsp:sp>
    <dsp:sp modelId="{30135AFE-2EEA-4857-B1F0-91002E55AB9B}">
      <dsp:nvSpPr>
        <dsp:cNvPr id="0" name=""/>
        <dsp:cNvSpPr/>
      </dsp:nvSpPr>
      <dsp:spPr>
        <a:xfrm>
          <a:off x="-55202" y="1505292"/>
          <a:ext cx="3318987" cy="119233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 smtClean="0">
              <a:solidFill>
                <a:schemeClr val="tx1"/>
              </a:solidFill>
            </a:rPr>
            <a:t>nadnárodní a mezinárodní organizace.</a:t>
          </a:r>
          <a:endParaRPr lang="cs-CZ" sz="2400" kern="1200" dirty="0">
            <a:solidFill>
              <a:schemeClr val="tx1"/>
            </a:solidFill>
          </a:endParaRPr>
        </a:p>
      </dsp:txBody>
      <dsp:txXfrm>
        <a:off x="3003" y="1563497"/>
        <a:ext cx="3202577" cy="107592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8FFE2B-9EAD-467B-9048-DEC4E6A159C0}">
      <dsp:nvSpPr>
        <dsp:cNvPr id="0" name=""/>
        <dsp:cNvSpPr/>
      </dsp:nvSpPr>
      <dsp:spPr>
        <a:xfrm>
          <a:off x="-3538160" y="-547513"/>
          <a:ext cx="4246848" cy="4246848"/>
        </a:xfrm>
        <a:prstGeom prst="blockArc">
          <a:avLst>
            <a:gd name="adj1" fmla="val 18900000"/>
            <a:gd name="adj2" fmla="val 2700000"/>
            <a:gd name="adj3" fmla="val 509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869CFFE-5461-4DE1-B6AB-DAC25EC4EFCD}">
      <dsp:nvSpPr>
        <dsp:cNvPr id="0" name=""/>
        <dsp:cNvSpPr/>
      </dsp:nvSpPr>
      <dsp:spPr>
        <a:xfrm>
          <a:off x="579383" y="450269"/>
          <a:ext cx="7180854" cy="90041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0"/>
          </a:lightRig>
        </a:scene3d>
        <a:sp3d>
          <a:bevelT w="47625" h="69850"/>
          <a:contourClr>
            <a:schemeClr val="lt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14702" tIns="68580" rIns="68580" bIns="6858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700" kern="1200" dirty="0" smtClean="0"/>
            <a:t>Nositelé hospodářsko-politického rozhodování /decizní sféra</a:t>
          </a:r>
          <a:endParaRPr lang="cs-CZ" sz="2700" kern="1200" dirty="0"/>
        </a:p>
      </dsp:txBody>
      <dsp:txXfrm>
        <a:off x="579383" y="450269"/>
        <a:ext cx="7180854" cy="900412"/>
      </dsp:txXfrm>
    </dsp:sp>
    <dsp:sp modelId="{1E3CD4F4-5AF0-4D0D-974D-D92045790AF8}">
      <dsp:nvSpPr>
        <dsp:cNvPr id="0" name=""/>
        <dsp:cNvSpPr/>
      </dsp:nvSpPr>
      <dsp:spPr>
        <a:xfrm>
          <a:off x="16625" y="337717"/>
          <a:ext cx="1125515" cy="112551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0000" dir="5400000" rotWithShape="0">
            <a:srgbClr val="000000">
              <a:alpha val="42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F3A5BDB1-76BB-42C2-872C-CF0784F15239}">
      <dsp:nvSpPr>
        <dsp:cNvPr id="0" name=""/>
        <dsp:cNvSpPr/>
      </dsp:nvSpPr>
      <dsp:spPr>
        <a:xfrm>
          <a:off x="579383" y="1801140"/>
          <a:ext cx="7180854" cy="90041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0"/>
          </a:lightRig>
        </a:scene3d>
        <a:sp3d>
          <a:bevelT w="47625" h="69850"/>
          <a:contourClr>
            <a:schemeClr val="lt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14702" tIns="68580" rIns="68580" bIns="6858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700" kern="1200" dirty="0" smtClean="0"/>
            <a:t>Nositelé hospodářsko-politického vlivu/</a:t>
          </a:r>
          <a:r>
            <a:rPr lang="cs-CZ" sz="2700" kern="1200" dirty="0" err="1" smtClean="0"/>
            <a:t>vlivová</a:t>
          </a:r>
          <a:r>
            <a:rPr lang="cs-CZ" sz="2700" kern="1200" dirty="0" smtClean="0"/>
            <a:t> sféra</a:t>
          </a:r>
          <a:endParaRPr lang="cs-CZ" sz="2700" kern="1200" dirty="0"/>
        </a:p>
      </dsp:txBody>
      <dsp:txXfrm>
        <a:off x="579383" y="1801140"/>
        <a:ext cx="7180854" cy="900412"/>
      </dsp:txXfrm>
    </dsp:sp>
    <dsp:sp modelId="{CF5E69B2-5577-4DF2-9379-38FD0346FAC9}">
      <dsp:nvSpPr>
        <dsp:cNvPr id="0" name=""/>
        <dsp:cNvSpPr/>
      </dsp:nvSpPr>
      <dsp:spPr>
        <a:xfrm>
          <a:off x="16625" y="1688588"/>
          <a:ext cx="1125515" cy="112551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0000" dir="5400000" rotWithShape="0">
            <a:srgbClr val="000000">
              <a:alpha val="42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CF38F5D-E877-4029-8C58-41A6ABAE7B20}">
      <dsp:nvSpPr>
        <dsp:cNvPr id="0" name=""/>
        <dsp:cNvSpPr/>
      </dsp:nvSpPr>
      <dsp:spPr>
        <a:xfrm>
          <a:off x="220881" y="0"/>
          <a:ext cx="6001749" cy="5187965"/>
        </a:xfrm>
        <a:prstGeom prst="triangle">
          <a:avLst/>
        </a:prstGeom>
        <a:gradFill rotWithShape="1">
          <a:gsLst>
            <a:gs pos="0">
              <a:schemeClr val="accent1">
                <a:shade val="63000"/>
                <a:satMod val="165000"/>
              </a:schemeClr>
            </a:gs>
            <a:gs pos="30000">
              <a:schemeClr val="accent1">
                <a:shade val="58000"/>
                <a:satMod val="165000"/>
              </a:schemeClr>
            </a:gs>
            <a:gs pos="75000">
              <a:schemeClr val="accent1">
                <a:shade val="30000"/>
                <a:satMod val="175000"/>
              </a:schemeClr>
            </a:gs>
            <a:gs pos="100000">
              <a:schemeClr val="accent1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 w="12700" cap="flat" cmpd="sng" algn="ctr">
          <a:solidFill>
            <a:schemeClr val="accent1">
              <a:lumMod val="50000"/>
            </a:schemeClr>
          </a:solidFill>
          <a:prstDash val="solid"/>
        </a:ln>
        <a:effectLst>
          <a:outerShdw blurRad="50800" dist="20000" dir="5400000" rotWithShape="0">
            <a:srgbClr val="000000">
              <a:alpha val="42000"/>
            </a:srgbClr>
          </a:outerShdw>
        </a:effectLst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</dsp:sp>
    <dsp:sp modelId="{81619961-125F-41DB-9D22-04023EEAF8ED}">
      <dsp:nvSpPr>
        <dsp:cNvPr id="0" name=""/>
        <dsp:cNvSpPr/>
      </dsp:nvSpPr>
      <dsp:spPr>
        <a:xfrm>
          <a:off x="1873070" y="857256"/>
          <a:ext cx="2991694" cy="1228088"/>
        </a:xfrm>
        <a:prstGeom prst="roundRect">
          <a:avLst/>
        </a:prstGeom>
        <a:gradFill rotWithShape="1">
          <a:gsLst>
            <a:gs pos="0">
              <a:schemeClr val="accent6">
                <a:tint val="35000"/>
                <a:satMod val="260000"/>
              </a:schemeClr>
            </a:gs>
            <a:gs pos="30000">
              <a:schemeClr val="accent6">
                <a:tint val="38000"/>
                <a:satMod val="260000"/>
              </a:schemeClr>
            </a:gs>
            <a:gs pos="75000">
              <a:schemeClr val="accent6">
                <a:tint val="55000"/>
                <a:satMod val="255000"/>
              </a:schemeClr>
            </a:gs>
            <a:gs pos="100000">
              <a:schemeClr val="accent6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 w="12700" cap="flat" cmpd="sng" algn="ctr">
          <a:solidFill>
            <a:schemeClr val="tx1"/>
          </a:solidFill>
          <a:prstDash val="solid"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 smtClean="0"/>
            <a:t>Maximalizace společenského blahobytu</a:t>
          </a:r>
          <a:endParaRPr lang="cs-CZ" sz="2400" kern="1200" dirty="0"/>
        </a:p>
      </dsp:txBody>
      <dsp:txXfrm>
        <a:off x="1933020" y="917206"/>
        <a:ext cx="2871794" cy="1108188"/>
      </dsp:txXfrm>
    </dsp:sp>
    <dsp:sp modelId="{A7605885-8F2D-4ECB-953C-C4C8A4A40DD7}">
      <dsp:nvSpPr>
        <dsp:cNvPr id="0" name=""/>
        <dsp:cNvSpPr/>
      </dsp:nvSpPr>
      <dsp:spPr>
        <a:xfrm>
          <a:off x="1587311" y="2357452"/>
          <a:ext cx="3431965" cy="1228088"/>
        </a:xfrm>
        <a:prstGeom prst="roundRect">
          <a:avLst/>
        </a:prstGeom>
        <a:gradFill rotWithShape="1">
          <a:gsLst>
            <a:gs pos="0">
              <a:schemeClr val="accent6">
                <a:tint val="35000"/>
                <a:satMod val="260000"/>
              </a:schemeClr>
            </a:gs>
            <a:gs pos="30000">
              <a:schemeClr val="accent6">
                <a:tint val="38000"/>
                <a:satMod val="260000"/>
              </a:schemeClr>
            </a:gs>
            <a:gs pos="75000">
              <a:schemeClr val="accent6">
                <a:tint val="55000"/>
                <a:satMod val="255000"/>
              </a:schemeClr>
            </a:gs>
            <a:gs pos="100000">
              <a:schemeClr val="accent6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 w="12700" cap="flat" cmpd="sng" algn="ctr">
          <a:solidFill>
            <a:schemeClr val="tx1"/>
          </a:solidFill>
          <a:prstDash val="solid"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 smtClean="0"/>
            <a:t>Základní společenské cíle (hodnoty)</a:t>
          </a:r>
          <a:endParaRPr lang="cs-CZ" sz="2400" kern="1200" dirty="0"/>
        </a:p>
      </dsp:txBody>
      <dsp:txXfrm>
        <a:off x="1647261" y="2417402"/>
        <a:ext cx="3312065" cy="1108188"/>
      </dsp:txXfrm>
    </dsp:sp>
    <dsp:sp modelId="{043A63D1-E7C1-40B4-B38E-D71CB8A910B2}">
      <dsp:nvSpPr>
        <dsp:cNvPr id="0" name=""/>
        <dsp:cNvSpPr/>
      </dsp:nvSpPr>
      <dsp:spPr>
        <a:xfrm>
          <a:off x="971535" y="3929086"/>
          <a:ext cx="4677749" cy="1228088"/>
        </a:xfrm>
        <a:prstGeom prst="roundRect">
          <a:avLst/>
        </a:prstGeom>
        <a:gradFill rotWithShape="1">
          <a:gsLst>
            <a:gs pos="0">
              <a:schemeClr val="accent6">
                <a:tint val="35000"/>
                <a:satMod val="260000"/>
              </a:schemeClr>
            </a:gs>
            <a:gs pos="30000">
              <a:schemeClr val="accent6">
                <a:tint val="38000"/>
                <a:satMod val="260000"/>
              </a:schemeClr>
            </a:gs>
            <a:gs pos="75000">
              <a:schemeClr val="accent6">
                <a:tint val="55000"/>
                <a:satMod val="255000"/>
              </a:schemeClr>
            </a:gs>
            <a:gs pos="100000">
              <a:schemeClr val="accent6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 w="12700" cap="flat" cmpd="sng" algn="ctr">
          <a:solidFill>
            <a:schemeClr val="tx1"/>
          </a:solidFill>
          <a:prstDash val="solid"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b="1" kern="1200" dirty="0" smtClean="0"/>
            <a:t>Tradiční ekonomické cíle</a:t>
          </a:r>
          <a:endParaRPr lang="cs-CZ" sz="2400" b="1" kern="1200" dirty="0"/>
        </a:p>
      </dsp:txBody>
      <dsp:txXfrm>
        <a:off x="1031485" y="3989036"/>
        <a:ext cx="4557849" cy="110818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572A98-CB2F-44F4-AF25-2156C3275E64}" type="datetimeFigureOut">
              <a:rPr lang="cs-CZ" smtClean="0"/>
              <a:pPr/>
              <a:t>19.02.2021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515D28-ACCA-46CC-8747-1CED28011589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b="1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4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5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7</a:t>
            </a:fld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9</a:t>
            </a:fld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12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331402A5-CF29-4560-8312-1343C2C28A1C}" type="datetimeFigureOut">
              <a:rPr lang="cs-CZ" smtClean="0"/>
              <a:pPr/>
              <a:t>19.02.2021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19.02.2021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19.02.2021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19.02.2021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331402A5-CF29-4560-8312-1343C2C28A1C}" type="datetimeFigureOut">
              <a:rPr lang="cs-CZ" smtClean="0"/>
              <a:pPr/>
              <a:t>19.02.2021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19.02.2021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19.02.2021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19.02.2021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19.02.2021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19.02.2021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19.02.2021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331402A5-CF29-4560-8312-1343C2C28A1C}" type="datetimeFigureOut">
              <a:rPr lang="cs-CZ" smtClean="0"/>
              <a:pPr/>
              <a:t>19.02.2021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411760" y="2204864"/>
            <a:ext cx="6172200" cy="1894362"/>
          </a:xfrm>
        </p:spPr>
        <p:txBody>
          <a:bodyPr>
            <a:noAutofit/>
          </a:bodyPr>
          <a:lstStyle/>
          <a:p>
            <a:pPr algn="ctr"/>
            <a:r>
              <a:rPr lang="cs-CZ" sz="6000" dirty="0" smtClean="0">
                <a:solidFill>
                  <a:schemeClr val="tx1"/>
                </a:solidFill>
              </a:rPr>
              <a:t>Teorie hospodářské politiky</a:t>
            </a:r>
            <a:endParaRPr lang="cs-CZ" sz="6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96908"/>
          </a:xfrm>
        </p:spPr>
        <p:txBody>
          <a:bodyPr>
            <a:normAutofit/>
          </a:bodyPr>
          <a:lstStyle/>
          <a:p>
            <a:r>
              <a:rPr lang="cs-CZ" sz="4000" b="1" u="sng" dirty="0" smtClean="0">
                <a:solidFill>
                  <a:schemeClr val="tx1"/>
                </a:solidFill>
              </a:rPr>
              <a:t>Vztahy mezi nástroji a cíli</a:t>
            </a:r>
            <a:endParaRPr lang="cs-CZ" sz="40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357298"/>
            <a:ext cx="7686700" cy="5116654"/>
          </a:xfrm>
        </p:spPr>
        <p:txBody>
          <a:bodyPr>
            <a:normAutofit/>
          </a:bodyPr>
          <a:lstStyle/>
          <a:p>
            <a:pPr marL="460375" indent="-460375" algn="just">
              <a:spcAft>
                <a:spcPts val="600"/>
              </a:spcAft>
              <a:defRPr/>
            </a:pPr>
            <a:r>
              <a:rPr lang="cs-CZ" sz="3200" b="1" dirty="0" err="1" smtClean="0"/>
              <a:t>Euckenovo</a:t>
            </a:r>
            <a:r>
              <a:rPr lang="cs-CZ" sz="3200" b="1" dirty="0" smtClean="0"/>
              <a:t> pravidlo - </a:t>
            </a:r>
            <a:r>
              <a:rPr lang="cs-CZ" sz="3200" dirty="0" smtClean="0"/>
              <a:t>volit stálé a průhledné nástroje HP</a:t>
            </a:r>
            <a:endParaRPr lang="cs-CZ" sz="3200" b="1" dirty="0" smtClean="0"/>
          </a:p>
          <a:p>
            <a:pPr marL="460375" indent="-460375" algn="just">
              <a:spcAft>
                <a:spcPts val="600"/>
              </a:spcAft>
              <a:defRPr/>
            </a:pPr>
            <a:r>
              <a:rPr lang="cs-CZ" sz="3200" b="1" dirty="0" err="1" smtClean="0"/>
              <a:t>Tinbergenovo</a:t>
            </a:r>
            <a:r>
              <a:rPr lang="cs-CZ" sz="3200" b="1" dirty="0" smtClean="0"/>
              <a:t> pravidlo</a:t>
            </a:r>
            <a:r>
              <a:rPr lang="cs-CZ" sz="3200" dirty="0" smtClean="0"/>
              <a:t> - kolik je cílů HP, tolik je třeba nástrojů</a:t>
            </a:r>
            <a:endParaRPr lang="cs-CZ" sz="3200" b="1" dirty="0" smtClean="0"/>
          </a:p>
          <a:p>
            <a:pPr marL="460375" indent="-460375" algn="just">
              <a:spcAft>
                <a:spcPts val="600"/>
              </a:spcAft>
              <a:defRPr/>
            </a:pPr>
            <a:r>
              <a:rPr lang="cs-CZ" sz="3200" b="1" dirty="0" err="1" smtClean="0"/>
              <a:t>Mundellův</a:t>
            </a:r>
            <a:r>
              <a:rPr lang="cs-CZ" sz="3200" b="1" dirty="0" smtClean="0"/>
              <a:t> princip </a:t>
            </a:r>
            <a:r>
              <a:rPr lang="cs-CZ" sz="3200" dirty="0" smtClean="0"/>
              <a:t>- každému cíli přiřadit ten nástroj, který má na něj největší vliv</a:t>
            </a:r>
          </a:p>
          <a:p>
            <a:pPr marL="460375" indent="-460375">
              <a:spcAft>
                <a:spcPts val="600"/>
              </a:spcAft>
              <a:defRPr/>
            </a:pPr>
            <a:r>
              <a:rPr lang="cs-CZ" sz="3200" b="1" dirty="0" err="1" smtClean="0"/>
              <a:t>Meadeho</a:t>
            </a:r>
            <a:r>
              <a:rPr lang="cs-CZ" sz="3200" b="1" dirty="0" smtClean="0"/>
              <a:t> princip zodpovědnosti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857232"/>
            <a:ext cx="7467600" cy="5616720"/>
          </a:xfrm>
        </p:spPr>
        <p:txBody>
          <a:bodyPr/>
          <a:lstStyle/>
          <a:p>
            <a:pPr algn="ctr">
              <a:buNone/>
            </a:pPr>
            <a:endParaRPr lang="cs-CZ" sz="5400" dirty="0" smtClean="0"/>
          </a:p>
          <a:p>
            <a:pPr algn="ctr">
              <a:buNone/>
            </a:pPr>
            <a:endParaRPr lang="cs-CZ" sz="5400" dirty="0" smtClean="0"/>
          </a:p>
          <a:p>
            <a:pPr algn="ctr">
              <a:buNone/>
            </a:pPr>
            <a:r>
              <a:rPr lang="cs-CZ" sz="5400" dirty="0" smtClean="0"/>
              <a:t>Děkuji za pozornost a přeji hezký den</a:t>
            </a:r>
            <a:br>
              <a:rPr lang="cs-CZ" sz="5400" dirty="0" smtClean="0"/>
            </a:br>
            <a:r>
              <a:rPr lang="cs-CZ" sz="5400" b="1" dirty="0" smtClean="0">
                <a:latin typeface="Times New Roman" pitchFamily="18" charset="0"/>
                <a:cs typeface="Times New Roman" pitchFamily="18" charset="0"/>
              </a:rPr>
              <a:t>☺</a:t>
            </a:r>
            <a:endParaRPr lang="cs-CZ" sz="5400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787208" cy="778098"/>
          </a:xfrm>
        </p:spPr>
        <p:txBody>
          <a:bodyPr>
            <a:normAutofit/>
          </a:bodyPr>
          <a:lstStyle/>
          <a:p>
            <a:r>
              <a:rPr lang="cs-CZ" sz="4400" b="1" u="sng" dirty="0" smtClean="0">
                <a:solidFill>
                  <a:schemeClr val="tx1"/>
                </a:solidFill>
              </a:rPr>
              <a:t>Názory na hospodářskou politiku</a:t>
            </a:r>
            <a:endParaRPr lang="cs-CZ" sz="44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23528" y="1268760"/>
            <a:ext cx="8136904" cy="5205192"/>
          </a:xfrm>
        </p:spPr>
        <p:txBody>
          <a:bodyPr>
            <a:normAutofit fontScale="85000" lnSpcReduction="10000"/>
          </a:bodyPr>
          <a:lstStyle/>
          <a:p>
            <a:r>
              <a:rPr lang="cs-CZ" sz="3200" b="1" u="sng" dirty="0" smtClean="0"/>
              <a:t>Liberální</a:t>
            </a:r>
          </a:p>
          <a:p>
            <a:pPr marL="625475" indent="-260350" algn="just">
              <a:spcAft>
                <a:spcPts val="600"/>
              </a:spcAft>
              <a:buFont typeface="Wingdings" pitchFamily="2" charset="2"/>
              <a:buChar char="Ø"/>
            </a:pPr>
            <a:r>
              <a:rPr lang="cs-CZ" sz="3200" dirty="0" smtClean="0"/>
              <a:t>malé zásahy státu do ekonomiky, vše zajistí tržní mechanismus - fyziokraté, klasikové, </a:t>
            </a:r>
            <a:r>
              <a:rPr lang="cs-CZ" sz="3200" dirty="0" err="1" smtClean="0"/>
              <a:t>neoklasikové</a:t>
            </a:r>
            <a:r>
              <a:rPr lang="cs-CZ" sz="3200" dirty="0" smtClean="0"/>
              <a:t>, </a:t>
            </a:r>
            <a:r>
              <a:rPr lang="cs-CZ" sz="3200" dirty="0" err="1" smtClean="0"/>
              <a:t>ordoliberalismus</a:t>
            </a:r>
            <a:r>
              <a:rPr lang="cs-CZ" sz="3200" dirty="0" smtClean="0"/>
              <a:t>, monetarismus, ekonomové strany nabídky, noví klasikové, škola veřejné volby</a:t>
            </a:r>
          </a:p>
          <a:p>
            <a:pPr marL="625475" indent="-260350" algn="just">
              <a:buNone/>
            </a:pPr>
            <a:endParaRPr lang="cs-CZ" sz="3200" dirty="0" smtClean="0"/>
          </a:p>
          <a:p>
            <a:r>
              <a:rPr lang="cs-CZ" sz="3200" b="1" u="sng" dirty="0" smtClean="0"/>
              <a:t>Intervencionistický</a:t>
            </a:r>
          </a:p>
          <a:p>
            <a:pPr marL="625475" indent="-260350">
              <a:spcAft>
                <a:spcPts val="600"/>
              </a:spcAft>
              <a:buFont typeface="Wingdings" pitchFamily="2" charset="2"/>
              <a:buChar char="Ø"/>
            </a:pPr>
            <a:r>
              <a:rPr lang="cs-CZ" sz="3200" dirty="0" smtClean="0"/>
              <a:t>značné zásahy státu do ekonomiky - merkantilismus, keynesiánství a všechny směry z něho vycházející, teorie plánování, noví </a:t>
            </a:r>
            <a:r>
              <a:rPr lang="cs-CZ" sz="3200" dirty="0" err="1" smtClean="0"/>
              <a:t>keynesiánci</a:t>
            </a:r>
            <a:endParaRPr lang="cs-CZ" sz="3200" dirty="0" smtClean="0"/>
          </a:p>
          <a:p>
            <a:pPr marL="625475" indent="-260350">
              <a:buFont typeface="Wingdings" pitchFamily="2" charset="2"/>
              <a:buChar char="Ø"/>
            </a:pPr>
            <a:r>
              <a:rPr lang="cs-CZ" sz="3200" dirty="0" smtClean="0"/>
              <a:t>krajní </a:t>
            </a:r>
            <a:r>
              <a:rPr lang="cs-CZ" sz="3200" dirty="0" err="1" smtClean="0"/>
              <a:t>intervencionismus</a:t>
            </a:r>
            <a:r>
              <a:rPr lang="cs-CZ" sz="3200" dirty="0" smtClean="0"/>
              <a:t> – marxistická koncepce</a:t>
            </a:r>
          </a:p>
          <a:p>
            <a:endParaRPr lang="cs-CZ" sz="3200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800" b="1" u="sng" dirty="0" smtClean="0">
                <a:solidFill>
                  <a:schemeClr val="tx1"/>
                </a:solidFill>
              </a:rPr>
              <a:t>Definice hospodářské politiky</a:t>
            </a:r>
            <a:endParaRPr lang="cs-CZ" sz="48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772816"/>
            <a:ext cx="7715200" cy="4701136"/>
          </a:xfrm>
        </p:spPr>
        <p:txBody>
          <a:bodyPr>
            <a:normAutofit/>
          </a:bodyPr>
          <a:lstStyle/>
          <a:p>
            <a:pPr marL="514350" indent="-514350">
              <a:spcAft>
                <a:spcPts val="600"/>
              </a:spcAft>
              <a:buClr>
                <a:schemeClr val="tx2"/>
              </a:buClr>
              <a:buSzPct val="100000"/>
              <a:buFont typeface="+mj-lt"/>
              <a:buAutoNum type="arabicPeriod"/>
            </a:pPr>
            <a:r>
              <a:rPr lang="cs-CZ" sz="3200" dirty="0" smtClean="0"/>
              <a:t>Přístup státu k ekonomice své země</a:t>
            </a:r>
          </a:p>
          <a:p>
            <a:pPr marL="514350" indent="-514350">
              <a:spcAft>
                <a:spcPts val="600"/>
              </a:spcAft>
              <a:buClr>
                <a:schemeClr val="tx2"/>
              </a:buClr>
              <a:buSzPct val="100000"/>
              <a:buFont typeface="+mj-lt"/>
              <a:buAutoNum type="arabicPeriod"/>
            </a:pPr>
            <a:endParaRPr lang="cs-CZ" sz="3200" dirty="0" smtClean="0"/>
          </a:p>
          <a:p>
            <a:pPr marL="514350" indent="-514350" algn="just">
              <a:buClr>
                <a:schemeClr val="tx2"/>
              </a:buClr>
              <a:buSzPct val="100000"/>
              <a:buFont typeface="+mj-lt"/>
              <a:buAutoNum type="arabicPeriod"/>
            </a:pPr>
            <a:r>
              <a:rPr lang="cs-CZ" sz="3200" dirty="0" smtClean="0"/>
              <a:t>Proces, ve kterém se nositelé hospodářské politiky, na základě předchozí analýzy, snaží za pomoci svých nástrojů dosáhnout stanovených cílů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50106"/>
          </a:xfrm>
        </p:spPr>
        <p:txBody>
          <a:bodyPr>
            <a:normAutofit/>
          </a:bodyPr>
          <a:lstStyle/>
          <a:p>
            <a:r>
              <a:rPr lang="cs-CZ" sz="4400" b="1" u="sng" dirty="0" smtClean="0">
                <a:solidFill>
                  <a:schemeClr val="tx1"/>
                </a:solidFill>
              </a:rPr>
              <a:t>Institucionální prostředí </a:t>
            </a:r>
            <a:r>
              <a:rPr lang="cs-CZ" sz="4400" b="1" u="sng" dirty="0" err="1" smtClean="0">
                <a:solidFill>
                  <a:schemeClr val="tx1"/>
                </a:solidFill>
              </a:rPr>
              <a:t>hp</a:t>
            </a:r>
            <a:endParaRPr lang="cs-CZ" sz="4400" b="1" u="sng" dirty="0" smtClean="0">
              <a:solidFill>
                <a:schemeClr val="tx1"/>
              </a:solidFill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149954537"/>
              </p:ext>
            </p:extLst>
          </p:nvPr>
        </p:nvGraphicFramePr>
        <p:xfrm>
          <a:off x="457200" y="1341438"/>
          <a:ext cx="7467600" cy="51323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596" y="142852"/>
            <a:ext cx="7467600" cy="654032"/>
          </a:xfrm>
        </p:spPr>
        <p:txBody>
          <a:bodyPr>
            <a:normAutofit fontScale="90000"/>
          </a:bodyPr>
          <a:lstStyle/>
          <a:p>
            <a:r>
              <a:rPr lang="cs-CZ" sz="4000" b="1" dirty="0" smtClean="0"/>
              <a:t>Institucionální prostředí HP</a:t>
            </a:r>
            <a:endParaRPr lang="en-US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857232"/>
            <a:ext cx="7758138" cy="5786478"/>
          </a:xfrm>
        </p:spPr>
        <p:txBody>
          <a:bodyPr>
            <a:normAutofit/>
          </a:bodyPr>
          <a:lstStyle/>
          <a:p>
            <a:pPr algn="just"/>
            <a:r>
              <a:rPr lang="cs-CZ" b="1" i="1" u="sng" dirty="0" smtClean="0"/>
              <a:t>Hospodářský systém</a:t>
            </a:r>
            <a:r>
              <a:rPr lang="cs-CZ" dirty="0" smtClean="0"/>
              <a:t> = síť vazeb v ekonomice</a:t>
            </a:r>
          </a:p>
          <a:p>
            <a:pPr marL="801688" indent="-341313" algn="just">
              <a:buFont typeface="Wingdings" pitchFamily="2" charset="2"/>
              <a:buChar char="Ø"/>
            </a:pPr>
            <a:r>
              <a:rPr lang="cs-CZ" dirty="0" smtClean="0"/>
              <a:t>koordinační mechanismus dědičného přinucení</a:t>
            </a:r>
          </a:p>
          <a:p>
            <a:pPr marL="801688" indent="-341313" algn="just">
              <a:buFont typeface="Wingdings" pitchFamily="2" charset="2"/>
              <a:buChar char="Ø"/>
            </a:pPr>
            <a:r>
              <a:rPr lang="cs-CZ" dirty="0" smtClean="0"/>
              <a:t>Koordinační mechanismus tržně cenový </a:t>
            </a:r>
          </a:p>
          <a:p>
            <a:pPr marL="801688" indent="-341313" algn="just">
              <a:buFont typeface="Wingdings" pitchFamily="2" charset="2"/>
              <a:buChar char="Ø"/>
            </a:pPr>
            <a:r>
              <a:rPr lang="cs-CZ" dirty="0" smtClean="0"/>
              <a:t>Koordinační mechanismus organizačně příkazový</a:t>
            </a:r>
          </a:p>
          <a:p>
            <a:pPr algn="just"/>
            <a:r>
              <a:rPr lang="cs-CZ" b="1" i="1" u="sng" dirty="0" smtClean="0"/>
              <a:t>Politický systém</a:t>
            </a:r>
            <a:r>
              <a:rPr lang="cs-CZ" dirty="0" smtClean="0"/>
              <a:t> – demokracie a politický pluralismus</a:t>
            </a:r>
          </a:p>
          <a:p>
            <a:pPr algn="just"/>
            <a:r>
              <a:rPr lang="cs-CZ" b="1" i="1" u="sng" dirty="0" smtClean="0"/>
              <a:t>Byrokracie</a:t>
            </a:r>
            <a:r>
              <a:rPr lang="cs-CZ" dirty="0" smtClean="0"/>
              <a:t> – výkonný aparát, který uvádí do života rozhodnutí přijatá vládou a parlamentem, znaky = maximalizace užitku, nenese náklady svých rozhodnutí, vyhledávání renty</a:t>
            </a:r>
          </a:p>
          <a:p>
            <a:pPr algn="just"/>
            <a:r>
              <a:rPr lang="cs-CZ" b="1" i="1" u="sng" dirty="0" smtClean="0"/>
              <a:t>Velké zájmové skupiny</a:t>
            </a:r>
            <a:r>
              <a:rPr lang="cs-CZ" dirty="0" smtClean="0"/>
              <a:t> – odbory, svazy zaměstnavatelů, profesní svazy a komory, neorganizované zájmové skupiny</a:t>
            </a:r>
          </a:p>
          <a:p>
            <a:pPr algn="just"/>
            <a:r>
              <a:rPr lang="cs-CZ" b="1" i="1" u="sng" dirty="0" smtClean="0"/>
              <a:t>Nadnárodní a mezinárodní organizace</a:t>
            </a:r>
            <a:r>
              <a:rPr lang="cs-CZ" dirty="0" smtClean="0"/>
              <a:t> – pokud je země členem nějaké takové organizace, významně to může ovlivnit její HP</a:t>
            </a:r>
            <a:endParaRPr lang="cs-CZ" b="1" i="1" u="sng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68346"/>
          </a:xfrm>
        </p:spPr>
        <p:txBody>
          <a:bodyPr>
            <a:normAutofit/>
          </a:bodyPr>
          <a:lstStyle/>
          <a:p>
            <a:r>
              <a:rPr lang="cs-CZ" sz="4400" b="1" u="sng" dirty="0" smtClean="0">
                <a:solidFill>
                  <a:schemeClr val="tx1"/>
                </a:solidFill>
              </a:rPr>
              <a:t>Nositelé </a:t>
            </a:r>
            <a:r>
              <a:rPr lang="cs-CZ" sz="4400" b="1" u="sng" dirty="0" err="1" smtClean="0">
                <a:solidFill>
                  <a:schemeClr val="tx1"/>
                </a:solidFill>
              </a:rPr>
              <a:t>hp</a:t>
            </a:r>
            <a:endParaRPr lang="cs-CZ" sz="4400" b="1" u="sng" dirty="0" smtClean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340768"/>
            <a:ext cx="7686700" cy="5256584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cs-CZ" dirty="0" smtClean="0"/>
              <a:t>	Státní a nestátní instituce i neformalizované skupiny, které hrají aktivní roli při tvorbě, realizaci a kontrole HP</a:t>
            </a:r>
          </a:p>
          <a:p>
            <a:pPr algn="just">
              <a:buNone/>
            </a:pPr>
            <a:endParaRPr lang="cs-CZ" dirty="0" smtClean="0"/>
          </a:p>
          <a:p>
            <a:pPr algn="just">
              <a:buNone/>
            </a:pPr>
            <a:endParaRPr lang="cs-CZ" dirty="0" smtClean="0"/>
          </a:p>
          <a:p>
            <a:pPr algn="just">
              <a:buNone/>
            </a:pPr>
            <a:endParaRPr lang="cs-CZ" dirty="0" smtClean="0"/>
          </a:p>
          <a:p>
            <a:pPr algn="just">
              <a:buNone/>
            </a:pPr>
            <a:endParaRPr lang="cs-CZ" dirty="0" smtClean="0"/>
          </a:p>
          <a:p>
            <a:pPr algn="just">
              <a:buNone/>
            </a:pPr>
            <a:endParaRPr lang="cs-CZ" dirty="0" smtClean="0"/>
          </a:p>
          <a:p>
            <a:pPr algn="just">
              <a:buNone/>
            </a:pPr>
            <a:endParaRPr lang="cs-CZ" dirty="0" smtClean="0"/>
          </a:p>
          <a:p>
            <a:pPr algn="just">
              <a:buNone/>
            </a:pPr>
            <a:endParaRPr lang="cs-CZ" dirty="0" smtClean="0"/>
          </a:p>
          <a:p>
            <a:pPr algn="just">
              <a:buNone/>
            </a:pPr>
            <a:endParaRPr lang="cs-CZ" dirty="0" smtClean="0"/>
          </a:p>
          <a:p>
            <a:pPr algn="just">
              <a:buNone/>
            </a:pPr>
            <a:r>
              <a:rPr lang="cs-CZ" dirty="0" smtClean="0"/>
              <a:t>	Tyto subjekty vystupují v celém procesu HP (formulování, provádění HP a proces kontroly)</a:t>
            </a:r>
          </a:p>
          <a:p>
            <a:pPr algn="just"/>
            <a:endParaRPr lang="cs-CZ" dirty="0" smtClean="0"/>
          </a:p>
          <a:p>
            <a:pPr algn="just"/>
            <a:endParaRPr lang="cs-CZ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975338683"/>
              </p:ext>
            </p:extLst>
          </p:nvPr>
        </p:nvGraphicFramePr>
        <p:xfrm>
          <a:off x="395536" y="2348880"/>
          <a:ext cx="7776864" cy="31518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01014" cy="725470"/>
          </a:xfrm>
        </p:spPr>
        <p:txBody>
          <a:bodyPr>
            <a:normAutofit fontScale="90000"/>
          </a:bodyPr>
          <a:lstStyle/>
          <a:p>
            <a:r>
              <a:rPr lang="cs-CZ" sz="4400" b="1" u="sng" dirty="0" smtClean="0">
                <a:solidFill>
                  <a:schemeClr val="tx1"/>
                </a:solidFill>
              </a:rPr>
              <a:t>Hierarchie cílů hospodářské politiky</a:t>
            </a:r>
            <a:endParaRPr lang="en-US" sz="4400" b="1" u="sng" dirty="0" smtClean="0">
              <a:solidFill>
                <a:schemeClr val="tx1"/>
              </a:solidFill>
            </a:endParaRPr>
          </a:p>
        </p:txBody>
      </p:sp>
      <p:graphicFrame>
        <p:nvGraphicFramePr>
          <p:cNvPr id="6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961620044"/>
              </p:ext>
            </p:extLst>
          </p:nvPr>
        </p:nvGraphicFramePr>
        <p:xfrm>
          <a:off x="714348" y="1214422"/>
          <a:ext cx="7467600" cy="51879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54032"/>
          </a:xfrm>
        </p:spPr>
        <p:txBody>
          <a:bodyPr>
            <a:normAutofit fontScale="90000"/>
          </a:bodyPr>
          <a:lstStyle/>
          <a:p>
            <a:r>
              <a:rPr lang="cs-CZ" sz="4000" b="1" u="sng" dirty="0" smtClean="0">
                <a:solidFill>
                  <a:schemeClr val="tx1"/>
                </a:solidFill>
              </a:rPr>
              <a:t>Cíle hospodářské politiky</a:t>
            </a:r>
            <a:endParaRPr lang="en-US" sz="4000" b="1" u="sng" dirty="0" smtClean="0">
              <a:solidFill>
                <a:schemeClr val="tx1"/>
              </a:solidFill>
            </a:endParaRPr>
          </a:p>
        </p:txBody>
      </p:sp>
      <p:grpSp>
        <p:nvGrpSpPr>
          <p:cNvPr id="4" name="Group 17"/>
          <p:cNvGrpSpPr>
            <a:grpSpLocks noGrp="1"/>
          </p:cNvGrpSpPr>
          <p:nvPr/>
        </p:nvGrpSpPr>
        <p:grpSpPr bwMode="auto">
          <a:xfrm>
            <a:off x="457200" y="1142984"/>
            <a:ext cx="7758138" cy="5330841"/>
            <a:chOff x="1655" y="1298"/>
            <a:chExt cx="3471" cy="2511"/>
          </a:xfrm>
        </p:grpSpPr>
        <p:sp>
          <p:nvSpPr>
            <p:cNvPr id="5" name="Rectangle 4"/>
            <p:cNvSpPr>
              <a:spLocks noChangeArrowheads="1"/>
            </p:cNvSpPr>
            <p:nvPr/>
          </p:nvSpPr>
          <p:spPr bwMode="auto">
            <a:xfrm>
              <a:off x="1655" y="1982"/>
              <a:ext cx="780" cy="68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12700" tIns="12700" rIns="12700" bIns="12700"/>
            <a:lstStyle/>
            <a:p>
              <a:pPr algn="ctr"/>
              <a:endParaRPr lang="cs-CZ" sz="1400" dirty="0">
                <a:solidFill>
                  <a:schemeClr val="tx2"/>
                </a:solidFill>
              </a:endParaRPr>
            </a:p>
            <a:p>
              <a:pPr algn="ctr"/>
              <a:r>
                <a:rPr lang="cs-CZ" sz="2000" b="1" dirty="0">
                  <a:solidFill>
                    <a:schemeClr val="tx2"/>
                  </a:solidFill>
                </a:rPr>
                <a:t>Maximalizace </a:t>
              </a:r>
            </a:p>
            <a:p>
              <a:pPr algn="ctr"/>
              <a:r>
                <a:rPr lang="cs-CZ" sz="2000" b="1" dirty="0">
                  <a:solidFill>
                    <a:schemeClr val="tx2"/>
                  </a:solidFill>
                </a:rPr>
                <a:t>společenského </a:t>
              </a:r>
            </a:p>
            <a:p>
              <a:pPr algn="ctr"/>
              <a:r>
                <a:rPr lang="cs-CZ" sz="2000" b="1" dirty="0">
                  <a:solidFill>
                    <a:schemeClr val="tx2"/>
                  </a:solidFill>
                </a:rPr>
                <a:t>blahobytu</a:t>
              </a:r>
            </a:p>
          </p:txBody>
        </p:sp>
        <p:sp>
          <p:nvSpPr>
            <p:cNvPr id="6" name="Rectangle 5"/>
            <p:cNvSpPr>
              <a:spLocks noChangeArrowheads="1"/>
            </p:cNvSpPr>
            <p:nvPr/>
          </p:nvSpPr>
          <p:spPr bwMode="auto">
            <a:xfrm>
              <a:off x="2614" y="1398"/>
              <a:ext cx="718" cy="59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12700" tIns="12700" rIns="12700" bIns="12700"/>
            <a:lstStyle/>
            <a:p>
              <a:pPr algn="ctr"/>
              <a:r>
                <a:rPr lang="cs-CZ" sz="2000" b="1" dirty="0">
                  <a:solidFill>
                    <a:schemeClr val="tx2"/>
                  </a:solidFill>
                </a:rPr>
                <a:t>Základní společenské hodnoty</a:t>
              </a:r>
            </a:p>
          </p:txBody>
        </p:sp>
        <p:sp>
          <p:nvSpPr>
            <p:cNvPr id="7" name="Rectangle 6"/>
            <p:cNvSpPr>
              <a:spLocks noChangeArrowheads="1"/>
            </p:cNvSpPr>
            <p:nvPr/>
          </p:nvSpPr>
          <p:spPr bwMode="auto">
            <a:xfrm>
              <a:off x="2614" y="2781"/>
              <a:ext cx="718" cy="68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12700" tIns="12700" rIns="12700" bIns="12700"/>
            <a:lstStyle/>
            <a:p>
              <a:pPr algn="ctr"/>
              <a:r>
                <a:rPr lang="cs-CZ" sz="2000" b="1" dirty="0" err="1">
                  <a:solidFill>
                    <a:schemeClr val="tx2"/>
                  </a:solidFill>
                </a:rPr>
                <a:t>Hospodářsko</a:t>
              </a:r>
              <a:r>
                <a:rPr lang="cs-CZ" sz="2000" b="1" dirty="0">
                  <a:solidFill>
                    <a:schemeClr val="tx2"/>
                  </a:solidFill>
                </a:rPr>
                <a:t> politické </a:t>
              </a:r>
              <a:br>
                <a:rPr lang="cs-CZ" sz="2000" b="1" dirty="0">
                  <a:solidFill>
                    <a:schemeClr val="tx2"/>
                  </a:solidFill>
                </a:rPr>
              </a:br>
              <a:r>
                <a:rPr lang="cs-CZ" sz="2000" b="1" dirty="0">
                  <a:solidFill>
                    <a:schemeClr val="tx2"/>
                  </a:solidFill>
                </a:rPr>
                <a:t>cíle</a:t>
              </a: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auto">
            <a:xfrm>
              <a:off x="3691" y="1298"/>
              <a:ext cx="1435" cy="68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12700" tIns="12700" rIns="12700" bIns="12700"/>
            <a:lstStyle/>
            <a:p>
              <a:pPr algn="ctr"/>
              <a:r>
                <a:rPr lang="cs-CZ" sz="2000" b="1" dirty="0">
                  <a:solidFill>
                    <a:schemeClr val="tx2"/>
                  </a:solidFill>
                </a:rPr>
                <a:t>Svoboda, spravedlnost, jistota, pokrok, nezávislost, demokracie apod.</a:t>
              </a:r>
            </a:p>
          </p:txBody>
        </p:sp>
        <p:sp>
          <p:nvSpPr>
            <p:cNvPr id="9" name="Rectangle 8"/>
            <p:cNvSpPr>
              <a:spLocks noChangeArrowheads="1"/>
            </p:cNvSpPr>
            <p:nvPr/>
          </p:nvSpPr>
          <p:spPr bwMode="auto">
            <a:xfrm>
              <a:off x="3691" y="2211"/>
              <a:ext cx="1435" cy="68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12700" tIns="12700" rIns="12700" bIns="12700"/>
            <a:lstStyle/>
            <a:p>
              <a:pPr algn="ctr"/>
              <a:r>
                <a:rPr lang="cs-CZ" sz="2000" b="1" i="1" dirty="0">
                  <a:solidFill>
                    <a:schemeClr val="tx2"/>
                  </a:solidFill>
                </a:rPr>
                <a:t>Makroekonomické cíle:</a:t>
              </a:r>
              <a:r>
                <a:rPr lang="cs-CZ" sz="2000" b="1" dirty="0">
                  <a:solidFill>
                    <a:schemeClr val="tx2"/>
                  </a:solidFill>
                </a:rPr>
                <a:t> </a:t>
              </a:r>
              <a:r>
                <a:rPr lang="cs-CZ" sz="2000" b="1" dirty="0" err="1">
                  <a:solidFill>
                    <a:schemeClr val="tx2"/>
                  </a:solidFill>
                </a:rPr>
                <a:t>cíle</a:t>
              </a:r>
              <a:r>
                <a:rPr lang="cs-CZ" sz="2000" b="1" dirty="0">
                  <a:solidFill>
                    <a:schemeClr val="tx2"/>
                  </a:solidFill>
                </a:rPr>
                <a:t> magického čtyřúhelníku, rovnováha na jednotlivých trzích</a:t>
              </a:r>
            </a:p>
          </p:txBody>
        </p:sp>
        <p:sp>
          <p:nvSpPr>
            <p:cNvPr id="10" name="Rectangle 9"/>
            <p:cNvSpPr>
              <a:spLocks noChangeArrowheads="1"/>
            </p:cNvSpPr>
            <p:nvPr/>
          </p:nvSpPr>
          <p:spPr bwMode="auto">
            <a:xfrm>
              <a:off x="3691" y="3123"/>
              <a:ext cx="1435" cy="68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12700" tIns="12700" rIns="12700" bIns="12700"/>
            <a:lstStyle/>
            <a:p>
              <a:r>
                <a:rPr lang="cs-CZ" sz="2000" b="1" i="1" dirty="0">
                  <a:solidFill>
                    <a:schemeClr val="tx2"/>
                  </a:solidFill>
                </a:rPr>
                <a:t>Ostatní hospodářsko-politické cíle:</a:t>
              </a:r>
            </a:p>
            <a:p>
              <a:pPr algn="ctr"/>
              <a:r>
                <a:rPr lang="cs-CZ" sz="2000" b="1" dirty="0">
                  <a:solidFill>
                    <a:schemeClr val="tx2"/>
                  </a:solidFill>
                </a:rPr>
                <a:t>ekologická, sociální a jiná rovnováha</a:t>
              </a:r>
              <a:r>
                <a:rPr lang="cs-CZ" sz="2000" b="1" i="1" dirty="0">
                  <a:solidFill>
                    <a:schemeClr val="tx2"/>
                  </a:solidFill>
                </a:rPr>
                <a:t> </a:t>
              </a:r>
              <a:endParaRPr lang="cs-CZ" sz="2000" b="1" dirty="0">
                <a:solidFill>
                  <a:schemeClr val="tx2"/>
                </a:solidFill>
              </a:endParaRPr>
            </a:p>
          </p:txBody>
        </p:sp>
        <p:sp>
          <p:nvSpPr>
            <p:cNvPr id="11" name="Line 10"/>
            <p:cNvSpPr>
              <a:spLocks noChangeShapeType="1"/>
            </p:cNvSpPr>
            <p:nvPr/>
          </p:nvSpPr>
          <p:spPr bwMode="auto">
            <a:xfrm flipV="1">
              <a:off x="2435" y="1755"/>
              <a:ext cx="180" cy="45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Line 11"/>
            <p:cNvSpPr>
              <a:spLocks noChangeShapeType="1"/>
            </p:cNvSpPr>
            <p:nvPr/>
          </p:nvSpPr>
          <p:spPr bwMode="auto">
            <a:xfrm>
              <a:off x="2435" y="2439"/>
              <a:ext cx="180" cy="45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Line 12"/>
            <p:cNvSpPr>
              <a:spLocks noChangeShapeType="1"/>
            </p:cNvSpPr>
            <p:nvPr/>
          </p:nvSpPr>
          <p:spPr bwMode="auto">
            <a:xfrm>
              <a:off x="3332" y="1640"/>
              <a:ext cx="359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Line 13"/>
            <p:cNvSpPr>
              <a:spLocks noChangeShapeType="1"/>
            </p:cNvSpPr>
            <p:nvPr/>
          </p:nvSpPr>
          <p:spPr bwMode="auto">
            <a:xfrm flipV="1">
              <a:off x="3332" y="2668"/>
              <a:ext cx="359" cy="34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Line 14"/>
            <p:cNvSpPr>
              <a:spLocks noChangeShapeType="1"/>
            </p:cNvSpPr>
            <p:nvPr/>
          </p:nvSpPr>
          <p:spPr bwMode="auto">
            <a:xfrm>
              <a:off x="3332" y="3238"/>
              <a:ext cx="359" cy="22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Line 15"/>
            <p:cNvSpPr>
              <a:spLocks noChangeShapeType="1"/>
            </p:cNvSpPr>
            <p:nvPr/>
          </p:nvSpPr>
          <p:spPr bwMode="auto">
            <a:xfrm flipV="1">
              <a:off x="2913" y="1983"/>
              <a:ext cx="1" cy="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sm" len="sm"/>
              <a:tailEnd type="triangl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Line 16"/>
            <p:cNvSpPr>
              <a:spLocks noChangeShapeType="1"/>
            </p:cNvSpPr>
            <p:nvPr/>
          </p:nvSpPr>
          <p:spPr bwMode="auto">
            <a:xfrm>
              <a:off x="4408" y="2896"/>
              <a:ext cx="0" cy="22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sm" len="sm"/>
              <a:tailEnd type="triangle" w="sm" len="sm"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54032"/>
          </a:xfrm>
        </p:spPr>
        <p:txBody>
          <a:bodyPr>
            <a:normAutofit fontScale="90000"/>
          </a:bodyPr>
          <a:lstStyle/>
          <a:p>
            <a:r>
              <a:rPr lang="cs-CZ" sz="4000" b="1" u="sng" dirty="0" smtClean="0">
                <a:solidFill>
                  <a:schemeClr val="tx1"/>
                </a:solidFill>
              </a:rPr>
              <a:t>Vztahy mezi cíli HP</a:t>
            </a:r>
            <a:endParaRPr lang="en-US" sz="4000" b="1" u="sng" dirty="0" smtClean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000108"/>
            <a:ext cx="7467600" cy="5473844"/>
          </a:xfrm>
        </p:spPr>
        <p:txBody>
          <a:bodyPr>
            <a:normAutofit fontScale="92500" lnSpcReduction="10000"/>
          </a:bodyPr>
          <a:lstStyle/>
          <a:p>
            <a:pPr>
              <a:spcAft>
                <a:spcPts val="600"/>
              </a:spcAft>
            </a:pPr>
            <a:r>
              <a:rPr lang="cs-CZ" sz="2800" b="1" i="1" u="sng" dirty="0" smtClean="0"/>
              <a:t>Horizontální vztahy</a:t>
            </a:r>
          </a:p>
          <a:p>
            <a:pPr marL="914400" lvl="1" indent="-454025">
              <a:buFont typeface="Wingdings" pitchFamily="2" charset="2"/>
              <a:buChar char="Ø"/>
            </a:pPr>
            <a:r>
              <a:rPr lang="cs-CZ" sz="2800" b="1" dirty="0" smtClean="0"/>
              <a:t>Negace</a:t>
            </a:r>
            <a:r>
              <a:rPr lang="cs-CZ" sz="2800" dirty="0" smtClean="0"/>
              <a:t> (konfliktnosti) – </a:t>
            </a:r>
            <a:r>
              <a:rPr lang="cs-CZ" sz="2800" i="1" dirty="0" smtClean="0"/>
              <a:t>inflace vs. nezaměstnanost</a:t>
            </a:r>
            <a:endParaRPr lang="cs-CZ" sz="2800" dirty="0" smtClean="0"/>
          </a:p>
          <a:p>
            <a:pPr marL="914400" lvl="1" indent="-454025">
              <a:buFont typeface="Wingdings" pitchFamily="2" charset="2"/>
              <a:buChar char="Ø"/>
            </a:pPr>
            <a:r>
              <a:rPr lang="cs-CZ" sz="2800" b="1" dirty="0" smtClean="0"/>
              <a:t>Neutrality</a:t>
            </a:r>
            <a:r>
              <a:rPr lang="cs-CZ" sz="2800" dirty="0" smtClean="0"/>
              <a:t> (nezávislosti)</a:t>
            </a:r>
            <a:endParaRPr lang="cs-CZ" sz="2800" i="1" dirty="0" smtClean="0"/>
          </a:p>
          <a:p>
            <a:pPr marL="914400" lvl="1" indent="-454025">
              <a:buFont typeface="Wingdings" pitchFamily="2" charset="2"/>
              <a:buChar char="Ø"/>
            </a:pPr>
            <a:r>
              <a:rPr lang="cs-CZ" sz="2800" b="1" dirty="0" smtClean="0"/>
              <a:t>Komplementarity</a:t>
            </a:r>
            <a:r>
              <a:rPr lang="cs-CZ" sz="2800" dirty="0" smtClean="0"/>
              <a:t> – </a:t>
            </a:r>
            <a:r>
              <a:rPr lang="cs-CZ" sz="2800" i="1" dirty="0" smtClean="0"/>
              <a:t>objem produkce vs. zaměstnanost</a:t>
            </a:r>
            <a:endParaRPr lang="cs-CZ" sz="2800" dirty="0" smtClean="0"/>
          </a:p>
          <a:p>
            <a:pPr marL="914400" lvl="1" indent="-454025">
              <a:buFont typeface="Wingdings" pitchFamily="2" charset="2"/>
              <a:buChar char="Ø"/>
            </a:pPr>
            <a:r>
              <a:rPr lang="cs-CZ" sz="2800" b="1" dirty="0" smtClean="0"/>
              <a:t>Totožnosti</a:t>
            </a:r>
            <a:r>
              <a:rPr lang="cs-CZ" sz="2800" dirty="0" smtClean="0"/>
              <a:t> –</a:t>
            </a:r>
            <a:r>
              <a:rPr lang="cs-CZ" sz="2800" dirty="0" smtClean="0">
                <a:sym typeface="Wingdings 3"/>
              </a:rPr>
              <a:t> </a:t>
            </a:r>
            <a:r>
              <a:rPr lang="cs-CZ" sz="2800" i="1" dirty="0" smtClean="0"/>
              <a:t>nezaměstnanost vs. zaměstnanost</a:t>
            </a:r>
          </a:p>
          <a:p>
            <a:r>
              <a:rPr lang="cs-CZ" sz="2800" b="1" i="1" u="sng" dirty="0" smtClean="0"/>
              <a:t>Vertikální vztahy</a:t>
            </a:r>
          </a:p>
          <a:p>
            <a:pPr marL="914400" lvl="1" indent="-454025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800" dirty="0" smtClean="0"/>
              <a:t>Nadřízenost/podřízenost – průmyslová produkce vs. HDP</a:t>
            </a:r>
          </a:p>
          <a:p>
            <a:pPr marL="274320" lvl="1">
              <a:spcBef>
                <a:spcPts val="600"/>
              </a:spcBef>
              <a:spcAft>
                <a:spcPts val="600"/>
              </a:spcAft>
              <a:buSzPct val="70000"/>
              <a:buFont typeface="Wingdings"/>
              <a:buChar char=""/>
            </a:pPr>
            <a:r>
              <a:rPr lang="cs-CZ" sz="2800" b="1" i="1" dirty="0" smtClean="0"/>
              <a:t>Magický čtyřúhelník, </a:t>
            </a:r>
            <a:r>
              <a:rPr lang="cs-CZ" sz="2800" b="1" i="1" dirty="0" err="1" smtClean="0"/>
              <a:t>Phillipsova</a:t>
            </a:r>
            <a:r>
              <a:rPr lang="cs-CZ" sz="2800" b="1" i="1" dirty="0" smtClean="0"/>
              <a:t> křivka, </a:t>
            </a:r>
            <a:r>
              <a:rPr lang="cs-CZ" sz="2800" b="1" i="1" dirty="0" err="1" smtClean="0"/>
              <a:t>Okunův</a:t>
            </a:r>
            <a:r>
              <a:rPr lang="cs-CZ" sz="2800" b="1" i="1" dirty="0" smtClean="0"/>
              <a:t> zákon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50106"/>
          </a:xfrm>
        </p:spPr>
        <p:txBody>
          <a:bodyPr>
            <a:noAutofit/>
          </a:bodyPr>
          <a:lstStyle/>
          <a:p>
            <a:r>
              <a:rPr lang="cs-CZ" sz="4000" b="1" u="sng" dirty="0" smtClean="0">
                <a:solidFill>
                  <a:schemeClr val="tx1"/>
                </a:solidFill>
              </a:rPr>
              <a:t>Nástroje </a:t>
            </a:r>
            <a:r>
              <a:rPr lang="cs-CZ" sz="4000" b="1" u="sng" dirty="0" err="1" smtClean="0">
                <a:solidFill>
                  <a:schemeClr val="tx1"/>
                </a:solidFill>
              </a:rPr>
              <a:t>hp</a:t>
            </a:r>
            <a:endParaRPr lang="cs-CZ" sz="4000" b="1" u="sng" dirty="0" smtClean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68760"/>
            <a:ext cx="7467600" cy="5205192"/>
          </a:xfrm>
        </p:spPr>
        <p:txBody>
          <a:bodyPr>
            <a:normAutofit/>
          </a:bodyPr>
          <a:lstStyle/>
          <a:p>
            <a:r>
              <a:rPr lang="cs-CZ" sz="2800" b="1" dirty="0" smtClean="0"/>
              <a:t>Nástroje politiky řádu (kvalitativní)</a:t>
            </a:r>
          </a:p>
          <a:p>
            <a:r>
              <a:rPr lang="cs-CZ" sz="2800" b="1" dirty="0" smtClean="0"/>
              <a:t>Nástroje politiky procesu (kvantitativní)</a:t>
            </a:r>
          </a:p>
          <a:p>
            <a:pPr>
              <a:buNone/>
            </a:pPr>
            <a:endParaRPr lang="cs-CZ" sz="2800" b="1" dirty="0" smtClean="0"/>
          </a:p>
          <a:p>
            <a:r>
              <a:rPr lang="cs-CZ" sz="2800" b="1" dirty="0" smtClean="0"/>
              <a:t>Dále je můžeme dělit dle</a:t>
            </a:r>
          </a:p>
          <a:p>
            <a:pPr marL="914400" indent="-454025">
              <a:buFont typeface="Wingdings" pitchFamily="2" charset="2"/>
              <a:buChar char="Ø"/>
            </a:pPr>
            <a:r>
              <a:rPr lang="cs-CZ" sz="2800" dirty="0" smtClean="0"/>
              <a:t>Úrovně působení (</a:t>
            </a:r>
            <a:r>
              <a:rPr lang="cs-CZ" sz="2800" dirty="0" err="1" smtClean="0"/>
              <a:t>mikro</a:t>
            </a:r>
            <a:r>
              <a:rPr lang="cs-CZ" sz="2800" dirty="0" smtClean="0"/>
              <a:t> x makro)</a:t>
            </a:r>
          </a:p>
          <a:p>
            <a:pPr marL="914400" indent="-454025">
              <a:buFont typeface="Wingdings" pitchFamily="2" charset="2"/>
              <a:buChar char="Ø"/>
            </a:pPr>
            <a:r>
              <a:rPr lang="cs-CZ" sz="2800" dirty="0" smtClean="0"/>
              <a:t>Charakteru vlivu (přímé x nepřímé)</a:t>
            </a:r>
          </a:p>
          <a:p>
            <a:pPr marL="914400" indent="-454025">
              <a:buFont typeface="Wingdings" pitchFamily="2" charset="2"/>
              <a:buChar char="Ø"/>
            </a:pPr>
            <a:r>
              <a:rPr lang="cs-CZ" sz="2800" dirty="0" smtClean="0"/>
              <a:t>Oblasti působení (monetární, fiskální, atd.)</a:t>
            </a:r>
          </a:p>
          <a:p>
            <a:pPr marL="914400" indent="-454025">
              <a:buFont typeface="Wingdings" pitchFamily="2" charset="2"/>
              <a:buChar char="Ø"/>
            </a:pPr>
            <a:r>
              <a:rPr lang="cs-CZ" sz="2800" dirty="0" smtClean="0"/>
              <a:t>Způsobu ovlivňování (selektivní x plošné)</a:t>
            </a:r>
          </a:p>
          <a:p>
            <a:endParaRPr lang="cs-CZ" sz="2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281</TotalTime>
  <Words>344</Words>
  <Application>Microsoft Office PowerPoint</Application>
  <PresentationFormat>Předvádění na obrazovce (4:3)</PresentationFormat>
  <Paragraphs>88</Paragraphs>
  <Slides>12</Slides>
  <Notes>6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8" baseType="lpstr">
      <vt:lpstr>Calibri</vt:lpstr>
      <vt:lpstr>Times New Roman</vt:lpstr>
      <vt:lpstr>Wingdings</vt:lpstr>
      <vt:lpstr>Wingdings 2</vt:lpstr>
      <vt:lpstr>Wingdings 3</vt:lpstr>
      <vt:lpstr>Arkýř</vt:lpstr>
      <vt:lpstr>Teorie hospodářské politiky</vt:lpstr>
      <vt:lpstr>Definice hospodářské politiky</vt:lpstr>
      <vt:lpstr>Institucionální prostředí hp</vt:lpstr>
      <vt:lpstr>Institucionální prostředí HP</vt:lpstr>
      <vt:lpstr>Nositelé hp</vt:lpstr>
      <vt:lpstr>Hierarchie cílů hospodářské politiky</vt:lpstr>
      <vt:lpstr>Cíle hospodářské politiky</vt:lpstr>
      <vt:lpstr>Vztahy mezi cíli HP</vt:lpstr>
      <vt:lpstr>Nástroje hp</vt:lpstr>
      <vt:lpstr>Vztahy mezi nástroji a cíli</vt:lpstr>
      <vt:lpstr>Prezentace aplikace PowerPoint</vt:lpstr>
      <vt:lpstr>Názory na hospodářskou politiku</vt:lpstr>
    </vt:vector>
  </TitlesOfParts>
  <Company>OPF SU Karvina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Hospodářská politika</dc:title>
  <dc:creator>Admins</dc:creator>
  <cp:lastModifiedBy>prigo_ek@outlook.cz</cp:lastModifiedBy>
  <cp:revision>60</cp:revision>
  <dcterms:created xsi:type="dcterms:W3CDTF">2015-02-19T14:22:13Z</dcterms:created>
  <dcterms:modified xsi:type="dcterms:W3CDTF">2021-02-19T14:34:15Z</dcterms:modified>
</cp:coreProperties>
</file>