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8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7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8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860" y="1500174"/>
            <a:ext cx="6172200" cy="4081656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Provádět či neprovádět hospodářskou politiku?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Časová zpoždění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2600" b="1" i="1" dirty="0" smtClean="0"/>
              <a:t>Fáze diagnózy problému </a:t>
            </a:r>
            <a:r>
              <a:rPr lang="cs-CZ" sz="2600" dirty="0" smtClean="0"/>
              <a:t>(vyřeší se automaticky nebo je třeba zasahovat?), časové zpoždění poznávací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2600" b="1" i="1" dirty="0" smtClean="0"/>
              <a:t>Fáze  plánování </a:t>
            </a:r>
            <a:r>
              <a:rPr lang="cs-CZ" sz="2600" dirty="0" smtClean="0"/>
              <a:t>(výběr vhodných nástrojů apod.), časové zpoždění plánovací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2600" b="1" i="1" dirty="0" smtClean="0"/>
              <a:t>Fáze rozhodnutí </a:t>
            </a:r>
            <a:r>
              <a:rPr lang="cs-CZ" sz="2600" dirty="0" smtClean="0"/>
              <a:t>(přesvědčení parlamentu, koaličních partnerů...), časové zpoždění administrativní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2600" b="1" i="1" dirty="0" smtClean="0"/>
              <a:t>Fáze rozhodovací a realizační</a:t>
            </a:r>
            <a:r>
              <a:rPr lang="cs-CZ" sz="2600" i="1" dirty="0" smtClean="0"/>
              <a:t> (</a:t>
            </a:r>
            <a:r>
              <a:rPr lang="cs-CZ" sz="2600" dirty="0" smtClean="0"/>
              <a:t>reakce vnějšího sektoru, vláda ji může ovlivnit nepřímo), rozhodovací, výrobní zpoždění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Souvislost politického a hospodářského cyklu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Soulad politického a ekonomického cyklu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Nesoulad politického a ekonomického cyklu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Nevyužití politického kapitálu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Politický kapitál: možnost nové vlády provádět nepopulární opatření bez větších politických následků a sociálních pnutí</a:t>
            </a:r>
          </a:p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Využití versus nevyužití (daňová, důchodová, zdravotní reforma)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Vztah politiků k ekonomické teorii a praxi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Mohou nastat 2 případy: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Převažuje výrazně teoretický přístup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800" dirty="0" smtClean="0"/>
              <a:t>Převažuje pragmatismus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Případová studie na závěr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3200" dirty="0" smtClean="0"/>
              <a:t>Jak se projeví na životní úrovni obyvatel ČR situace, kdy si předseda </a:t>
            </a:r>
            <a:r>
              <a:rPr lang="cs-CZ" sz="3200" smtClean="0"/>
              <a:t>vlády vybaví </a:t>
            </a:r>
            <a:r>
              <a:rPr lang="cs-CZ" sz="3200" dirty="0" smtClean="0"/>
              <a:t>luxusně Úřad vlády za několik milionů?</a:t>
            </a:r>
          </a:p>
          <a:p>
            <a:pPr algn="just">
              <a:buNone/>
              <a:defRPr/>
            </a:pPr>
            <a:endParaRPr lang="cs-CZ" sz="3200" dirty="0" smtClean="0"/>
          </a:p>
          <a:p>
            <a:pPr>
              <a:defRPr/>
            </a:pPr>
            <a:r>
              <a:rPr lang="cs-CZ" sz="3200" dirty="0" smtClean="0"/>
              <a:t>Pozitivně nebo Negativně?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Provádět či neprovádět </a:t>
            </a:r>
            <a:r>
              <a:rPr lang="cs-CZ" sz="48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4800" b="1" u="sng" dirty="0" smtClean="0">
                <a:solidFill>
                  <a:schemeClr val="tx1"/>
                </a:solidFill>
              </a:rPr>
              <a:t>?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715200" cy="4973778"/>
          </a:xfrm>
        </p:spPr>
        <p:txBody>
          <a:bodyPr>
            <a:normAutofit/>
          </a:bodyPr>
          <a:lstStyle/>
          <a:p>
            <a:pPr marL="460375" indent="-460375">
              <a:spcAft>
                <a:spcPts val="600"/>
              </a:spcAft>
              <a:defRPr/>
            </a:pPr>
            <a:r>
              <a:rPr lang="cs-CZ" sz="3200" dirty="0" smtClean="0"/>
              <a:t>Vládní x tržní selhání</a:t>
            </a:r>
          </a:p>
          <a:p>
            <a:pPr marL="460375" indent="-460375">
              <a:spcAft>
                <a:spcPts val="600"/>
              </a:spcAft>
              <a:defRPr/>
            </a:pPr>
            <a:r>
              <a:rPr lang="cs-CZ" sz="3200" b="1" dirty="0" smtClean="0"/>
              <a:t>Tržní selhání </a:t>
            </a:r>
            <a:r>
              <a:rPr lang="cs-CZ" sz="3200" dirty="0" smtClean="0"/>
              <a:t>jako argument pro maximalizaci úlohy státu v ekonomice</a:t>
            </a:r>
          </a:p>
          <a:p>
            <a:pPr marL="460375" indent="-460375">
              <a:spcAft>
                <a:spcPts val="600"/>
              </a:spcAft>
              <a:defRPr/>
            </a:pPr>
            <a:r>
              <a:rPr lang="cs-CZ" sz="3200" b="1" dirty="0" smtClean="0"/>
              <a:t>Vládní selhání </a:t>
            </a:r>
            <a:r>
              <a:rPr lang="cs-CZ" sz="3200" dirty="0" smtClean="0"/>
              <a:t>jako argument pro minimalizaci úlohy státu v ekonomice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Tržní selhání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758138" cy="5786478"/>
          </a:xfrm>
        </p:spPr>
        <p:txBody>
          <a:bodyPr>
            <a:normAutofit/>
          </a:bodyPr>
          <a:lstStyle/>
          <a:p>
            <a:pPr marL="460375" indent="-460375" algn="just">
              <a:spcAft>
                <a:spcPts val="600"/>
              </a:spcAft>
              <a:tabLst>
                <a:tab pos="460375" algn="l"/>
              </a:tabLst>
            </a:pPr>
            <a:r>
              <a:rPr lang="cs-CZ" sz="3200" b="1" i="1" u="sng" dirty="0" smtClean="0"/>
              <a:t>4 typy efektivnosti</a:t>
            </a:r>
          </a:p>
          <a:p>
            <a:pPr marL="1027113" indent="-400050" algn="just">
              <a:buFont typeface="Wingdings" pitchFamily="2" charset="2"/>
              <a:buChar char="Ø"/>
            </a:pPr>
            <a:r>
              <a:rPr lang="cs-CZ" sz="3200" dirty="0" smtClean="0"/>
              <a:t>Alokační efektivnost</a:t>
            </a:r>
          </a:p>
          <a:p>
            <a:pPr marL="1027113" indent="-400050" algn="just">
              <a:buFont typeface="Wingdings" pitchFamily="2" charset="2"/>
              <a:buChar char="Ø"/>
            </a:pPr>
            <a:r>
              <a:rPr lang="cs-CZ" sz="3200" dirty="0" smtClean="0"/>
              <a:t>Výrobní efektivnost</a:t>
            </a:r>
          </a:p>
          <a:p>
            <a:pPr marL="1027113" indent="-400050" algn="just">
              <a:buFont typeface="Wingdings" pitchFamily="2" charset="2"/>
              <a:buChar char="Ø"/>
            </a:pPr>
            <a:r>
              <a:rPr lang="cs-CZ" sz="3200" dirty="0" smtClean="0"/>
              <a:t>Dynamická efektivnost</a:t>
            </a:r>
          </a:p>
          <a:p>
            <a:pPr marL="1027113" indent="-400050" algn="just">
              <a:buFont typeface="Wingdings" pitchFamily="2" charset="2"/>
              <a:buChar char="Ø"/>
            </a:pPr>
            <a:r>
              <a:rPr lang="cs-CZ" sz="3200" dirty="0" err="1" smtClean="0"/>
              <a:t>Leibensteinova</a:t>
            </a:r>
            <a:r>
              <a:rPr lang="cs-CZ" sz="3200" dirty="0" smtClean="0"/>
              <a:t> efektivnost</a:t>
            </a:r>
          </a:p>
          <a:p>
            <a:pPr marL="1027113" indent="-400050" algn="just">
              <a:buFont typeface="Wingdings" pitchFamily="2" charset="2"/>
              <a:buChar char="Ø"/>
            </a:pPr>
            <a:endParaRPr lang="cs-CZ" dirty="0" smtClean="0"/>
          </a:p>
          <a:p>
            <a:pPr marL="460375" indent="-460375" algn="just">
              <a:spcAft>
                <a:spcPts val="600"/>
              </a:spcAft>
              <a:defRPr/>
            </a:pPr>
            <a:r>
              <a:rPr lang="cs-CZ" sz="3200" dirty="0" smtClean="0"/>
              <a:t>Existence monopolní síly, externality, veřejné statky apod.</a:t>
            </a:r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Monopolní síla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pPr algn="just"/>
            <a:r>
              <a:rPr lang="cs-CZ" sz="2600" dirty="0" smtClean="0"/>
              <a:t>Monopol je způsoben bariérami vstupu do odvětví, úsporami z rozsahu nebo výlučným přístupem k informacím a technologiím</a:t>
            </a:r>
          </a:p>
          <a:p>
            <a:pPr algn="just"/>
            <a:r>
              <a:rPr lang="cs-CZ" sz="2600" dirty="0" smtClean="0"/>
              <a:t>Je výrobně, alokačně, dynamicky i </a:t>
            </a:r>
            <a:r>
              <a:rPr lang="cs-CZ" sz="2600" dirty="0" err="1" smtClean="0"/>
              <a:t>leibensteinovsky</a:t>
            </a:r>
            <a:r>
              <a:rPr lang="cs-CZ" sz="2600" dirty="0" smtClean="0"/>
              <a:t> neefektivní</a:t>
            </a:r>
          </a:p>
          <a:p>
            <a:pPr algn="just"/>
            <a:r>
              <a:rPr lang="cs-CZ" sz="2600" dirty="0" smtClean="0"/>
              <a:t>Nutná státní regulace? (rozbití monopolu, umělé stanovení cen)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Externality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Externí náklady či užitky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Negativní či pozitivní externality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Jsou výrobně i alokačně neefektivní, mohou být dynamicky i </a:t>
            </a:r>
            <a:r>
              <a:rPr lang="cs-CZ" sz="2600" dirty="0" err="1" smtClean="0"/>
              <a:t>leibensteinovsky</a:t>
            </a:r>
            <a:r>
              <a:rPr lang="cs-CZ" sz="2600" dirty="0" smtClean="0"/>
              <a:t> neefektivní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Nutná státní regulace?</a:t>
            </a:r>
          </a:p>
          <a:p>
            <a:pPr marL="914400" indent="-287338">
              <a:buFont typeface="Wingdings" pitchFamily="2" charset="2"/>
              <a:buChar char="Ø"/>
            </a:pPr>
            <a:r>
              <a:rPr lang="cs-CZ" sz="2600" dirty="0" smtClean="0"/>
              <a:t>Vymezení vlastnických práv</a:t>
            </a:r>
          </a:p>
          <a:p>
            <a:pPr marL="914400" indent="-287338">
              <a:buFont typeface="Wingdings" pitchFamily="2" charset="2"/>
              <a:buChar char="Ø"/>
            </a:pPr>
            <a:r>
              <a:rPr lang="cs-CZ" sz="2600" dirty="0" smtClean="0"/>
              <a:t>Daně, dotace</a:t>
            </a:r>
          </a:p>
          <a:p>
            <a:pPr marL="914400" indent="-287338">
              <a:buFont typeface="Wingdings" pitchFamily="2" charset="2"/>
              <a:buChar char="Ø"/>
            </a:pPr>
            <a:r>
              <a:rPr lang="cs-CZ" sz="2600" dirty="0" smtClean="0"/>
              <a:t>Fúze (internalizace)</a:t>
            </a:r>
          </a:p>
          <a:p>
            <a:pPr marL="914400" indent="-287338">
              <a:buFont typeface="Wingdings" pitchFamily="2" charset="2"/>
              <a:buChar char="Ø"/>
            </a:pPr>
            <a:r>
              <a:rPr lang="cs-CZ" sz="2600" dirty="0" smtClean="0"/>
              <a:t>Limity </a:t>
            </a:r>
            <a:r>
              <a:rPr lang="cs-CZ" sz="2600" dirty="0" err="1" smtClean="0"/>
              <a:t>produkuce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Veřejné statky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/>
          <a:lstStyle/>
          <a:p>
            <a:r>
              <a:rPr lang="cs-CZ" sz="2600" b="1" i="1" u="sng" dirty="0" smtClean="0"/>
              <a:t>Vlastnosti VS</a:t>
            </a:r>
          </a:p>
          <a:p>
            <a:pPr marL="687388" indent="-287338">
              <a:buFont typeface="Wingdings" pitchFamily="2" charset="2"/>
              <a:buChar char="Ø"/>
            </a:pPr>
            <a:r>
              <a:rPr lang="cs-CZ" sz="2600" dirty="0" err="1" smtClean="0"/>
              <a:t>Nevylučitelnost</a:t>
            </a:r>
            <a:endParaRPr lang="cs-CZ" sz="2600" dirty="0" smtClean="0"/>
          </a:p>
          <a:p>
            <a:pPr marL="687388" indent="-287338">
              <a:buFont typeface="Wingdings" pitchFamily="2" charset="2"/>
              <a:buChar char="Ø"/>
            </a:pPr>
            <a:r>
              <a:rPr lang="cs-CZ" sz="2600" dirty="0" err="1" smtClean="0"/>
              <a:t>Nědělitelnost</a:t>
            </a:r>
            <a:endParaRPr lang="cs-CZ" sz="2600" dirty="0" smtClean="0"/>
          </a:p>
          <a:p>
            <a:pPr marL="687388" indent="-287338">
              <a:buFont typeface="Wingdings" pitchFamily="2" charset="2"/>
              <a:buChar char="Ø"/>
            </a:pP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Po všech stránkách neefektivní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Nutná státní regulace?</a:t>
            </a:r>
          </a:p>
          <a:p>
            <a:pPr marL="741363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Převzetí výroby státem</a:t>
            </a:r>
          </a:p>
          <a:p>
            <a:pPr marL="741363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Zajištění výroby privátními firmami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Netržní selhání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829576" cy="533096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Dochází k němu, pokud stát přebírá některé tržní aktivity a má tendenci vyrábět s nadbytečnými náklady, které v čase rostou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Existuje zde výrobní, alokační, dynamická a X-neefektivnost</a:t>
            </a:r>
          </a:p>
          <a:p>
            <a:r>
              <a:rPr lang="cs-CZ" dirty="0" smtClean="0"/>
              <a:t>Z hlediska technologií rozlišujeme 2 přístupy:</a:t>
            </a:r>
          </a:p>
          <a:p>
            <a:pPr marL="914400" indent="-339725">
              <a:buFont typeface="Wingdings" pitchFamily="2" charset="2"/>
              <a:buChar char="Ø"/>
              <a:tabLst>
                <a:tab pos="1254125" algn="l"/>
              </a:tabLst>
            </a:pPr>
            <a:r>
              <a:rPr lang="cs-CZ" dirty="0" smtClean="0"/>
              <a:t>Konzervativní</a:t>
            </a:r>
          </a:p>
          <a:p>
            <a:pPr marL="914400" indent="-339725">
              <a:spcAft>
                <a:spcPts val="600"/>
              </a:spcAft>
              <a:buFont typeface="Wingdings" pitchFamily="2" charset="2"/>
              <a:buChar char="Ø"/>
              <a:tabLst>
                <a:tab pos="1254125" algn="l"/>
              </a:tabLst>
            </a:pPr>
            <a:r>
              <a:rPr lang="cs-CZ" dirty="0" smtClean="0"/>
              <a:t>Progresivní</a:t>
            </a:r>
          </a:p>
          <a:p>
            <a:pPr>
              <a:tabLst>
                <a:tab pos="1254125" algn="l"/>
              </a:tabLst>
            </a:pPr>
            <a:r>
              <a:rPr lang="cs-CZ" dirty="0" smtClean="0"/>
              <a:t>Pokud chce stát eliminovat tržní selhání, musí připustit existenci netržních, která mohou být více neefektivní než tržní</a:t>
            </a:r>
          </a:p>
          <a:p>
            <a:pPr marL="914400" indent="-339725">
              <a:buNone/>
              <a:tabLst>
                <a:tab pos="1254125" algn="l"/>
              </a:tabLst>
            </a:pP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Vládní selhání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600" dirty="0" smtClean="0"/>
              <a:t>existence byrokracie</a:t>
            </a:r>
          </a:p>
          <a:p>
            <a:pPr marL="287338" indent="-287338">
              <a:spcAft>
                <a:spcPts val="600"/>
              </a:spcAft>
              <a:defRPr/>
            </a:pPr>
            <a:r>
              <a:rPr lang="cs-CZ" sz="2600" dirty="0" smtClean="0"/>
              <a:t>časová zpoždění </a:t>
            </a:r>
          </a:p>
          <a:p>
            <a:pPr marL="287338" indent="-287338">
              <a:spcAft>
                <a:spcPts val="600"/>
              </a:spcAft>
              <a:defRPr/>
            </a:pPr>
            <a:r>
              <a:rPr lang="cs-CZ" sz="2600" dirty="0" smtClean="0"/>
              <a:t>souvislosti hospodářského a politického cyklu</a:t>
            </a:r>
          </a:p>
          <a:p>
            <a:pPr marL="287338" indent="-287338">
              <a:spcAft>
                <a:spcPts val="600"/>
              </a:spcAft>
              <a:defRPr/>
            </a:pPr>
            <a:r>
              <a:rPr lang="cs-CZ" sz="2600" dirty="0" smtClean="0"/>
              <a:t>nevyužití politického kapitálu</a:t>
            </a:r>
          </a:p>
          <a:p>
            <a:pPr marL="287338" indent="-287338">
              <a:spcAft>
                <a:spcPts val="600"/>
              </a:spcAft>
              <a:defRPr/>
            </a:pPr>
            <a:r>
              <a:rPr lang="cs-CZ" sz="2600" dirty="0" smtClean="0"/>
              <a:t>vztah politiků k ekonomické teorii a praxi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Existence byrokracie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600" dirty="0" smtClean="0"/>
              <a:t>Maximalizace užitku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Vyhledávání renty (rent-</a:t>
            </a:r>
            <a:r>
              <a:rPr lang="cs-CZ" sz="2600" dirty="0" err="1" smtClean="0"/>
              <a:t>seeking</a:t>
            </a:r>
            <a:r>
              <a:rPr lang="cs-CZ" sz="26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Schopnosti politiků  a byrokracie</a:t>
            </a:r>
          </a:p>
          <a:p>
            <a:pPr>
              <a:spcAft>
                <a:spcPts val="600"/>
              </a:spcAft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426</TotalTime>
  <Words>419</Words>
  <Application>Microsoft Office PowerPoint</Application>
  <PresentationFormat>Předvádění na obrazovce (4:3)</PresentationFormat>
  <Paragraphs>82</Paragraphs>
  <Slides>15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Wingdings</vt:lpstr>
      <vt:lpstr>Wingdings 2</vt:lpstr>
      <vt:lpstr>Arkýř</vt:lpstr>
      <vt:lpstr>Provádět či neprovádět hospodářskou politiku?</vt:lpstr>
      <vt:lpstr>Provádět či neprovádět hp?</vt:lpstr>
      <vt:lpstr>Tržní selhání</vt:lpstr>
      <vt:lpstr>Monopolní síla</vt:lpstr>
      <vt:lpstr>Externality</vt:lpstr>
      <vt:lpstr>Veřejné statky</vt:lpstr>
      <vt:lpstr>Netržní selhání</vt:lpstr>
      <vt:lpstr>Vládní selhání</vt:lpstr>
      <vt:lpstr>Existence byrokracie</vt:lpstr>
      <vt:lpstr>Časová zpoždění</vt:lpstr>
      <vt:lpstr>Souvislost politického a hospodářského cyklu</vt:lpstr>
      <vt:lpstr>Nevyužití politického kapitálu</vt:lpstr>
      <vt:lpstr>Vztah politiků k ekonomické teorii a praxi</vt:lpstr>
      <vt:lpstr>Případová studie na závěr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83</cp:revision>
  <dcterms:created xsi:type="dcterms:W3CDTF">2015-02-19T14:22:13Z</dcterms:created>
  <dcterms:modified xsi:type="dcterms:W3CDTF">2021-02-19T14:40:43Z</dcterms:modified>
</cp:coreProperties>
</file>